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Anton" pitchFamily="2" charset="0"/>
      <p:regular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706"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eface8059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eface8059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efb279ddf7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efb279ddf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eface8059c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eface8059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face8059c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face8059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face8059c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face8059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FF4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53675" y="1339450"/>
            <a:ext cx="8520600" cy="735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es" sz="2600" i="1">
                <a:latin typeface="Anton"/>
                <a:ea typeface="Anton"/>
                <a:cs typeface="Anton"/>
                <a:sym typeface="Anton"/>
              </a:rPr>
              <a:t>PRIMERA ENTREGA DEL PROYECTO FINAL</a:t>
            </a:r>
            <a:endParaRPr sz="5600"/>
          </a:p>
        </p:txBody>
      </p:sp>
      <p:sp>
        <p:nvSpPr>
          <p:cNvPr id="55" name="Google Shape;55;p13"/>
          <p:cNvSpPr txBox="1">
            <a:spLocks noGrp="1"/>
          </p:cNvSpPr>
          <p:nvPr>
            <p:ph type="subTitle" idx="1"/>
          </p:nvPr>
        </p:nvSpPr>
        <p:spPr>
          <a:xfrm>
            <a:off x="311700" y="2381825"/>
            <a:ext cx="8520600" cy="23253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s" sz="2200" i="1">
                <a:solidFill>
                  <a:schemeClr val="dk1"/>
                </a:solidFill>
                <a:latin typeface="Anton"/>
                <a:ea typeface="Anton"/>
                <a:cs typeface="Anton"/>
                <a:sym typeface="Anton"/>
              </a:rPr>
              <a:t>Integrantes del equipo:</a:t>
            </a:r>
            <a:endParaRPr sz="2200" i="1">
              <a:solidFill>
                <a:schemeClr val="dk1"/>
              </a:solidFill>
              <a:latin typeface="Anton"/>
              <a:ea typeface="Anton"/>
              <a:cs typeface="Anton"/>
              <a:sym typeface="Anton"/>
            </a:endParaRPr>
          </a:p>
          <a:p>
            <a:pPr marL="0" lvl="0" indent="0" algn="l" rtl="0">
              <a:spcBef>
                <a:spcPts val="0"/>
              </a:spcBef>
              <a:spcAft>
                <a:spcPts val="0"/>
              </a:spcAft>
              <a:buNone/>
            </a:pPr>
            <a:endParaRPr sz="2200" i="1">
              <a:solidFill>
                <a:schemeClr val="dk1"/>
              </a:solidFill>
              <a:latin typeface="Anton"/>
              <a:ea typeface="Anton"/>
              <a:cs typeface="Anton"/>
              <a:sym typeface="Anton"/>
            </a:endParaRPr>
          </a:p>
          <a:p>
            <a:pPr marL="457200" lvl="0" indent="-357822" algn="l" rtl="0">
              <a:spcBef>
                <a:spcPts val="0"/>
              </a:spcBef>
              <a:spcAft>
                <a:spcPts val="0"/>
              </a:spcAft>
              <a:buClr>
                <a:schemeClr val="dk1"/>
              </a:buClr>
              <a:buSzPct val="100000"/>
              <a:buFont typeface="Anton"/>
              <a:buChar char="●"/>
            </a:pPr>
            <a:r>
              <a:rPr lang="es" sz="2200" i="1">
                <a:solidFill>
                  <a:schemeClr val="dk1"/>
                </a:solidFill>
                <a:latin typeface="Anton"/>
                <a:ea typeface="Anton"/>
                <a:cs typeface="Anton"/>
                <a:sym typeface="Anton"/>
              </a:rPr>
              <a:t>Alex Silva</a:t>
            </a:r>
            <a:endParaRPr sz="2200" i="1">
              <a:solidFill>
                <a:schemeClr val="dk1"/>
              </a:solidFill>
              <a:latin typeface="Anton"/>
              <a:ea typeface="Anton"/>
              <a:cs typeface="Anton"/>
              <a:sym typeface="Anton"/>
            </a:endParaRPr>
          </a:p>
          <a:p>
            <a:pPr marL="457200" lvl="0" indent="-357822" algn="l" rtl="0">
              <a:spcBef>
                <a:spcPts val="0"/>
              </a:spcBef>
              <a:spcAft>
                <a:spcPts val="0"/>
              </a:spcAft>
              <a:buClr>
                <a:schemeClr val="dk1"/>
              </a:buClr>
              <a:buSzPct val="100000"/>
              <a:buFont typeface="Anton"/>
              <a:buChar char="●"/>
            </a:pPr>
            <a:r>
              <a:rPr lang="es" sz="2200" i="1">
                <a:solidFill>
                  <a:schemeClr val="dk1"/>
                </a:solidFill>
                <a:latin typeface="Anton"/>
                <a:ea typeface="Anton"/>
                <a:cs typeface="Anton"/>
                <a:sym typeface="Anton"/>
              </a:rPr>
              <a:t>Claudio Sebastian Lio</a:t>
            </a:r>
            <a:endParaRPr sz="2200" i="1">
              <a:solidFill>
                <a:schemeClr val="dk1"/>
              </a:solidFill>
              <a:latin typeface="Anton"/>
              <a:ea typeface="Anton"/>
              <a:cs typeface="Anton"/>
              <a:sym typeface="Anton"/>
            </a:endParaRPr>
          </a:p>
          <a:p>
            <a:pPr marL="457200" lvl="0" indent="-357822" algn="l" rtl="0">
              <a:spcBef>
                <a:spcPts val="0"/>
              </a:spcBef>
              <a:spcAft>
                <a:spcPts val="0"/>
              </a:spcAft>
              <a:buClr>
                <a:schemeClr val="dk1"/>
              </a:buClr>
              <a:buSzPct val="100000"/>
              <a:buFont typeface="Anton"/>
              <a:buChar char="●"/>
            </a:pPr>
            <a:r>
              <a:rPr lang="es" sz="2200" i="1">
                <a:solidFill>
                  <a:schemeClr val="dk1"/>
                </a:solidFill>
                <a:latin typeface="Anton"/>
                <a:ea typeface="Anton"/>
                <a:cs typeface="Anton"/>
                <a:sym typeface="Anton"/>
              </a:rPr>
              <a:t>Elias Actis Grosso</a:t>
            </a:r>
            <a:endParaRPr sz="2200" i="1">
              <a:solidFill>
                <a:schemeClr val="dk1"/>
              </a:solidFill>
              <a:latin typeface="Anton"/>
              <a:ea typeface="Anton"/>
              <a:cs typeface="Anton"/>
              <a:sym typeface="Anton"/>
            </a:endParaRPr>
          </a:p>
          <a:p>
            <a:pPr marL="0" lvl="0" indent="0" algn="l" rtl="0">
              <a:spcBef>
                <a:spcPts val="0"/>
              </a:spcBef>
              <a:spcAft>
                <a:spcPts val="0"/>
              </a:spcAft>
              <a:buNone/>
            </a:pPr>
            <a:endParaRPr sz="2200" i="1">
              <a:solidFill>
                <a:schemeClr val="dk1"/>
              </a:solidFill>
              <a:latin typeface="Anton"/>
              <a:ea typeface="Anton"/>
              <a:cs typeface="Anton"/>
              <a:sym typeface="Anton"/>
            </a:endParaRPr>
          </a:p>
          <a:p>
            <a:pPr marL="0" lvl="0" indent="0" algn="l" rtl="0">
              <a:spcBef>
                <a:spcPts val="0"/>
              </a:spcBef>
              <a:spcAft>
                <a:spcPts val="0"/>
              </a:spcAft>
              <a:buNone/>
            </a:pPr>
            <a:r>
              <a:rPr lang="es" sz="2200" i="1">
                <a:solidFill>
                  <a:schemeClr val="dk1"/>
                </a:solidFill>
                <a:latin typeface="Anton"/>
                <a:ea typeface="Anton"/>
                <a:cs typeface="Anton"/>
                <a:sym typeface="Anton"/>
              </a:rPr>
              <a:t>Tutor:</a:t>
            </a:r>
            <a:endParaRPr sz="2200" i="1">
              <a:solidFill>
                <a:schemeClr val="dk1"/>
              </a:solidFill>
              <a:latin typeface="Anton"/>
              <a:ea typeface="Anton"/>
              <a:cs typeface="Anton"/>
              <a:sym typeface="Anton"/>
            </a:endParaRPr>
          </a:p>
          <a:p>
            <a:pPr marL="457200" lvl="0" indent="-357822" algn="l" rtl="0">
              <a:spcBef>
                <a:spcPts val="0"/>
              </a:spcBef>
              <a:spcAft>
                <a:spcPts val="0"/>
              </a:spcAft>
              <a:buClr>
                <a:schemeClr val="dk1"/>
              </a:buClr>
              <a:buSzPct val="100000"/>
              <a:buFont typeface="Anton"/>
              <a:buChar char="●"/>
            </a:pPr>
            <a:r>
              <a:rPr lang="es" sz="2200" i="1">
                <a:solidFill>
                  <a:schemeClr val="dk1"/>
                </a:solidFill>
                <a:latin typeface="Anton"/>
                <a:ea typeface="Anton"/>
                <a:cs typeface="Anton"/>
                <a:sym typeface="Anton"/>
              </a:rPr>
              <a:t>Julian Herlein</a:t>
            </a:r>
            <a:endParaRPr sz="2200" i="1">
              <a:solidFill>
                <a:schemeClr val="dk1"/>
              </a:solidFill>
              <a:latin typeface="Anton"/>
              <a:ea typeface="Anton"/>
              <a:cs typeface="Anton"/>
              <a:sym typeface="Anton"/>
            </a:endParaRPr>
          </a:p>
        </p:txBody>
      </p:sp>
      <p:sp>
        <p:nvSpPr>
          <p:cNvPr id="56" name="Google Shape;56;p13"/>
          <p:cNvSpPr txBox="1">
            <a:spLocks noGrp="1"/>
          </p:cNvSpPr>
          <p:nvPr>
            <p:ph type="ctrTitle"/>
          </p:nvPr>
        </p:nvSpPr>
        <p:spPr>
          <a:xfrm>
            <a:off x="311700" y="342725"/>
            <a:ext cx="8520600" cy="73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 sz="3780" i="1">
                <a:latin typeface="Anton"/>
                <a:ea typeface="Anton"/>
                <a:cs typeface="Anton"/>
                <a:sym typeface="Anton"/>
              </a:rPr>
              <a:t>DATA-SCIENCE</a:t>
            </a:r>
            <a:endParaRPr sz="6480"/>
          </a:p>
        </p:txBody>
      </p:sp>
      <p:pic>
        <p:nvPicPr>
          <p:cNvPr id="57" name="Google Shape;57;p13"/>
          <p:cNvPicPr preferRelativeResize="0"/>
          <p:nvPr/>
        </p:nvPicPr>
        <p:blipFill>
          <a:blip r:embed="rId3">
            <a:alphaModFix/>
          </a:blip>
          <a:stretch>
            <a:fillRect/>
          </a:stretch>
        </p:blipFill>
        <p:spPr>
          <a:xfrm>
            <a:off x="8013400" y="0"/>
            <a:ext cx="1130601" cy="1130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FF41"/>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28888" y="1216950"/>
            <a:ext cx="8520600" cy="640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990"/>
              <a:buFont typeface="Arial"/>
              <a:buNone/>
            </a:pPr>
            <a:r>
              <a:rPr lang="es" sz="2600" i="1">
                <a:latin typeface="Anton"/>
                <a:ea typeface="Anton"/>
                <a:cs typeface="Anton"/>
                <a:sym typeface="Anton"/>
              </a:rPr>
              <a:t>PRESENTACIÓN DE LA EMPRESA:</a:t>
            </a:r>
            <a:endParaRPr sz="5600"/>
          </a:p>
        </p:txBody>
      </p:sp>
      <p:sp>
        <p:nvSpPr>
          <p:cNvPr id="63" name="Google Shape;63;p14"/>
          <p:cNvSpPr txBox="1">
            <a:spLocks noGrp="1"/>
          </p:cNvSpPr>
          <p:nvPr>
            <p:ph type="subTitle" idx="1"/>
          </p:nvPr>
        </p:nvSpPr>
        <p:spPr>
          <a:xfrm>
            <a:off x="311700" y="1458050"/>
            <a:ext cx="8520600" cy="2198100"/>
          </a:xfrm>
          <a:prstGeom prst="rect">
            <a:avLst/>
          </a:prstGeom>
        </p:spPr>
        <p:txBody>
          <a:bodyPr spcFirstLastPara="1" wrap="square" lIns="91425" tIns="91425" rIns="91425" bIns="91425" anchor="t" anchorCtr="0">
            <a:normAutofit fontScale="77500" lnSpcReduction="20000"/>
          </a:bodyPr>
          <a:lstStyle/>
          <a:p>
            <a:pPr marL="457200" lvl="0" indent="0" algn="l" rtl="0">
              <a:spcBef>
                <a:spcPts val="0"/>
              </a:spcBef>
              <a:spcAft>
                <a:spcPts val="0"/>
              </a:spcAft>
              <a:buNone/>
            </a:pPr>
            <a:endParaRPr sz="2200" i="1">
              <a:solidFill>
                <a:schemeClr val="dk1"/>
              </a:solidFill>
              <a:latin typeface="Anton"/>
              <a:ea typeface="Anton"/>
              <a:cs typeface="Anton"/>
              <a:sym typeface="Anton"/>
            </a:endParaRPr>
          </a:p>
          <a:p>
            <a:pPr marL="457200" lvl="0" indent="0" algn="just" rtl="0">
              <a:spcBef>
                <a:spcPts val="0"/>
              </a:spcBef>
              <a:spcAft>
                <a:spcPts val="0"/>
              </a:spcAft>
              <a:buNone/>
            </a:pPr>
            <a:endParaRPr sz="2200" i="1">
              <a:solidFill>
                <a:schemeClr val="dk1"/>
              </a:solidFill>
              <a:latin typeface="Anton"/>
              <a:ea typeface="Anton"/>
              <a:cs typeface="Anton"/>
              <a:sym typeface="Anton"/>
            </a:endParaRPr>
          </a:p>
          <a:p>
            <a:pPr marL="0" lvl="0" indent="0" algn="just" rtl="0">
              <a:spcBef>
                <a:spcPts val="0"/>
              </a:spcBef>
              <a:spcAft>
                <a:spcPts val="0"/>
              </a:spcAft>
              <a:buNone/>
            </a:pPr>
            <a:r>
              <a:rPr lang="es" sz="2200" i="1">
                <a:solidFill>
                  <a:schemeClr val="dk1"/>
                </a:solidFill>
                <a:latin typeface="Anton"/>
                <a:ea typeface="Anton"/>
                <a:cs typeface="Anton"/>
                <a:sym typeface="Anton"/>
              </a:rPr>
              <a:t>Dash deportes es una compañía de retail deportivo con más de 40 años de historia en el mercado Argentino, comercializando una amplia variedad de productos de marcas reconocidas. Cuentan con una  extensa cobertura nacional, con más de 70  locales propios distribuidos a lo largo de todo el territorio argentino y desde el año 2019 incursionando fuertemente en la venta a través de canales de e-commerce desde sus tiendas propias (Dash,Grid, Mark) en la plataforma Vtex así también como en MercadoLibre con sus Tiendas y tiendas oficiales de algunas marcas.</a:t>
            </a:r>
            <a:endParaRPr sz="2200" i="1">
              <a:solidFill>
                <a:schemeClr val="dk1"/>
              </a:solidFill>
              <a:latin typeface="Anton"/>
              <a:ea typeface="Anton"/>
              <a:cs typeface="Anton"/>
              <a:sym typeface="Anton"/>
            </a:endParaRPr>
          </a:p>
        </p:txBody>
      </p:sp>
      <p:sp>
        <p:nvSpPr>
          <p:cNvPr id="64" name="Google Shape;64;p14"/>
          <p:cNvSpPr txBox="1">
            <a:spLocks noGrp="1"/>
          </p:cNvSpPr>
          <p:nvPr>
            <p:ph type="ctrTitle"/>
          </p:nvPr>
        </p:nvSpPr>
        <p:spPr>
          <a:xfrm>
            <a:off x="406075" y="98950"/>
            <a:ext cx="8520600" cy="73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3780" i="1">
                <a:latin typeface="Anton"/>
                <a:ea typeface="Anton"/>
                <a:cs typeface="Anton"/>
                <a:sym typeface="Anton"/>
              </a:rPr>
              <a:t>DATA-SCIENCE - </a:t>
            </a:r>
            <a:r>
              <a:rPr lang="es" sz="2600" i="1">
                <a:latin typeface="Anton"/>
                <a:ea typeface="Anton"/>
                <a:cs typeface="Anton"/>
                <a:sym typeface="Anton"/>
              </a:rPr>
              <a:t>PROYECTO FINAL</a:t>
            </a:r>
            <a:endParaRPr sz="6480"/>
          </a:p>
        </p:txBody>
      </p:sp>
      <p:pic>
        <p:nvPicPr>
          <p:cNvPr id="65" name="Google Shape;65;p14"/>
          <p:cNvPicPr preferRelativeResize="0"/>
          <p:nvPr/>
        </p:nvPicPr>
        <p:blipFill>
          <a:blip r:embed="rId3">
            <a:alphaModFix/>
          </a:blip>
          <a:stretch>
            <a:fillRect/>
          </a:stretch>
        </p:blipFill>
        <p:spPr>
          <a:xfrm>
            <a:off x="1175300" y="3801300"/>
            <a:ext cx="1381125" cy="533400"/>
          </a:xfrm>
          <a:prstGeom prst="rect">
            <a:avLst/>
          </a:prstGeom>
          <a:noFill/>
          <a:ln>
            <a:noFill/>
          </a:ln>
        </p:spPr>
      </p:pic>
      <p:pic>
        <p:nvPicPr>
          <p:cNvPr id="66" name="Google Shape;66;p14"/>
          <p:cNvPicPr preferRelativeResize="0"/>
          <p:nvPr/>
        </p:nvPicPr>
        <p:blipFill>
          <a:blip r:embed="rId4">
            <a:alphaModFix/>
          </a:blip>
          <a:stretch>
            <a:fillRect/>
          </a:stretch>
        </p:blipFill>
        <p:spPr>
          <a:xfrm>
            <a:off x="3650975" y="3801300"/>
            <a:ext cx="1876425" cy="666750"/>
          </a:xfrm>
          <a:prstGeom prst="rect">
            <a:avLst/>
          </a:prstGeom>
          <a:noFill/>
          <a:ln>
            <a:noFill/>
          </a:ln>
        </p:spPr>
      </p:pic>
      <p:pic>
        <p:nvPicPr>
          <p:cNvPr id="67" name="Google Shape;67;p14"/>
          <p:cNvPicPr preferRelativeResize="0"/>
          <p:nvPr/>
        </p:nvPicPr>
        <p:blipFill>
          <a:blip r:embed="rId5">
            <a:alphaModFix/>
          </a:blip>
          <a:stretch>
            <a:fillRect/>
          </a:stretch>
        </p:blipFill>
        <p:spPr>
          <a:xfrm>
            <a:off x="6621946" y="3867975"/>
            <a:ext cx="1122529" cy="533400"/>
          </a:xfrm>
          <a:prstGeom prst="rect">
            <a:avLst/>
          </a:prstGeom>
          <a:noFill/>
          <a:ln>
            <a:noFill/>
          </a:ln>
        </p:spPr>
      </p:pic>
      <p:pic>
        <p:nvPicPr>
          <p:cNvPr id="68" name="Google Shape;68;p14"/>
          <p:cNvPicPr preferRelativeResize="0"/>
          <p:nvPr/>
        </p:nvPicPr>
        <p:blipFill>
          <a:blip r:embed="rId6">
            <a:alphaModFix/>
          </a:blip>
          <a:stretch>
            <a:fillRect/>
          </a:stretch>
        </p:blipFill>
        <p:spPr>
          <a:xfrm>
            <a:off x="8013400" y="0"/>
            <a:ext cx="1130601" cy="11306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EFF4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ctrTitle"/>
          </p:nvPr>
        </p:nvSpPr>
        <p:spPr>
          <a:xfrm>
            <a:off x="328888" y="723625"/>
            <a:ext cx="8520600" cy="640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990"/>
              <a:buFont typeface="Arial"/>
              <a:buNone/>
            </a:pPr>
            <a:r>
              <a:rPr lang="es" sz="2600" i="1">
                <a:latin typeface="Anton"/>
                <a:ea typeface="Anton"/>
                <a:cs typeface="Anton"/>
                <a:sym typeface="Anton"/>
              </a:rPr>
              <a:t>TIENDA</a:t>
            </a:r>
            <a:endParaRPr sz="5600"/>
          </a:p>
        </p:txBody>
      </p:sp>
      <p:sp>
        <p:nvSpPr>
          <p:cNvPr id="74" name="Google Shape;74;p15"/>
          <p:cNvSpPr txBox="1">
            <a:spLocks noGrp="1"/>
          </p:cNvSpPr>
          <p:nvPr>
            <p:ph type="subTitle" idx="1"/>
          </p:nvPr>
        </p:nvSpPr>
        <p:spPr>
          <a:xfrm>
            <a:off x="328900" y="1310725"/>
            <a:ext cx="8520600" cy="10002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s" sz="1800" i="1">
                <a:solidFill>
                  <a:schemeClr val="dk1"/>
                </a:solidFill>
                <a:latin typeface="Anton"/>
                <a:ea typeface="Anton"/>
                <a:cs typeface="Anton"/>
                <a:sym typeface="Anton"/>
              </a:rPr>
              <a:t>La tienda Dash apunta a un sector medio, medio bajo de la economía con precios más económicos y variedad de marcas y modelos en varios casos de ellos lanzamientos pasados o productos de trayectoria y de uso deportivo más general </a:t>
            </a:r>
            <a:endParaRPr sz="1800" i="1">
              <a:solidFill>
                <a:schemeClr val="dk1"/>
              </a:solidFill>
              <a:latin typeface="Anton"/>
              <a:ea typeface="Anton"/>
              <a:cs typeface="Anton"/>
              <a:sym typeface="Anton"/>
            </a:endParaRPr>
          </a:p>
        </p:txBody>
      </p:sp>
      <p:sp>
        <p:nvSpPr>
          <p:cNvPr id="75" name="Google Shape;75;p15"/>
          <p:cNvSpPr txBox="1">
            <a:spLocks noGrp="1"/>
          </p:cNvSpPr>
          <p:nvPr>
            <p:ph type="ctrTitle"/>
          </p:nvPr>
        </p:nvSpPr>
        <p:spPr>
          <a:xfrm>
            <a:off x="406075" y="98950"/>
            <a:ext cx="8520600" cy="73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3780" i="1">
                <a:latin typeface="Anton"/>
                <a:ea typeface="Anton"/>
                <a:cs typeface="Anton"/>
                <a:sym typeface="Anton"/>
              </a:rPr>
              <a:t>DATA-SCIENCE - </a:t>
            </a:r>
            <a:r>
              <a:rPr lang="es" sz="2600" i="1">
                <a:latin typeface="Anton"/>
                <a:ea typeface="Anton"/>
                <a:cs typeface="Anton"/>
                <a:sym typeface="Anton"/>
              </a:rPr>
              <a:t>PROYECTO FINAL</a:t>
            </a:r>
            <a:endParaRPr sz="6480"/>
          </a:p>
        </p:txBody>
      </p:sp>
      <p:pic>
        <p:nvPicPr>
          <p:cNvPr id="76" name="Google Shape;76;p15"/>
          <p:cNvPicPr preferRelativeResize="0"/>
          <p:nvPr/>
        </p:nvPicPr>
        <p:blipFill>
          <a:blip r:embed="rId3">
            <a:alphaModFix/>
          </a:blip>
          <a:stretch>
            <a:fillRect/>
          </a:stretch>
        </p:blipFill>
        <p:spPr>
          <a:xfrm>
            <a:off x="1385700" y="864721"/>
            <a:ext cx="928525" cy="358600"/>
          </a:xfrm>
          <a:prstGeom prst="rect">
            <a:avLst/>
          </a:prstGeom>
          <a:noFill/>
          <a:ln>
            <a:noFill/>
          </a:ln>
        </p:spPr>
      </p:pic>
      <p:pic>
        <p:nvPicPr>
          <p:cNvPr id="77" name="Google Shape;77;p15"/>
          <p:cNvPicPr preferRelativeResize="0"/>
          <p:nvPr/>
        </p:nvPicPr>
        <p:blipFill>
          <a:blip r:embed="rId4">
            <a:alphaModFix/>
          </a:blip>
          <a:stretch>
            <a:fillRect/>
          </a:stretch>
        </p:blipFill>
        <p:spPr>
          <a:xfrm>
            <a:off x="1385700" y="2398325"/>
            <a:ext cx="1009217" cy="358600"/>
          </a:xfrm>
          <a:prstGeom prst="rect">
            <a:avLst/>
          </a:prstGeom>
          <a:noFill/>
          <a:ln>
            <a:noFill/>
          </a:ln>
        </p:spPr>
      </p:pic>
      <p:pic>
        <p:nvPicPr>
          <p:cNvPr id="78" name="Google Shape;78;p15"/>
          <p:cNvPicPr preferRelativeResize="0"/>
          <p:nvPr/>
        </p:nvPicPr>
        <p:blipFill>
          <a:blip r:embed="rId5">
            <a:alphaModFix/>
          </a:blip>
          <a:stretch>
            <a:fillRect/>
          </a:stretch>
        </p:blipFill>
        <p:spPr>
          <a:xfrm>
            <a:off x="1331950" y="3610650"/>
            <a:ext cx="982275" cy="466751"/>
          </a:xfrm>
          <a:prstGeom prst="rect">
            <a:avLst/>
          </a:prstGeom>
          <a:noFill/>
          <a:ln>
            <a:noFill/>
          </a:ln>
        </p:spPr>
      </p:pic>
      <p:pic>
        <p:nvPicPr>
          <p:cNvPr id="79" name="Google Shape;79;p15"/>
          <p:cNvPicPr preferRelativeResize="0"/>
          <p:nvPr/>
        </p:nvPicPr>
        <p:blipFill>
          <a:blip r:embed="rId6">
            <a:alphaModFix/>
          </a:blip>
          <a:stretch>
            <a:fillRect/>
          </a:stretch>
        </p:blipFill>
        <p:spPr>
          <a:xfrm>
            <a:off x="8013400" y="0"/>
            <a:ext cx="1130601" cy="1130601"/>
          </a:xfrm>
          <a:prstGeom prst="rect">
            <a:avLst/>
          </a:prstGeom>
          <a:noFill/>
          <a:ln>
            <a:noFill/>
          </a:ln>
        </p:spPr>
      </p:pic>
      <p:sp>
        <p:nvSpPr>
          <p:cNvPr id="80" name="Google Shape;80;p15"/>
          <p:cNvSpPr txBox="1">
            <a:spLocks noGrp="1"/>
          </p:cNvSpPr>
          <p:nvPr>
            <p:ph type="ctrTitle"/>
          </p:nvPr>
        </p:nvSpPr>
        <p:spPr>
          <a:xfrm>
            <a:off x="311700" y="2213988"/>
            <a:ext cx="8520600" cy="640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990"/>
              <a:buFont typeface="Arial"/>
              <a:buNone/>
            </a:pPr>
            <a:r>
              <a:rPr lang="es" sz="2600" i="1">
                <a:latin typeface="Anton"/>
                <a:ea typeface="Anton"/>
                <a:cs typeface="Anton"/>
                <a:sym typeface="Anton"/>
              </a:rPr>
              <a:t>TIENDA</a:t>
            </a:r>
            <a:endParaRPr sz="5600"/>
          </a:p>
        </p:txBody>
      </p:sp>
      <p:sp>
        <p:nvSpPr>
          <p:cNvPr id="81" name="Google Shape;81;p15"/>
          <p:cNvSpPr txBox="1">
            <a:spLocks noGrp="1"/>
          </p:cNvSpPr>
          <p:nvPr>
            <p:ph type="subTitle" idx="1"/>
          </p:nvPr>
        </p:nvSpPr>
        <p:spPr>
          <a:xfrm>
            <a:off x="328900" y="2772625"/>
            <a:ext cx="8520600" cy="10002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 sz="1800" i="1">
                <a:solidFill>
                  <a:schemeClr val="dk1"/>
                </a:solidFill>
                <a:latin typeface="Anton"/>
                <a:ea typeface="Anton"/>
                <a:cs typeface="Anton"/>
                <a:sym typeface="Anton"/>
              </a:rPr>
              <a:t>La tienda Grid tiene las marcas más exclusiva de moda deportiva y es la que tiene la mayor cantidad de productos de lanzamiento.</a:t>
            </a:r>
            <a:endParaRPr sz="1800" i="1">
              <a:solidFill>
                <a:schemeClr val="dk1"/>
              </a:solidFill>
              <a:latin typeface="Anton"/>
              <a:ea typeface="Anton"/>
              <a:cs typeface="Anton"/>
              <a:sym typeface="Anton"/>
            </a:endParaRPr>
          </a:p>
        </p:txBody>
      </p:sp>
      <p:sp>
        <p:nvSpPr>
          <p:cNvPr id="82" name="Google Shape;82;p15"/>
          <p:cNvSpPr txBox="1">
            <a:spLocks noGrp="1"/>
          </p:cNvSpPr>
          <p:nvPr>
            <p:ph type="ctrTitle"/>
          </p:nvPr>
        </p:nvSpPr>
        <p:spPr>
          <a:xfrm>
            <a:off x="311700" y="3492163"/>
            <a:ext cx="8520600" cy="640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990"/>
              <a:buFont typeface="Arial"/>
              <a:buNone/>
            </a:pPr>
            <a:r>
              <a:rPr lang="es" sz="2600" i="1">
                <a:latin typeface="Anton"/>
                <a:ea typeface="Anton"/>
                <a:cs typeface="Anton"/>
                <a:sym typeface="Anton"/>
              </a:rPr>
              <a:t>TIENDA</a:t>
            </a:r>
            <a:endParaRPr sz="5600"/>
          </a:p>
        </p:txBody>
      </p:sp>
      <p:sp>
        <p:nvSpPr>
          <p:cNvPr id="83" name="Google Shape;83;p15"/>
          <p:cNvSpPr txBox="1">
            <a:spLocks noGrp="1"/>
          </p:cNvSpPr>
          <p:nvPr>
            <p:ph type="subTitle" idx="1"/>
          </p:nvPr>
        </p:nvSpPr>
        <p:spPr>
          <a:xfrm>
            <a:off x="311700" y="3998700"/>
            <a:ext cx="8568000" cy="10002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 sz="1800" i="1">
                <a:solidFill>
                  <a:schemeClr val="dk1"/>
                </a:solidFill>
                <a:latin typeface="Anton"/>
                <a:ea typeface="Anton"/>
                <a:cs typeface="Anton"/>
                <a:sym typeface="Anton"/>
              </a:rPr>
              <a:t>Mark Sports apunta al público deportista de alto perfil y rendimiento dando una vidriera virtual orientada por disciplina</a:t>
            </a:r>
            <a:endParaRPr sz="1800" i="1">
              <a:solidFill>
                <a:schemeClr val="dk1"/>
              </a:solidFill>
              <a:latin typeface="Anton"/>
              <a:ea typeface="Anton"/>
              <a:cs typeface="Anton"/>
              <a:sym typeface="Anto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EFF41"/>
        </a:solid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ctrTitle"/>
          </p:nvPr>
        </p:nvSpPr>
        <p:spPr>
          <a:xfrm>
            <a:off x="311700" y="817250"/>
            <a:ext cx="8520600" cy="640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sz="2600" i="1">
                <a:latin typeface="Anton"/>
                <a:ea typeface="Anton"/>
                <a:cs typeface="Anton"/>
                <a:sym typeface="Anton"/>
              </a:rPr>
              <a:t>Preguntas y objetivos de la investigación:</a:t>
            </a:r>
            <a:endParaRPr sz="5600"/>
          </a:p>
        </p:txBody>
      </p:sp>
      <p:sp>
        <p:nvSpPr>
          <p:cNvPr id="89" name="Google Shape;89;p16"/>
          <p:cNvSpPr txBox="1">
            <a:spLocks noGrp="1"/>
          </p:cNvSpPr>
          <p:nvPr>
            <p:ph type="subTitle" idx="1"/>
          </p:nvPr>
        </p:nvSpPr>
        <p:spPr>
          <a:xfrm>
            <a:off x="311700" y="1458050"/>
            <a:ext cx="8520600" cy="2198100"/>
          </a:xfrm>
          <a:prstGeom prst="rect">
            <a:avLst/>
          </a:prstGeom>
        </p:spPr>
        <p:txBody>
          <a:bodyPr spcFirstLastPara="1" wrap="square" lIns="91425" tIns="91425" rIns="91425" bIns="91425" anchor="t" anchorCtr="0">
            <a:normAutofit fontScale="92500" lnSpcReduction="20000"/>
          </a:bodyPr>
          <a:lstStyle/>
          <a:p>
            <a:pPr marL="457200" lvl="0" indent="-357822" algn="l" rtl="0">
              <a:spcBef>
                <a:spcPts val="0"/>
              </a:spcBef>
              <a:spcAft>
                <a:spcPts val="0"/>
              </a:spcAft>
              <a:buClr>
                <a:schemeClr val="dk1"/>
              </a:buClr>
              <a:buSzPct val="100000"/>
              <a:buFont typeface="Anton"/>
              <a:buChar char="●"/>
            </a:pPr>
            <a:r>
              <a:rPr lang="es" sz="2200">
                <a:solidFill>
                  <a:schemeClr val="dk1"/>
                </a:solidFill>
                <a:latin typeface="Anton"/>
                <a:ea typeface="Anton"/>
                <a:cs typeface="Anton"/>
                <a:sym typeface="Anton"/>
              </a:rPr>
              <a:t>Forecast de ventas para toma de decisiones de compras</a:t>
            </a:r>
            <a:endParaRPr sz="2200">
              <a:solidFill>
                <a:schemeClr val="dk1"/>
              </a:solidFill>
              <a:latin typeface="Anton"/>
              <a:ea typeface="Anton"/>
              <a:cs typeface="Anton"/>
              <a:sym typeface="Anton"/>
            </a:endParaRPr>
          </a:p>
          <a:p>
            <a:pPr marL="457200" lvl="0" indent="-357822" algn="l" rtl="0">
              <a:spcBef>
                <a:spcPts val="0"/>
              </a:spcBef>
              <a:spcAft>
                <a:spcPts val="0"/>
              </a:spcAft>
              <a:buClr>
                <a:schemeClr val="dk1"/>
              </a:buClr>
              <a:buSzPct val="100000"/>
              <a:buFont typeface="Anton"/>
              <a:buChar char="●"/>
            </a:pPr>
            <a:r>
              <a:rPr lang="es" sz="2200">
                <a:solidFill>
                  <a:schemeClr val="dk1"/>
                </a:solidFill>
                <a:latin typeface="Anton"/>
                <a:ea typeface="Anton"/>
                <a:cs typeface="Anton"/>
                <a:sym typeface="Anton"/>
              </a:rPr>
              <a:t>Analizar recurrencia de compras</a:t>
            </a:r>
            <a:endParaRPr sz="2200">
              <a:solidFill>
                <a:schemeClr val="dk1"/>
              </a:solidFill>
              <a:latin typeface="Anton"/>
              <a:ea typeface="Anton"/>
              <a:cs typeface="Anton"/>
              <a:sym typeface="Anton"/>
            </a:endParaRPr>
          </a:p>
          <a:p>
            <a:pPr marL="457200" lvl="0" indent="-357822" algn="l" rtl="0">
              <a:spcBef>
                <a:spcPts val="0"/>
              </a:spcBef>
              <a:spcAft>
                <a:spcPts val="0"/>
              </a:spcAft>
              <a:buClr>
                <a:schemeClr val="dk1"/>
              </a:buClr>
              <a:buSzPct val="100000"/>
              <a:buFont typeface="Anton"/>
              <a:buChar char="●"/>
            </a:pPr>
            <a:r>
              <a:rPr lang="es" sz="2200">
                <a:solidFill>
                  <a:schemeClr val="dk1"/>
                </a:solidFill>
                <a:latin typeface="Anton"/>
                <a:ea typeface="Anton"/>
                <a:cs typeface="Anton"/>
                <a:sym typeface="Anton"/>
              </a:rPr>
              <a:t>Encontrar patrones entre los consumidores.</a:t>
            </a:r>
            <a:endParaRPr sz="2200">
              <a:solidFill>
                <a:schemeClr val="dk1"/>
              </a:solidFill>
              <a:latin typeface="Anton"/>
              <a:ea typeface="Anton"/>
              <a:cs typeface="Anton"/>
              <a:sym typeface="Anton"/>
            </a:endParaRPr>
          </a:p>
          <a:p>
            <a:pPr marL="457200" lvl="0" indent="-357822" algn="l" rtl="0">
              <a:spcBef>
                <a:spcPts val="0"/>
              </a:spcBef>
              <a:spcAft>
                <a:spcPts val="0"/>
              </a:spcAft>
              <a:buClr>
                <a:schemeClr val="dk1"/>
              </a:buClr>
              <a:buSzPct val="100000"/>
              <a:buFont typeface="Anton"/>
              <a:buChar char="●"/>
            </a:pPr>
            <a:r>
              <a:rPr lang="es" sz="2200">
                <a:solidFill>
                  <a:schemeClr val="dk1"/>
                </a:solidFill>
                <a:latin typeface="Anton"/>
                <a:ea typeface="Anton"/>
                <a:cs typeface="Anton"/>
                <a:sym typeface="Anton"/>
              </a:rPr>
              <a:t>Encontrar grupos / patrones entre los productos adquiridos</a:t>
            </a:r>
            <a:endParaRPr sz="2200">
              <a:solidFill>
                <a:schemeClr val="dk1"/>
              </a:solidFill>
              <a:latin typeface="Anton"/>
              <a:ea typeface="Anton"/>
              <a:cs typeface="Anton"/>
              <a:sym typeface="Anton"/>
            </a:endParaRPr>
          </a:p>
          <a:p>
            <a:pPr marL="457200" lvl="0" indent="-357822" algn="l" rtl="0">
              <a:spcBef>
                <a:spcPts val="0"/>
              </a:spcBef>
              <a:spcAft>
                <a:spcPts val="0"/>
              </a:spcAft>
              <a:buClr>
                <a:schemeClr val="dk1"/>
              </a:buClr>
              <a:buSzPct val="100000"/>
              <a:buFont typeface="Anton"/>
              <a:buChar char="●"/>
            </a:pPr>
            <a:r>
              <a:rPr lang="es" sz="2200">
                <a:solidFill>
                  <a:schemeClr val="dk1"/>
                </a:solidFill>
                <a:latin typeface="Anton"/>
                <a:ea typeface="Anton"/>
                <a:cs typeface="Anton"/>
                <a:sym typeface="Anton"/>
              </a:rPr>
              <a:t>Estimar ventas por Linea, marca y talles para definir mejor el volumen de curva de talles a comercializar.</a:t>
            </a:r>
            <a:endParaRPr sz="2200">
              <a:solidFill>
                <a:schemeClr val="dk1"/>
              </a:solidFill>
              <a:latin typeface="Anton"/>
              <a:ea typeface="Anton"/>
              <a:cs typeface="Anton"/>
              <a:sym typeface="Anton"/>
            </a:endParaRPr>
          </a:p>
          <a:p>
            <a:pPr marL="457200" lvl="0" indent="0" algn="l" rtl="0">
              <a:spcBef>
                <a:spcPts val="0"/>
              </a:spcBef>
              <a:spcAft>
                <a:spcPts val="0"/>
              </a:spcAft>
              <a:buNone/>
            </a:pPr>
            <a:endParaRPr sz="2200">
              <a:solidFill>
                <a:schemeClr val="dk1"/>
              </a:solidFill>
              <a:latin typeface="Anton"/>
              <a:ea typeface="Anton"/>
              <a:cs typeface="Anton"/>
              <a:sym typeface="Anton"/>
            </a:endParaRPr>
          </a:p>
          <a:p>
            <a:pPr marL="0" lvl="0" indent="0" algn="l" rtl="0">
              <a:spcBef>
                <a:spcPts val="0"/>
              </a:spcBef>
              <a:spcAft>
                <a:spcPts val="0"/>
              </a:spcAft>
              <a:buNone/>
            </a:pPr>
            <a:endParaRPr sz="2200" i="1">
              <a:solidFill>
                <a:schemeClr val="dk1"/>
              </a:solidFill>
              <a:latin typeface="Anton"/>
              <a:ea typeface="Anton"/>
              <a:cs typeface="Anton"/>
              <a:sym typeface="Anton"/>
            </a:endParaRPr>
          </a:p>
        </p:txBody>
      </p:sp>
      <p:sp>
        <p:nvSpPr>
          <p:cNvPr id="90" name="Google Shape;90;p16"/>
          <p:cNvSpPr txBox="1">
            <a:spLocks noGrp="1"/>
          </p:cNvSpPr>
          <p:nvPr>
            <p:ph type="ctrTitle"/>
          </p:nvPr>
        </p:nvSpPr>
        <p:spPr>
          <a:xfrm>
            <a:off x="406075" y="98950"/>
            <a:ext cx="8520600" cy="73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3780" i="1">
                <a:latin typeface="Anton"/>
                <a:ea typeface="Anton"/>
                <a:cs typeface="Anton"/>
                <a:sym typeface="Anton"/>
              </a:rPr>
              <a:t>DATA-SCIENCE </a:t>
            </a:r>
            <a:r>
              <a:rPr lang="es" sz="2600" i="1">
                <a:latin typeface="Anton"/>
                <a:ea typeface="Anton"/>
                <a:cs typeface="Anton"/>
                <a:sym typeface="Anton"/>
              </a:rPr>
              <a:t>- PROYECTO FINAL</a:t>
            </a:r>
            <a:endParaRPr sz="6480"/>
          </a:p>
        </p:txBody>
      </p:sp>
      <p:pic>
        <p:nvPicPr>
          <p:cNvPr id="91" name="Google Shape;91;p16"/>
          <p:cNvPicPr preferRelativeResize="0"/>
          <p:nvPr/>
        </p:nvPicPr>
        <p:blipFill>
          <a:blip r:embed="rId3">
            <a:alphaModFix/>
          </a:blip>
          <a:stretch>
            <a:fillRect/>
          </a:stretch>
        </p:blipFill>
        <p:spPr>
          <a:xfrm>
            <a:off x="8013400" y="0"/>
            <a:ext cx="1130601" cy="1130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EFF41"/>
        </a:solidFill>
        <a:effectLst/>
      </p:bgPr>
    </p:bg>
    <p:spTree>
      <p:nvGrpSpPr>
        <p:cNvPr id="1" name="Shape 95"/>
        <p:cNvGrpSpPr/>
        <p:nvPr/>
      </p:nvGrpSpPr>
      <p:grpSpPr>
        <a:xfrm>
          <a:off x="0" y="0"/>
          <a:ext cx="0" cy="0"/>
          <a:chOff x="0" y="0"/>
          <a:chExt cx="0" cy="0"/>
        </a:xfrm>
      </p:grpSpPr>
      <p:sp>
        <p:nvSpPr>
          <p:cNvPr id="96" name="Google Shape;96;p17"/>
          <p:cNvSpPr txBox="1">
            <a:spLocks noGrp="1"/>
          </p:cNvSpPr>
          <p:nvPr>
            <p:ph type="ctrTitle"/>
          </p:nvPr>
        </p:nvSpPr>
        <p:spPr>
          <a:xfrm>
            <a:off x="311700" y="817250"/>
            <a:ext cx="8520600" cy="640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sz="2600" i="1">
                <a:latin typeface="Anton"/>
                <a:ea typeface="Anton"/>
                <a:cs typeface="Anton"/>
                <a:sym typeface="Anton"/>
              </a:rPr>
              <a:t>Dataset y los criterios de selección:</a:t>
            </a:r>
            <a:endParaRPr sz="5600"/>
          </a:p>
        </p:txBody>
      </p:sp>
      <p:sp>
        <p:nvSpPr>
          <p:cNvPr id="97" name="Google Shape;97;p17"/>
          <p:cNvSpPr txBox="1">
            <a:spLocks noGrp="1"/>
          </p:cNvSpPr>
          <p:nvPr>
            <p:ph type="subTitle" idx="1"/>
          </p:nvPr>
        </p:nvSpPr>
        <p:spPr>
          <a:xfrm>
            <a:off x="311700" y="1458050"/>
            <a:ext cx="8520600" cy="2916600"/>
          </a:xfrm>
          <a:prstGeom prst="rect">
            <a:avLst/>
          </a:prstGeom>
        </p:spPr>
        <p:txBody>
          <a:bodyPr spcFirstLastPara="1" wrap="square" lIns="91425" tIns="91425" rIns="91425" bIns="91425" anchor="t" anchorCtr="0">
            <a:normAutofit fontScale="77500"/>
          </a:bodyPr>
          <a:lstStyle/>
          <a:p>
            <a:pPr marL="0" lvl="0" indent="0" algn="l" rtl="0">
              <a:spcBef>
                <a:spcPts val="0"/>
              </a:spcBef>
              <a:spcAft>
                <a:spcPts val="0"/>
              </a:spcAft>
              <a:buNone/>
            </a:pPr>
            <a:r>
              <a:rPr lang="es" sz="2200" i="1">
                <a:solidFill>
                  <a:schemeClr val="dk1"/>
                </a:solidFill>
                <a:latin typeface="Anton"/>
                <a:ea typeface="Anton"/>
                <a:cs typeface="Anton"/>
                <a:sym typeface="Anton"/>
              </a:rPr>
              <a:t>Se tomaron dos Datasets, los mismos se conectan a través del campo ecomm_order_id:</a:t>
            </a:r>
            <a:endParaRPr sz="2200" i="1">
              <a:solidFill>
                <a:schemeClr val="dk1"/>
              </a:solidFill>
              <a:latin typeface="Anton"/>
              <a:ea typeface="Anton"/>
              <a:cs typeface="Anton"/>
              <a:sym typeface="Anton"/>
            </a:endParaRPr>
          </a:p>
          <a:p>
            <a:pPr marL="0" lvl="0" indent="0" algn="l" rtl="0">
              <a:spcBef>
                <a:spcPts val="0"/>
              </a:spcBef>
              <a:spcAft>
                <a:spcPts val="0"/>
              </a:spcAft>
              <a:buNone/>
            </a:pPr>
            <a:endParaRPr sz="2200" i="1">
              <a:solidFill>
                <a:schemeClr val="dk1"/>
              </a:solidFill>
              <a:latin typeface="Anton"/>
              <a:ea typeface="Anton"/>
              <a:cs typeface="Anton"/>
              <a:sym typeface="Anton"/>
            </a:endParaRPr>
          </a:p>
          <a:p>
            <a:pPr marL="0" lvl="0" indent="0" algn="l" rtl="0">
              <a:spcBef>
                <a:spcPts val="0"/>
              </a:spcBef>
              <a:spcAft>
                <a:spcPts val="0"/>
              </a:spcAft>
              <a:buNone/>
            </a:pPr>
            <a:r>
              <a:rPr lang="es" sz="2200" i="1">
                <a:solidFill>
                  <a:schemeClr val="dk1"/>
                </a:solidFill>
                <a:latin typeface="Anton"/>
                <a:ea typeface="Anton"/>
                <a:cs typeface="Anton"/>
                <a:sym typeface="Anton"/>
              </a:rPr>
              <a:t>Dataset 1: </a:t>
            </a:r>
            <a:endParaRPr sz="2200" i="1">
              <a:solidFill>
                <a:schemeClr val="dk1"/>
              </a:solidFill>
              <a:latin typeface="Anton"/>
              <a:ea typeface="Anton"/>
              <a:cs typeface="Anton"/>
              <a:sym typeface="Anton"/>
            </a:endParaRPr>
          </a:p>
          <a:p>
            <a:pPr marL="0" lvl="0" indent="0" algn="l" rtl="0">
              <a:spcBef>
                <a:spcPts val="0"/>
              </a:spcBef>
              <a:spcAft>
                <a:spcPts val="0"/>
              </a:spcAft>
              <a:buNone/>
            </a:pPr>
            <a:r>
              <a:rPr lang="es" sz="2200" i="1">
                <a:solidFill>
                  <a:schemeClr val="dk1"/>
                </a:solidFill>
                <a:latin typeface="Anton"/>
                <a:ea typeface="Anton"/>
                <a:cs typeface="Anton"/>
                <a:sym typeface="Anton"/>
              </a:rPr>
              <a:t>Contiene la información de ventas a nivel operativo dentro de la base de datos de la empresa.</a:t>
            </a:r>
            <a:endParaRPr sz="2200" i="1">
              <a:solidFill>
                <a:schemeClr val="dk1"/>
              </a:solidFill>
              <a:latin typeface="Anton"/>
              <a:ea typeface="Anton"/>
              <a:cs typeface="Anton"/>
              <a:sym typeface="Anton"/>
            </a:endParaRPr>
          </a:p>
          <a:p>
            <a:pPr marL="0" lvl="0" indent="0" algn="l" rtl="0">
              <a:spcBef>
                <a:spcPts val="0"/>
              </a:spcBef>
              <a:spcAft>
                <a:spcPts val="0"/>
              </a:spcAft>
              <a:buNone/>
            </a:pPr>
            <a:endParaRPr sz="2200" i="1">
              <a:solidFill>
                <a:schemeClr val="dk1"/>
              </a:solidFill>
              <a:latin typeface="Anton"/>
              <a:ea typeface="Anton"/>
              <a:cs typeface="Anton"/>
              <a:sym typeface="Anton"/>
            </a:endParaRPr>
          </a:p>
          <a:p>
            <a:pPr marL="0" lvl="0" indent="0" algn="l" rtl="0">
              <a:spcBef>
                <a:spcPts val="0"/>
              </a:spcBef>
              <a:spcAft>
                <a:spcPts val="0"/>
              </a:spcAft>
              <a:buNone/>
            </a:pPr>
            <a:r>
              <a:rPr lang="es" sz="2200" i="1">
                <a:solidFill>
                  <a:schemeClr val="dk1"/>
                </a:solidFill>
                <a:latin typeface="Anton"/>
                <a:ea typeface="Anton"/>
                <a:cs typeface="Anton"/>
                <a:sym typeface="Anton"/>
              </a:rPr>
              <a:t>Dataset 2:</a:t>
            </a:r>
            <a:endParaRPr sz="2200" i="1">
              <a:solidFill>
                <a:schemeClr val="dk1"/>
              </a:solidFill>
              <a:latin typeface="Anton"/>
              <a:ea typeface="Anton"/>
              <a:cs typeface="Anton"/>
              <a:sym typeface="Anton"/>
            </a:endParaRPr>
          </a:p>
          <a:p>
            <a:pPr marL="0" lvl="0" indent="0" algn="l" rtl="0">
              <a:spcBef>
                <a:spcPts val="0"/>
              </a:spcBef>
              <a:spcAft>
                <a:spcPts val="0"/>
              </a:spcAft>
              <a:buNone/>
            </a:pPr>
            <a:r>
              <a:rPr lang="es" sz="2200" i="1">
                <a:solidFill>
                  <a:schemeClr val="dk1"/>
                </a:solidFill>
                <a:latin typeface="Anton"/>
                <a:ea typeface="Anton"/>
                <a:cs typeface="Anton"/>
                <a:sym typeface="Anton"/>
              </a:rPr>
              <a:t>Contiene la información estandarizada de los json de ambas plataformas (MercadoLibre, Vtex) </a:t>
            </a:r>
            <a:endParaRPr sz="2200" i="1">
              <a:solidFill>
                <a:schemeClr val="dk1"/>
              </a:solidFill>
              <a:latin typeface="Anton"/>
              <a:ea typeface="Anton"/>
              <a:cs typeface="Anton"/>
              <a:sym typeface="Anton"/>
            </a:endParaRPr>
          </a:p>
          <a:p>
            <a:pPr marL="0" lvl="0" indent="0" algn="l" rtl="0">
              <a:spcBef>
                <a:spcPts val="0"/>
              </a:spcBef>
              <a:spcAft>
                <a:spcPts val="0"/>
              </a:spcAft>
              <a:buNone/>
            </a:pPr>
            <a:endParaRPr sz="2200" i="1">
              <a:solidFill>
                <a:schemeClr val="dk1"/>
              </a:solidFill>
              <a:latin typeface="Anton"/>
              <a:ea typeface="Anton"/>
              <a:cs typeface="Anton"/>
              <a:sym typeface="Anton"/>
            </a:endParaRPr>
          </a:p>
          <a:p>
            <a:pPr marL="0" lvl="0" indent="0" algn="l" rtl="0">
              <a:spcBef>
                <a:spcPts val="0"/>
              </a:spcBef>
              <a:spcAft>
                <a:spcPts val="0"/>
              </a:spcAft>
              <a:buNone/>
            </a:pPr>
            <a:r>
              <a:rPr lang="es" sz="2200" i="1">
                <a:solidFill>
                  <a:schemeClr val="dk1"/>
                </a:solidFill>
                <a:latin typeface="Anton"/>
                <a:ea typeface="Anton"/>
                <a:cs typeface="Anton"/>
                <a:sym typeface="Anton"/>
              </a:rPr>
              <a:t>Se tomaron ventas desde el 01/01/2021 al 01/03/2021 de ambas plataformas filtrandose.</a:t>
            </a:r>
            <a:endParaRPr sz="2200" i="1">
              <a:solidFill>
                <a:schemeClr val="dk1"/>
              </a:solidFill>
              <a:latin typeface="Anton"/>
              <a:ea typeface="Anton"/>
              <a:cs typeface="Anton"/>
              <a:sym typeface="Anton"/>
            </a:endParaRPr>
          </a:p>
        </p:txBody>
      </p:sp>
      <p:pic>
        <p:nvPicPr>
          <p:cNvPr id="98" name="Google Shape;98;p17"/>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99" name="Google Shape;99;p17"/>
          <p:cNvSpPr txBox="1">
            <a:spLocks noGrp="1"/>
          </p:cNvSpPr>
          <p:nvPr>
            <p:ph type="ctrTitle"/>
          </p:nvPr>
        </p:nvSpPr>
        <p:spPr>
          <a:xfrm>
            <a:off x="406075" y="98950"/>
            <a:ext cx="8520600" cy="73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3780" i="1">
                <a:latin typeface="Anton"/>
                <a:ea typeface="Anton"/>
                <a:cs typeface="Anton"/>
                <a:sym typeface="Anton"/>
              </a:rPr>
              <a:t>DATA-SCIENCE - </a:t>
            </a:r>
            <a:r>
              <a:rPr lang="es" sz="2600" i="1">
                <a:latin typeface="Anton"/>
                <a:ea typeface="Anton"/>
                <a:cs typeface="Anton"/>
                <a:sym typeface="Anton"/>
              </a:rPr>
              <a:t>PROYECTO FINAL</a:t>
            </a:r>
            <a:endParaRPr sz="648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EFF41"/>
        </a:solidFill>
        <a:effectLst/>
      </p:bgPr>
    </p:bg>
    <p:spTree>
      <p:nvGrpSpPr>
        <p:cNvPr id="1" name="Shape 103"/>
        <p:cNvGrpSpPr/>
        <p:nvPr/>
      </p:nvGrpSpPr>
      <p:grpSpPr>
        <a:xfrm>
          <a:off x="0" y="0"/>
          <a:ext cx="0" cy="0"/>
          <a:chOff x="0" y="0"/>
          <a:chExt cx="0" cy="0"/>
        </a:xfrm>
      </p:grpSpPr>
      <p:sp>
        <p:nvSpPr>
          <p:cNvPr id="104" name="Google Shape;104;p18"/>
          <p:cNvSpPr txBox="1">
            <a:spLocks noGrp="1"/>
          </p:cNvSpPr>
          <p:nvPr>
            <p:ph type="ctrTitle"/>
          </p:nvPr>
        </p:nvSpPr>
        <p:spPr>
          <a:xfrm>
            <a:off x="311700" y="817250"/>
            <a:ext cx="8520600" cy="4740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s" sz="2600" i="1">
                <a:latin typeface="Anton"/>
                <a:ea typeface="Anton"/>
                <a:cs typeface="Anton"/>
                <a:sym typeface="Anton"/>
              </a:rPr>
              <a:t>Dataset campos:</a:t>
            </a:r>
            <a:endParaRPr sz="5600"/>
          </a:p>
        </p:txBody>
      </p:sp>
      <p:sp>
        <p:nvSpPr>
          <p:cNvPr id="105" name="Google Shape;105;p18"/>
          <p:cNvSpPr txBox="1">
            <a:spLocks noGrp="1"/>
          </p:cNvSpPr>
          <p:nvPr>
            <p:ph type="subTitle" idx="1"/>
          </p:nvPr>
        </p:nvSpPr>
        <p:spPr>
          <a:xfrm>
            <a:off x="311700" y="1240525"/>
            <a:ext cx="4260300" cy="38667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s" sz="2200" i="1" dirty="0">
                <a:solidFill>
                  <a:schemeClr val="dk1"/>
                </a:solidFill>
                <a:latin typeface="Anton"/>
                <a:ea typeface="Anton"/>
                <a:cs typeface="Anton"/>
                <a:sym typeface="Anton"/>
              </a:rPr>
              <a:t>Dataset 1:</a:t>
            </a:r>
            <a:endParaRPr sz="2200" i="1"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ecomm_order_id : </a:t>
            </a:r>
            <a:r>
              <a:rPr lang="es" sz="2200" dirty="0">
                <a:solidFill>
                  <a:schemeClr val="dk1"/>
                </a:solidFill>
                <a:latin typeface="Anton"/>
                <a:ea typeface="Anton"/>
                <a:cs typeface="Anton"/>
                <a:sym typeface="Anton"/>
              </a:rPr>
              <a:t>id del pedido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ecommerce: </a:t>
            </a:r>
            <a:r>
              <a:rPr lang="es" sz="2200" dirty="0">
                <a:solidFill>
                  <a:schemeClr val="dk1"/>
                </a:solidFill>
                <a:latin typeface="Anton"/>
                <a:ea typeface="Anton"/>
                <a:cs typeface="Anton"/>
                <a:sym typeface="Anton"/>
              </a:rPr>
              <a:t>si es vtex o mercadolibre</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store: </a:t>
            </a:r>
            <a:r>
              <a:rPr lang="es" sz="2200" dirty="0">
                <a:solidFill>
                  <a:schemeClr val="dk1"/>
                </a:solidFill>
                <a:latin typeface="Anton"/>
                <a:ea typeface="Anton"/>
                <a:cs typeface="Anton"/>
                <a:sym typeface="Anton"/>
              </a:rPr>
              <a:t>tienda dentro de vtex o mercadolibre</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ecomm_creation_date: </a:t>
            </a:r>
            <a:r>
              <a:rPr lang="es" sz="2200" dirty="0">
                <a:solidFill>
                  <a:schemeClr val="dk1"/>
                </a:solidFill>
                <a:latin typeface="Anton"/>
                <a:ea typeface="Anton"/>
                <a:cs typeface="Anton"/>
                <a:sym typeface="Anton"/>
              </a:rPr>
              <a:t>fecha del pedido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numero_lote: </a:t>
            </a:r>
            <a:r>
              <a:rPr lang="es" sz="2200" dirty="0">
                <a:solidFill>
                  <a:schemeClr val="dk1"/>
                </a:solidFill>
                <a:latin typeface="Anton"/>
                <a:ea typeface="Anton"/>
                <a:cs typeface="Anton"/>
                <a:sym typeface="Anton"/>
              </a:rPr>
              <a:t>Numero interno de armado de pedido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fecha_facturado: </a:t>
            </a:r>
            <a:r>
              <a:rPr lang="es" sz="2200" dirty="0">
                <a:solidFill>
                  <a:schemeClr val="dk1"/>
                </a:solidFill>
                <a:latin typeface="Anton"/>
                <a:ea typeface="Anton"/>
                <a:cs typeface="Anton"/>
                <a:sym typeface="Anton"/>
              </a:rPr>
              <a:t>fecha en que se facturó el pedido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linea: </a:t>
            </a:r>
            <a:r>
              <a:rPr lang="es" sz="2200" dirty="0">
                <a:solidFill>
                  <a:schemeClr val="dk1"/>
                </a:solidFill>
                <a:latin typeface="Anton"/>
                <a:ea typeface="Anton"/>
                <a:cs typeface="Anton"/>
                <a:sym typeface="Anton"/>
              </a:rPr>
              <a:t>a que publico esta dirigido el producto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marca: </a:t>
            </a:r>
            <a:r>
              <a:rPr lang="es" sz="2200" dirty="0">
                <a:solidFill>
                  <a:schemeClr val="dk1"/>
                </a:solidFill>
                <a:latin typeface="Anton"/>
                <a:ea typeface="Anton"/>
                <a:cs typeface="Anton"/>
                <a:sym typeface="Anton"/>
              </a:rPr>
              <a:t>de que marca es el producto vendido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vArticulo_id: </a:t>
            </a:r>
            <a:r>
              <a:rPr lang="es" sz="2200" dirty="0">
                <a:solidFill>
                  <a:schemeClr val="dk1"/>
                </a:solidFill>
                <a:latin typeface="Anton"/>
                <a:ea typeface="Anton"/>
                <a:cs typeface="Anton"/>
                <a:sym typeface="Anton"/>
              </a:rPr>
              <a:t>codigo interno del producto vendido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vTalle_Codigo: </a:t>
            </a:r>
            <a:r>
              <a:rPr lang="es" sz="2200" dirty="0">
                <a:solidFill>
                  <a:schemeClr val="dk1"/>
                </a:solidFill>
                <a:latin typeface="Anton"/>
                <a:ea typeface="Anton"/>
                <a:cs typeface="Anton"/>
                <a:sym typeface="Anton"/>
              </a:rPr>
              <a:t>talle interno del producto vendido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producto: </a:t>
            </a:r>
            <a:r>
              <a:rPr lang="es" sz="2200" dirty="0">
                <a:solidFill>
                  <a:schemeClr val="dk1"/>
                </a:solidFill>
                <a:latin typeface="Anton"/>
                <a:ea typeface="Anton"/>
                <a:cs typeface="Anton"/>
                <a:sym typeface="Anton"/>
              </a:rPr>
              <a:t>descripción del producto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quantity: </a:t>
            </a:r>
            <a:r>
              <a:rPr lang="es" sz="2200" dirty="0">
                <a:solidFill>
                  <a:schemeClr val="dk1"/>
                </a:solidFill>
                <a:latin typeface="Anton"/>
                <a:ea typeface="Anton"/>
                <a:cs typeface="Anton"/>
                <a:sym typeface="Anton"/>
              </a:rPr>
              <a:t>cantidad vendida</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client_price: </a:t>
            </a:r>
            <a:r>
              <a:rPr lang="es" sz="2200" dirty="0">
                <a:solidFill>
                  <a:schemeClr val="dk1"/>
                </a:solidFill>
                <a:latin typeface="Anton"/>
                <a:ea typeface="Anton"/>
                <a:cs typeface="Anton"/>
                <a:sym typeface="Anton"/>
              </a:rPr>
              <a:t>precio que abono el cliente</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PrecioCosto: </a:t>
            </a:r>
            <a:r>
              <a:rPr lang="es" sz="2200" dirty="0">
                <a:solidFill>
                  <a:schemeClr val="dk1"/>
                </a:solidFill>
                <a:latin typeface="Anton"/>
                <a:ea typeface="Anton"/>
                <a:cs typeface="Anton"/>
                <a:sym typeface="Anton"/>
              </a:rPr>
              <a:t>precio de costo del producto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ecomm_tipo_envio: </a:t>
            </a:r>
            <a:r>
              <a:rPr lang="es" sz="2200" dirty="0">
                <a:solidFill>
                  <a:schemeClr val="dk1"/>
                </a:solidFill>
                <a:latin typeface="Anton"/>
                <a:ea typeface="Anton"/>
                <a:cs typeface="Anton"/>
                <a:sym typeface="Anton"/>
              </a:rPr>
              <a:t>si es a domicilio o punto de retiro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VArticuloTalle_Costo: </a:t>
            </a:r>
            <a:r>
              <a:rPr lang="es" sz="2200" dirty="0">
                <a:solidFill>
                  <a:schemeClr val="dk1"/>
                </a:solidFill>
                <a:latin typeface="Anton"/>
                <a:ea typeface="Anton"/>
                <a:cs typeface="Anton"/>
                <a:sym typeface="Anton"/>
              </a:rPr>
              <a:t>precio de costo del producto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VArticuloTalle_PrecioRegular: </a:t>
            </a:r>
            <a:r>
              <a:rPr lang="es" sz="2200" dirty="0">
                <a:solidFill>
                  <a:schemeClr val="dk1"/>
                </a:solidFill>
                <a:latin typeface="Anton"/>
                <a:ea typeface="Anton"/>
                <a:cs typeface="Anton"/>
                <a:sym typeface="Anton"/>
              </a:rPr>
              <a:t>precio normal de venta</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ecomm_transporte_nombre: </a:t>
            </a:r>
            <a:r>
              <a:rPr lang="es" sz="2200" dirty="0">
                <a:solidFill>
                  <a:schemeClr val="dk1"/>
                </a:solidFill>
                <a:latin typeface="Anton"/>
                <a:ea typeface="Anton"/>
                <a:cs typeface="Anton"/>
                <a:sym typeface="Anton"/>
              </a:rPr>
              <a:t>el nombre de la trasportadora</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sucursal_original: </a:t>
            </a:r>
            <a:r>
              <a:rPr lang="es" sz="2200" dirty="0">
                <a:solidFill>
                  <a:schemeClr val="dk1"/>
                </a:solidFill>
                <a:latin typeface="Anton"/>
                <a:ea typeface="Anton"/>
                <a:cs typeface="Anton"/>
                <a:sym typeface="Anton"/>
              </a:rPr>
              <a:t>Sucursal al cual se realiza el envío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ultima_sucursal: </a:t>
            </a:r>
            <a:r>
              <a:rPr lang="es" sz="2200" dirty="0">
                <a:solidFill>
                  <a:schemeClr val="dk1"/>
                </a:solidFill>
                <a:latin typeface="Anton"/>
                <a:ea typeface="Anton"/>
                <a:cs typeface="Anton"/>
                <a:sym typeface="Anton"/>
              </a:rPr>
              <a:t>Si hubo cambio de sucursal de envio cual fue la ultima</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ColorPrimario: </a:t>
            </a:r>
            <a:r>
              <a:rPr lang="es" sz="2200" dirty="0">
                <a:solidFill>
                  <a:schemeClr val="dk1"/>
                </a:solidFill>
                <a:latin typeface="Anton"/>
                <a:ea typeface="Anton"/>
                <a:cs typeface="Anton"/>
                <a:sym typeface="Anton"/>
              </a:rPr>
              <a:t>Color preponderante en el producto.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ProveedorId: </a:t>
            </a:r>
            <a:r>
              <a:rPr lang="es" sz="2200" dirty="0">
                <a:solidFill>
                  <a:schemeClr val="dk1"/>
                </a:solidFill>
                <a:latin typeface="Anton"/>
                <a:ea typeface="Anton"/>
                <a:cs typeface="Anton"/>
                <a:sym typeface="Anton"/>
              </a:rPr>
              <a:t>id interno del proveedor para el producto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Disciplina: </a:t>
            </a:r>
            <a:r>
              <a:rPr lang="es" sz="2200" dirty="0">
                <a:solidFill>
                  <a:schemeClr val="dk1"/>
                </a:solidFill>
                <a:latin typeface="Anton"/>
                <a:ea typeface="Anton"/>
                <a:cs typeface="Anton"/>
                <a:sym typeface="Anton"/>
              </a:rPr>
              <a:t>ambito de uso para el que fue diseñado el producto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Genero: </a:t>
            </a:r>
            <a:r>
              <a:rPr lang="es" sz="2200" dirty="0">
                <a:solidFill>
                  <a:schemeClr val="dk1"/>
                </a:solidFill>
                <a:latin typeface="Anton"/>
                <a:ea typeface="Anton"/>
                <a:cs typeface="Anton"/>
                <a:sym typeface="Anton"/>
              </a:rPr>
              <a:t>género al que apunta el producto vendido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a:solidFill>
                  <a:schemeClr val="dk1"/>
                </a:solidFill>
                <a:latin typeface="Anton"/>
                <a:ea typeface="Anton"/>
                <a:cs typeface="Anton"/>
                <a:sym typeface="Anton"/>
              </a:rPr>
              <a:t>Sex:</a:t>
            </a:r>
            <a:r>
              <a:rPr lang="es" sz="2200">
                <a:solidFill>
                  <a:schemeClr val="dk1"/>
                </a:solidFill>
                <a:latin typeface="Anton"/>
                <a:ea typeface="Anton"/>
                <a:cs typeface="Anton"/>
                <a:sym typeface="Anton"/>
              </a:rPr>
              <a:t> </a:t>
            </a:r>
            <a:r>
              <a:rPr lang="es" sz="2200" dirty="0">
                <a:solidFill>
                  <a:schemeClr val="dk1"/>
                </a:solidFill>
                <a:latin typeface="Anton"/>
                <a:ea typeface="Anton"/>
                <a:cs typeface="Anton"/>
                <a:sym typeface="Anton"/>
              </a:rPr>
              <a:t>Sexo del comprador</a:t>
            </a:r>
            <a:endParaRPr sz="2200" dirty="0">
              <a:solidFill>
                <a:schemeClr val="dk1"/>
              </a:solidFill>
              <a:latin typeface="Anton"/>
              <a:ea typeface="Anton"/>
              <a:cs typeface="Anton"/>
              <a:sym typeface="Anton"/>
            </a:endParaRPr>
          </a:p>
          <a:p>
            <a:pPr marL="914400" lvl="0" indent="0" algn="l" rtl="0">
              <a:spcBef>
                <a:spcPts val="0"/>
              </a:spcBef>
              <a:spcAft>
                <a:spcPts val="0"/>
              </a:spcAft>
              <a:buNone/>
            </a:pPr>
            <a:endParaRPr sz="2200" i="1" dirty="0">
              <a:solidFill>
                <a:schemeClr val="dk1"/>
              </a:solidFill>
              <a:latin typeface="Anton"/>
              <a:ea typeface="Anton"/>
              <a:cs typeface="Anton"/>
              <a:sym typeface="Anton"/>
            </a:endParaRPr>
          </a:p>
        </p:txBody>
      </p:sp>
      <p:sp>
        <p:nvSpPr>
          <p:cNvPr id="106" name="Google Shape;106;p18"/>
          <p:cNvSpPr txBox="1">
            <a:spLocks noGrp="1"/>
          </p:cNvSpPr>
          <p:nvPr>
            <p:ph type="subTitle" idx="1"/>
          </p:nvPr>
        </p:nvSpPr>
        <p:spPr>
          <a:xfrm>
            <a:off x="4606475" y="1291250"/>
            <a:ext cx="4260300" cy="3816000"/>
          </a:xfrm>
          <a:prstGeom prst="rect">
            <a:avLst/>
          </a:prstGeom>
        </p:spPr>
        <p:txBody>
          <a:bodyPr spcFirstLastPara="1" wrap="square" lIns="91425" tIns="90000" rIns="91425" bIns="91425" anchor="t" anchorCtr="0">
            <a:normAutofit/>
          </a:bodyPr>
          <a:lstStyle/>
          <a:p>
            <a:pPr marL="0" lvl="0" indent="0" algn="l" rtl="0">
              <a:spcBef>
                <a:spcPts val="0"/>
              </a:spcBef>
              <a:spcAft>
                <a:spcPts val="0"/>
              </a:spcAft>
              <a:buNone/>
            </a:pPr>
            <a:r>
              <a:rPr lang="es" sz="1037" i="1">
                <a:solidFill>
                  <a:schemeClr val="dk1"/>
                </a:solidFill>
                <a:latin typeface="Anton"/>
                <a:ea typeface="Anton"/>
                <a:cs typeface="Anton"/>
                <a:sym typeface="Anton"/>
              </a:rPr>
              <a:t>Dataset 2:</a:t>
            </a:r>
            <a:endParaRPr sz="1037" i="1">
              <a:solidFill>
                <a:schemeClr val="dk1"/>
              </a:solidFill>
              <a:latin typeface="Anton"/>
              <a:ea typeface="Anton"/>
              <a:cs typeface="Anton"/>
              <a:sym typeface="Anton"/>
            </a:endParaRPr>
          </a:p>
          <a:p>
            <a:pPr marL="918000" lvl="0" indent="-296256" algn="l" rtl="0">
              <a:spcBef>
                <a:spcPts val="0"/>
              </a:spcBef>
              <a:spcAft>
                <a:spcPts val="0"/>
              </a:spcAft>
              <a:buClr>
                <a:schemeClr val="dk1"/>
              </a:buClr>
              <a:buSzPts val="1037"/>
              <a:buFont typeface="Anton"/>
              <a:buAutoNum type="arabicPeriod"/>
            </a:pPr>
            <a:r>
              <a:rPr lang="es" sz="1037" i="1">
                <a:solidFill>
                  <a:schemeClr val="dk1"/>
                </a:solidFill>
                <a:latin typeface="Anton"/>
                <a:ea typeface="Anton"/>
                <a:cs typeface="Anton"/>
                <a:sym typeface="Anton"/>
              </a:rPr>
              <a:t>description: </a:t>
            </a:r>
            <a:r>
              <a:rPr lang="es" sz="1037">
                <a:solidFill>
                  <a:schemeClr val="dk1"/>
                </a:solidFill>
                <a:latin typeface="Anton"/>
                <a:ea typeface="Anton"/>
                <a:cs typeface="Anton"/>
                <a:sym typeface="Anton"/>
              </a:rPr>
              <a:t>si es vtex o merecadolibre</a:t>
            </a:r>
            <a:endParaRPr sz="1037">
              <a:solidFill>
                <a:schemeClr val="dk1"/>
              </a:solidFill>
              <a:latin typeface="Anton"/>
              <a:ea typeface="Anton"/>
              <a:cs typeface="Anton"/>
              <a:sym typeface="Anton"/>
            </a:endParaRPr>
          </a:p>
          <a:p>
            <a:pPr marL="918000" lvl="0" indent="-296256" algn="l" rtl="0">
              <a:spcBef>
                <a:spcPts val="0"/>
              </a:spcBef>
              <a:spcAft>
                <a:spcPts val="0"/>
              </a:spcAft>
              <a:buClr>
                <a:schemeClr val="dk1"/>
              </a:buClr>
              <a:buSzPts val="1037"/>
              <a:buFont typeface="Anton"/>
              <a:buAutoNum type="arabicPeriod"/>
            </a:pPr>
            <a:r>
              <a:rPr lang="es" sz="1037" i="1">
                <a:solidFill>
                  <a:schemeClr val="dk1"/>
                </a:solidFill>
                <a:latin typeface="Anton"/>
                <a:ea typeface="Anton"/>
                <a:cs typeface="Anton"/>
                <a:sym typeface="Anton"/>
              </a:rPr>
              <a:t>ecomm_order_id: </a:t>
            </a:r>
            <a:r>
              <a:rPr lang="es" sz="1037">
                <a:solidFill>
                  <a:schemeClr val="dk1"/>
                </a:solidFill>
                <a:latin typeface="Anton"/>
                <a:ea typeface="Anton"/>
                <a:cs typeface="Anton"/>
                <a:sym typeface="Anton"/>
              </a:rPr>
              <a:t>id del pedido</a:t>
            </a:r>
            <a:endParaRPr sz="1037">
              <a:solidFill>
                <a:schemeClr val="dk1"/>
              </a:solidFill>
              <a:latin typeface="Anton"/>
              <a:ea typeface="Anton"/>
              <a:cs typeface="Anton"/>
              <a:sym typeface="Anton"/>
            </a:endParaRPr>
          </a:p>
          <a:p>
            <a:pPr marL="918000" lvl="0" indent="-296256" algn="l" rtl="0">
              <a:spcBef>
                <a:spcPts val="0"/>
              </a:spcBef>
              <a:spcAft>
                <a:spcPts val="0"/>
              </a:spcAft>
              <a:buClr>
                <a:schemeClr val="dk1"/>
              </a:buClr>
              <a:buSzPts val="1037"/>
              <a:buFont typeface="Anton"/>
              <a:buAutoNum type="arabicPeriod"/>
            </a:pPr>
            <a:r>
              <a:rPr lang="es" sz="1037" i="1">
                <a:solidFill>
                  <a:schemeClr val="dk1"/>
                </a:solidFill>
                <a:latin typeface="Anton"/>
                <a:ea typeface="Anton"/>
                <a:cs typeface="Anton"/>
                <a:sym typeface="Anton"/>
              </a:rPr>
              <a:t>ecomm_creation_date: </a:t>
            </a:r>
            <a:r>
              <a:rPr lang="es" sz="1037">
                <a:solidFill>
                  <a:schemeClr val="dk1"/>
                </a:solidFill>
                <a:latin typeface="Anton"/>
                <a:ea typeface="Anton"/>
                <a:cs typeface="Anton"/>
                <a:sym typeface="Anton"/>
              </a:rPr>
              <a:t>fecha de creacion del pedido</a:t>
            </a:r>
            <a:endParaRPr sz="1037">
              <a:solidFill>
                <a:schemeClr val="dk1"/>
              </a:solidFill>
              <a:latin typeface="Anton"/>
              <a:ea typeface="Anton"/>
              <a:cs typeface="Anton"/>
              <a:sym typeface="Anton"/>
            </a:endParaRPr>
          </a:p>
          <a:p>
            <a:pPr marL="918000" lvl="0" indent="-296256" algn="l" rtl="0">
              <a:spcBef>
                <a:spcPts val="0"/>
              </a:spcBef>
              <a:spcAft>
                <a:spcPts val="0"/>
              </a:spcAft>
              <a:buClr>
                <a:schemeClr val="dk1"/>
              </a:buClr>
              <a:buSzPts val="1037"/>
              <a:buFont typeface="Anton"/>
              <a:buAutoNum type="arabicPeriod"/>
            </a:pPr>
            <a:r>
              <a:rPr lang="es" sz="1037" i="1">
                <a:solidFill>
                  <a:schemeClr val="dk1"/>
                </a:solidFill>
                <a:latin typeface="Anton"/>
                <a:ea typeface="Anton"/>
                <a:cs typeface="Anton"/>
                <a:sym typeface="Anton"/>
              </a:rPr>
              <a:t>date_handling: </a:t>
            </a:r>
            <a:r>
              <a:rPr lang="es" sz="1037">
                <a:solidFill>
                  <a:schemeClr val="dk1"/>
                </a:solidFill>
                <a:latin typeface="Anton"/>
                <a:ea typeface="Anton"/>
                <a:cs typeface="Anton"/>
                <a:sym typeface="Anton"/>
              </a:rPr>
              <a:t>fecha en que bajo al sistema de la empresa</a:t>
            </a:r>
            <a:endParaRPr sz="1037">
              <a:solidFill>
                <a:schemeClr val="dk1"/>
              </a:solidFill>
              <a:latin typeface="Anton"/>
              <a:ea typeface="Anton"/>
              <a:cs typeface="Anton"/>
              <a:sym typeface="Anton"/>
            </a:endParaRPr>
          </a:p>
          <a:p>
            <a:pPr marL="918000" lvl="0" indent="-296256" algn="l" rtl="0">
              <a:spcBef>
                <a:spcPts val="0"/>
              </a:spcBef>
              <a:spcAft>
                <a:spcPts val="0"/>
              </a:spcAft>
              <a:buClr>
                <a:schemeClr val="dk1"/>
              </a:buClr>
              <a:buSzPts val="1037"/>
              <a:buFont typeface="Anton"/>
              <a:buAutoNum type="arabicPeriod"/>
            </a:pPr>
            <a:r>
              <a:rPr lang="es" sz="1037" i="1">
                <a:solidFill>
                  <a:schemeClr val="dk1"/>
                </a:solidFill>
                <a:latin typeface="Anton"/>
                <a:ea typeface="Anton"/>
                <a:cs typeface="Anton"/>
                <a:sym typeface="Anton"/>
              </a:rPr>
              <a:t>date_invoiced: </a:t>
            </a:r>
            <a:r>
              <a:rPr lang="es" sz="1037">
                <a:solidFill>
                  <a:schemeClr val="dk1"/>
                </a:solidFill>
                <a:latin typeface="Anton"/>
                <a:ea typeface="Anton"/>
                <a:cs typeface="Anton"/>
                <a:sym typeface="Anton"/>
              </a:rPr>
              <a:t>fecha en que se facturo</a:t>
            </a:r>
            <a:endParaRPr sz="1037">
              <a:solidFill>
                <a:schemeClr val="dk1"/>
              </a:solidFill>
              <a:latin typeface="Anton"/>
              <a:ea typeface="Anton"/>
              <a:cs typeface="Anton"/>
              <a:sym typeface="Anton"/>
            </a:endParaRPr>
          </a:p>
          <a:p>
            <a:pPr marL="918000" lvl="0" indent="-296256" algn="l" rtl="0">
              <a:spcBef>
                <a:spcPts val="0"/>
              </a:spcBef>
              <a:spcAft>
                <a:spcPts val="0"/>
              </a:spcAft>
              <a:buClr>
                <a:schemeClr val="dk1"/>
              </a:buClr>
              <a:buSzPts val="1037"/>
              <a:buFont typeface="Anton"/>
              <a:buAutoNum type="arabicPeriod"/>
            </a:pPr>
            <a:r>
              <a:rPr lang="es" sz="1037" i="1">
                <a:solidFill>
                  <a:schemeClr val="dk1"/>
                </a:solidFill>
                <a:latin typeface="Anton"/>
                <a:ea typeface="Anton"/>
                <a:cs typeface="Anton"/>
                <a:sym typeface="Anton"/>
              </a:rPr>
              <a:t>email: </a:t>
            </a:r>
            <a:r>
              <a:rPr lang="es" sz="1037">
                <a:solidFill>
                  <a:schemeClr val="dk1"/>
                </a:solidFill>
                <a:latin typeface="Anton"/>
                <a:ea typeface="Anton"/>
                <a:cs typeface="Anton"/>
                <a:sym typeface="Anton"/>
              </a:rPr>
              <a:t>email anunizado del cliente</a:t>
            </a:r>
            <a:endParaRPr sz="1037">
              <a:solidFill>
                <a:schemeClr val="dk1"/>
              </a:solidFill>
              <a:latin typeface="Anton"/>
              <a:ea typeface="Anton"/>
              <a:cs typeface="Anton"/>
              <a:sym typeface="Anton"/>
            </a:endParaRPr>
          </a:p>
          <a:p>
            <a:pPr marL="918000" lvl="0" indent="-296256" algn="l" rtl="0">
              <a:spcBef>
                <a:spcPts val="0"/>
              </a:spcBef>
              <a:spcAft>
                <a:spcPts val="0"/>
              </a:spcAft>
              <a:buClr>
                <a:schemeClr val="dk1"/>
              </a:buClr>
              <a:buSzPts val="1037"/>
              <a:buFont typeface="Anton"/>
              <a:buAutoNum type="arabicPeriod"/>
            </a:pPr>
            <a:r>
              <a:rPr lang="es" sz="1037" i="1">
                <a:solidFill>
                  <a:schemeClr val="dk1"/>
                </a:solidFill>
                <a:latin typeface="Anton"/>
                <a:ea typeface="Anton"/>
                <a:cs typeface="Anton"/>
                <a:sym typeface="Anton"/>
              </a:rPr>
              <a:t>adress_id: </a:t>
            </a:r>
            <a:r>
              <a:rPr lang="es" sz="1037">
                <a:solidFill>
                  <a:schemeClr val="dk1"/>
                </a:solidFill>
                <a:latin typeface="Anton"/>
                <a:ea typeface="Anton"/>
                <a:cs typeface="Anton"/>
                <a:sym typeface="Anton"/>
              </a:rPr>
              <a:t>direccion única para el cliente en el ecommerce</a:t>
            </a:r>
            <a:endParaRPr sz="1037">
              <a:solidFill>
                <a:schemeClr val="dk1"/>
              </a:solidFill>
              <a:latin typeface="Anton"/>
              <a:ea typeface="Anton"/>
              <a:cs typeface="Anton"/>
              <a:sym typeface="Anton"/>
            </a:endParaRPr>
          </a:p>
          <a:p>
            <a:pPr marL="918000" lvl="0" indent="-296256" algn="l" rtl="0">
              <a:spcBef>
                <a:spcPts val="0"/>
              </a:spcBef>
              <a:spcAft>
                <a:spcPts val="0"/>
              </a:spcAft>
              <a:buClr>
                <a:schemeClr val="dk1"/>
              </a:buClr>
              <a:buSzPts val="1037"/>
              <a:buFont typeface="Anton"/>
              <a:buAutoNum type="arabicPeriod"/>
            </a:pPr>
            <a:r>
              <a:rPr lang="es" sz="1037" i="1">
                <a:solidFill>
                  <a:schemeClr val="dk1"/>
                </a:solidFill>
                <a:latin typeface="Anton"/>
                <a:ea typeface="Anton"/>
                <a:cs typeface="Anton"/>
                <a:sym typeface="Anton"/>
              </a:rPr>
              <a:t>latitude: </a:t>
            </a:r>
            <a:r>
              <a:rPr lang="es" sz="1037">
                <a:solidFill>
                  <a:schemeClr val="dk1"/>
                </a:solidFill>
                <a:latin typeface="Anton"/>
                <a:ea typeface="Anton"/>
                <a:cs typeface="Anton"/>
                <a:sym typeface="Anton"/>
              </a:rPr>
              <a:t>latitud de entrega</a:t>
            </a:r>
            <a:endParaRPr sz="1037">
              <a:solidFill>
                <a:schemeClr val="dk1"/>
              </a:solidFill>
              <a:latin typeface="Anton"/>
              <a:ea typeface="Anton"/>
              <a:cs typeface="Anton"/>
              <a:sym typeface="Anton"/>
            </a:endParaRPr>
          </a:p>
          <a:p>
            <a:pPr marL="918000" lvl="0" indent="-296256" algn="l" rtl="0">
              <a:spcBef>
                <a:spcPts val="0"/>
              </a:spcBef>
              <a:spcAft>
                <a:spcPts val="0"/>
              </a:spcAft>
              <a:buClr>
                <a:schemeClr val="dk1"/>
              </a:buClr>
              <a:buSzPts val="1037"/>
              <a:buFont typeface="Anton"/>
              <a:buAutoNum type="arabicPeriod"/>
            </a:pPr>
            <a:r>
              <a:rPr lang="es" sz="1037" i="1">
                <a:solidFill>
                  <a:schemeClr val="dk1"/>
                </a:solidFill>
                <a:latin typeface="Anton"/>
                <a:ea typeface="Anton"/>
                <a:cs typeface="Anton"/>
                <a:sym typeface="Anton"/>
              </a:rPr>
              <a:t>longitude: </a:t>
            </a:r>
            <a:r>
              <a:rPr lang="es" sz="1037">
                <a:solidFill>
                  <a:schemeClr val="dk1"/>
                </a:solidFill>
                <a:latin typeface="Anton"/>
                <a:ea typeface="Anton"/>
                <a:cs typeface="Anton"/>
                <a:sym typeface="Anton"/>
              </a:rPr>
              <a:t>logitud de entrega</a:t>
            </a:r>
            <a:endParaRPr sz="1037">
              <a:solidFill>
                <a:schemeClr val="dk1"/>
              </a:solidFill>
              <a:latin typeface="Anton"/>
              <a:ea typeface="Anton"/>
              <a:cs typeface="Anton"/>
              <a:sym typeface="Anton"/>
            </a:endParaRPr>
          </a:p>
          <a:p>
            <a:pPr marL="918000" lvl="0" indent="-296256" algn="l" rtl="0">
              <a:spcBef>
                <a:spcPts val="0"/>
              </a:spcBef>
              <a:spcAft>
                <a:spcPts val="0"/>
              </a:spcAft>
              <a:buClr>
                <a:schemeClr val="dk1"/>
              </a:buClr>
              <a:buSzPts val="1037"/>
              <a:buFont typeface="Anton"/>
              <a:buAutoNum type="arabicPeriod"/>
            </a:pPr>
            <a:r>
              <a:rPr lang="es" sz="1037" i="1">
                <a:solidFill>
                  <a:schemeClr val="dk1"/>
                </a:solidFill>
                <a:latin typeface="Anton"/>
                <a:ea typeface="Anton"/>
                <a:cs typeface="Anton"/>
                <a:sym typeface="Anton"/>
              </a:rPr>
              <a:t>payment: </a:t>
            </a:r>
            <a:r>
              <a:rPr lang="es" sz="1037">
                <a:solidFill>
                  <a:schemeClr val="dk1"/>
                </a:solidFill>
                <a:latin typeface="Anton"/>
                <a:ea typeface="Anton"/>
                <a:cs typeface="Anton"/>
                <a:sym typeface="Anton"/>
              </a:rPr>
              <a:t>método de pago</a:t>
            </a:r>
            <a:endParaRPr sz="1037">
              <a:solidFill>
                <a:schemeClr val="dk1"/>
              </a:solidFill>
              <a:latin typeface="Anton"/>
              <a:ea typeface="Anton"/>
              <a:cs typeface="Anton"/>
              <a:sym typeface="Anton"/>
            </a:endParaRPr>
          </a:p>
          <a:p>
            <a:pPr marL="918000" lvl="0" indent="-296256" algn="l" rtl="0">
              <a:spcBef>
                <a:spcPts val="0"/>
              </a:spcBef>
              <a:spcAft>
                <a:spcPts val="0"/>
              </a:spcAft>
              <a:buClr>
                <a:schemeClr val="dk1"/>
              </a:buClr>
              <a:buSzPts val="1037"/>
              <a:buFont typeface="Anton"/>
              <a:buAutoNum type="arabicPeriod"/>
            </a:pPr>
            <a:r>
              <a:rPr lang="es" sz="1037" i="1">
                <a:solidFill>
                  <a:schemeClr val="dk1"/>
                </a:solidFill>
                <a:latin typeface="Anton"/>
                <a:ea typeface="Anton"/>
                <a:cs typeface="Anton"/>
                <a:sym typeface="Anton"/>
              </a:rPr>
              <a:t>client_id:</a:t>
            </a:r>
            <a:r>
              <a:rPr lang="es" sz="1037">
                <a:solidFill>
                  <a:schemeClr val="dk1"/>
                </a:solidFill>
                <a:latin typeface="Anton"/>
                <a:ea typeface="Anton"/>
                <a:cs typeface="Anton"/>
                <a:sym typeface="Anton"/>
              </a:rPr>
              <a:t> id único del cliente</a:t>
            </a:r>
            <a:endParaRPr sz="1037">
              <a:solidFill>
                <a:schemeClr val="dk1"/>
              </a:solidFill>
              <a:latin typeface="Anton"/>
              <a:ea typeface="Anton"/>
              <a:cs typeface="Anton"/>
              <a:sym typeface="Anton"/>
            </a:endParaRPr>
          </a:p>
          <a:p>
            <a:pPr marL="457200" lvl="0" indent="0" algn="l" rtl="0">
              <a:spcBef>
                <a:spcPts val="0"/>
              </a:spcBef>
              <a:spcAft>
                <a:spcPts val="0"/>
              </a:spcAft>
              <a:buNone/>
            </a:pPr>
            <a:endParaRPr sz="2200" i="1">
              <a:solidFill>
                <a:schemeClr val="dk1"/>
              </a:solidFill>
              <a:latin typeface="Anton"/>
              <a:ea typeface="Anton"/>
              <a:cs typeface="Anton"/>
              <a:sym typeface="Anton"/>
            </a:endParaRPr>
          </a:p>
        </p:txBody>
      </p:sp>
      <p:pic>
        <p:nvPicPr>
          <p:cNvPr id="107" name="Google Shape;107;p18"/>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108" name="Google Shape;108;p18"/>
          <p:cNvSpPr txBox="1">
            <a:spLocks noGrp="1"/>
          </p:cNvSpPr>
          <p:nvPr>
            <p:ph type="ctrTitle"/>
          </p:nvPr>
        </p:nvSpPr>
        <p:spPr>
          <a:xfrm>
            <a:off x="406075" y="98950"/>
            <a:ext cx="8520600" cy="73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3780" i="1">
                <a:latin typeface="Anton"/>
                <a:ea typeface="Anton"/>
                <a:cs typeface="Anton"/>
                <a:sym typeface="Anton"/>
              </a:rPr>
              <a:t>DATA-SCIENCE - </a:t>
            </a:r>
            <a:r>
              <a:rPr lang="es" sz="2600" i="1">
                <a:latin typeface="Anton"/>
                <a:ea typeface="Anton"/>
                <a:cs typeface="Anton"/>
                <a:sym typeface="Anton"/>
              </a:rPr>
              <a:t>PROYECTO FINAL</a:t>
            </a:r>
            <a:endParaRPr sz="648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688</Words>
  <Application>Microsoft Office PowerPoint</Application>
  <PresentationFormat>Presentación en pantalla (16:9)</PresentationFormat>
  <Paragraphs>80</Paragraphs>
  <Slides>6</Slides>
  <Notes>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Anton</vt:lpstr>
      <vt:lpstr>Arial</vt:lpstr>
      <vt:lpstr>Simple Light</vt:lpstr>
      <vt:lpstr>PRIMERA ENTREGA DEL PROYECTO FINAL</vt:lpstr>
      <vt:lpstr>PRESENTACIÓN DE LA EMPRESA:</vt:lpstr>
      <vt:lpstr>TIENDA</vt:lpstr>
      <vt:lpstr>Preguntas y objetivos de la investigación:</vt:lpstr>
      <vt:lpstr>Dataset y los criterios de selección:</vt:lpstr>
      <vt:lpstr>Dataset campos: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PRIMERA ENTREGA DEL PROYECTO FINAL</dc:title>
  <cp:lastModifiedBy>Claudio Lio</cp:lastModifiedBy>
  <cp:revision>1</cp:revision>
  <dcterms:modified xsi:type="dcterms:W3CDTF">2021-10-25T16:03:06Z</dcterms:modified>
</cp:coreProperties>
</file>