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nton" pitchFamily="2" charset="0"/>
      <p:regular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face8059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face805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fb279ddf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fb279ddf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face8059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face8059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face8059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face8059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face8059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face8059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3675" y="1339450"/>
            <a:ext cx="8520600" cy="735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sz="2600" i="1">
                <a:latin typeface="Anton"/>
                <a:ea typeface="Anton"/>
                <a:cs typeface="Anton"/>
                <a:sym typeface="Anton"/>
              </a:rPr>
              <a:t>PRIMERA ENTREGA DEL PROYECTO FINAL</a:t>
            </a:r>
            <a:endParaRPr sz="5600"/>
          </a:p>
        </p:txBody>
      </p:sp>
      <p:sp>
        <p:nvSpPr>
          <p:cNvPr id="55" name="Google Shape;55;p13"/>
          <p:cNvSpPr txBox="1">
            <a:spLocks noGrp="1"/>
          </p:cNvSpPr>
          <p:nvPr>
            <p:ph type="subTitle" idx="1"/>
          </p:nvPr>
        </p:nvSpPr>
        <p:spPr>
          <a:xfrm>
            <a:off x="311700" y="2381825"/>
            <a:ext cx="8520600" cy="2325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sz="2200" i="1">
                <a:solidFill>
                  <a:schemeClr val="dk1"/>
                </a:solidFill>
                <a:latin typeface="Anton"/>
                <a:ea typeface="Anton"/>
                <a:cs typeface="Anton"/>
                <a:sym typeface="Anton"/>
              </a:rPr>
              <a:t>Integrantes del equipo:</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Alex Silva</a:t>
            </a: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Claudio Sebastian Lio</a:t>
            </a: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Elias Actis Grosso</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Tutor:</a:t>
            </a: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Julian Herlein</a:t>
            </a:r>
            <a:endParaRPr sz="2200" i="1">
              <a:solidFill>
                <a:schemeClr val="dk1"/>
              </a:solidFill>
              <a:latin typeface="Anton"/>
              <a:ea typeface="Anton"/>
              <a:cs typeface="Anton"/>
              <a:sym typeface="Anton"/>
            </a:endParaRPr>
          </a:p>
        </p:txBody>
      </p:sp>
      <p:sp>
        <p:nvSpPr>
          <p:cNvPr id="56" name="Google Shape;56;p13"/>
          <p:cNvSpPr txBox="1">
            <a:spLocks noGrp="1"/>
          </p:cNvSpPr>
          <p:nvPr>
            <p:ph type="ctrTitle"/>
          </p:nvPr>
        </p:nvSpPr>
        <p:spPr>
          <a:xfrm>
            <a:off x="311700" y="342725"/>
            <a:ext cx="8520600" cy="7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3780" i="1">
                <a:latin typeface="Anton"/>
                <a:ea typeface="Anton"/>
                <a:cs typeface="Anton"/>
                <a:sym typeface="Anton"/>
              </a:rPr>
              <a:t>DATA-SCIENCE</a:t>
            </a:r>
            <a:endParaRPr sz="6480"/>
          </a:p>
        </p:txBody>
      </p:sp>
      <p:pic>
        <p:nvPicPr>
          <p:cNvPr id="57" name="Google Shape;57;p13"/>
          <p:cNvPicPr preferRelativeResize="0"/>
          <p:nvPr/>
        </p:nvPicPr>
        <p:blipFill>
          <a:blip r:embed="rId3">
            <a:alphaModFix/>
          </a:blip>
          <a:stretch>
            <a:fillRect/>
          </a:stretch>
        </p:blipFill>
        <p:spPr>
          <a:xfrm>
            <a:off x="8013400" y="0"/>
            <a:ext cx="1130601" cy="1130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28888" y="1216950"/>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PRESENTACIÓN DE LA EMPRESA:</a:t>
            </a:r>
            <a:endParaRPr sz="5600"/>
          </a:p>
        </p:txBody>
      </p:sp>
      <p:sp>
        <p:nvSpPr>
          <p:cNvPr id="63" name="Google Shape;63;p14"/>
          <p:cNvSpPr txBox="1">
            <a:spLocks noGrp="1"/>
          </p:cNvSpPr>
          <p:nvPr>
            <p:ph type="subTitle" idx="1"/>
          </p:nvPr>
        </p:nvSpPr>
        <p:spPr>
          <a:xfrm>
            <a:off x="311700" y="1458050"/>
            <a:ext cx="8520600" cy="2198100"/>
          </a:xfrm>
          <a:prstGeom prst="rect">
            <a:avLst/>
          </a:prstGeom>
        </p:spPr>
        <p:txBody>
          <a:bodyPr spcFirstLastPara="1" wrap="square" lIns="91425" tIns="91425" rIns="91425" bIns="91425" anchor="t" anchorCtr="0">
            <a:normAutofit fontScale="77500" lnSpcReduction="20000"/>
          </a:bodyPr>
          <a:lstStyle/>
          <a:p>
            <a:pPr marL="457200" lvl="0" indent="0" algn="l" rtl="0">
              <a:spcBef>
                <a:spcPts val="0"/>
              </a:spcBef>
              <a:spcAft>
                <a:spcPts val="0"/>
              </a:spcAft>
              <a:buNone/>
            </a:pPr>
            <a:endParaRPr sz="2200" i="1">
              <a:solidFill>
                <a:schemeClr val="dk1"/>
              </a:solidFill>
              <a:latin typeface="Anton"/>
              <a:ea typeface="Anton"/>
              <a:cs typeface="Anton"/>
              <a:sym typeface="Anton"/>
            </a:endParaRPr>
          </a:p>
          <a:p>
            <a:pPr marL="457200" lvl="0" indent="0" algn="just" rtl="0">
              <a:spcBef>
                <a:spcPts val="0"/>
              </a:spcBef>
              <a:spcAft>
                <a:spcPts val="0"/>
              </a:spcAft>
              <a:buNone/>
            </a:pPr>
            <a:endParaRPr sz="2200" i="1">
              <a:solidFill>
                <a:schemeClr val="dk1"/>
              </a:solidFill>
              <a:latin typeface="Anton"/>
              <a:ea typeface="Anton"/>
              <a:cs typeface="Anton"/>
              <a:sym typeface="Anton"/>
            </a:endParaRPr>
          </a:p>
          <a:p>
            <a:pPr marL="0" lvl="0" indent="0" algn="just" rtl="0">
              <a:spcBef>
                <a:spcPts val="0"/>
              </a:spcBef>
              <a:spcAft>
                <a:spcPts val="0"/>
              </a:spcAft>
              <a:buNone/>
            </a:pPr>
            <a:r>
              <a:rPr lang="es" sz="2200" i="1">
                <a:solidFill>
                  <a:schemeClr val="dk1"/>
                </a:solidFill>
                <a:latin typeface="Anton"/>
                <a:ea typeface="Anton"/>
                <a:cs typeface="Anton"/>
                <a:sym typeface="Anton"/>
              </a:rPr>
              <a:t>Dash deportes es una compañía de retail deportivo con más de 40 años de historia en el mercado Argentino, comercializando una amplia variedad de productos de marcas reconocidas. Cuentan con una  extensa cobertura nacional, con más de 70  locales propios distribuidos a lo largo de todo el territorio argentino y desde el año 2019 incursionando fuertemente en la venta a través de canales de e-commerce desde sus tiendas propias (Dash,Grid, Mark) en la plataforma Vtex así también como en MercadoLibre con sus Tiendas y tiendas oficiales de algunas marcas.</a:t>
            </a:r>
            <a:endParaRPr sz="2200" i="1">
              <a:solidFill>
                <a:schemeClr val="dk1"/>
              </a:solidFill>
              <a:latin typeface="Anton"/>
              <a:ea typeface="Anton"/>
              <a:cs typeface="Anton"/>
              <a:sym typeface="Anton"/>
            </a:endParaRPr>
          </a:p>
        </p:txBody>
      </p:sp>
      <p:sp>
        <p:nvSpPr>
          <p:cNvPr id="64" name="Google Shape;64;p14"/>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pic>
        <p:nvPicPr>
          <p:cNvPr id="65" name="Google Shape;65;p14"/>
          <p:cNvPicPr preferRelativeResize="0"/>
          <p:nvPr/>
        </p:nvPicPr>
        <p:blipFill>
          <a:blip r:embed="rId3">
            <a:alphaModFix/>
          </a:blip>
          <a:stretch>
            <a:fillRect/>
          </a:stretch>
        </p:blipFill>
        <p:spPr>
          <a:xfrm>
            <a:off x="1175300" y="3801300"/>
            <a:ext cx="1381125" cy="533400"/>
          </a:xfrm>
          <a:prstGeom prst="rect">
            <a:avLst/>
          </a:prstGeom>
          <a:noFill/>
          <a:ln>
            <a:noFill/>
          </a:ln>
        </p:spPr>
      </p:pic>
      <p:pic>
        <p:nvPicPr>
          <p:cNvPr id="66" name="Google Shape;66;p14"/>
          <p:cNvPicPr preferRelativeResize="0"/>
          <p:nvPr/>
        </p:nvPicPr>
        <p:blipFill>
          <a:blip r:embed="rId4">
            <a:alphaModFix/>
          </a:blip>
          <a:stretch>
            <a:fillRect/>
          </a:stretch>
        </p:blipFill>
        <p:spPr>
          <a:xfrm>
            <a:off x="3650975" y="3801300"/>
            <a:ext cx="1876425" cy="666750"/>
          </a:xfrm>
          <a:prstGeom prst="rect">
            <a:avLst/>
          </a:prstGeom>
          <a:noFill/>
          <a:ln>
            <a:noFill/>
          </a:ln>
        </p:spPr>
      </p:pic>
      <p:pic>
        <p:nvPicPr>
          <p:cNvPr id="67" name="Google Shape;67;p14"/>
          <p:cNvPicPr preferRelativeResize="0"/>
          <p:nvPr/>
        </p:nvPicPr>
        <p:blipFill>
          <a:blip r:embed="rId5">
            <a:alphaModFix/>
          </a:blip>
          <a:stretch>
            <a:fillRect/>
          </a:stretch>
        </p:blipFill>
        <p:spPr>
          <a:xfrm>
            <a:off x="6621946" y="3867975"/>
            <a:ext cx="1122529" cy="533400"/>
          </a:xfrm>
          <a:prstGeom prst="rect">
            <a:avLst/>
          </a:prstGeom>
          <a:noFill/>
          <a:ln>
            <a:noFill/>
          </a:ln>
        </p:spPr>
      </p:pic>
      <p:pic>
        <p:nvPicPr>
          <p:cNvPr id="68" name="Google Shape;68;p14"/>
          <p:cNvPicPr preferRelativeResize="0"/>
          <p:nvPr/>
        </p:nvPicPr>
        <p:blipFill>
          <a:blip r:embed="rId6">
            <a:alphaModFix/>
          </a:blip>
          <a:stretch>
            <a:fillRect/>
          </a:stretch>
        </p:blipFill>
        <p:spPr>
          <a:xfrm>
            <a:off x="8013400" y="0"/>
            <a:ext cx="1130601" cy="1130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328888" y="723625"/>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TIENDA</a:t>
            </a:r>
            <a:endParaRPr sz="5600"/>
          </a:p>
        </p:txBody>
      </p:sp>
      <p:sp>
        <p:nvSpPr>
          <p:cNvPr id="74" name="Google Shape;74;p15"/>
          <p:cNvSpPr txBox="1">
            <a:spLocks noGrp="1"/>
          </p:cNvSpPr>
          <p:nvPr>
            <p:ph type="subTitle" idx="1"/>
          </p:nvPr>
        </p:nvSpPr>
        <p:spPr>
          <a:xfrm>
            <a:off x="328900" y="1310725"/>
            <a:ext cx="8520600" cy="1000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s" sz="1800" i="1">
                <a:solidFill>
                  <a:schemeClr val="dk1"/>
                </a:solidFill>
                <a:latin typeface="Anton"/>
                <a:ea typeface="Anton"/>
                <a:cs typeface="Anton"/>
                <a:sym typeface="Anton"/>
              </a:rPr>
              <a:t>La tienda Dash apunta a un sector medio, medio bajo de la economía con precios más económicos y variedad de marcas y modelos en varios casos de ellos lanzamientos pasados o productos de trayectoria y de uso deportivo más general </a:t>
            </a:r>
            <a:endParaRPr sz="1800" i="1">
              <a:solidFill>
                <a:schemeClr val="dk1"/>
              </a:solidFill>
              <a:latin typeface="Anton"/>
              <a:ea typeface="Anton"/>
              <a:cs typeface="Anton"/>
              <a:sym typeface="Anton"/>
            </a:endParaRPr>
          </a:p>
        </p:txBody>
      </p:sp>
      <p:sp>
        <p:nvSpPr>
          <p:cNvPr id="75" name="Google Shape;75;p15"/>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pic>
        <p:nvPicPr>
          <p:cNvPr id="76" name="Google Shape;76;p15"/>
          <p:cNvPicPr preferRelativeResize="0"/>
          <p:nvPr/>
        </p:nvPicPr>
        <p:blipFill>
          <a:blip r:embed="rId3">
            <a:alphaModFix/>
          </a:blip>
          <a:stretch>
            <a:fillRect/>
          </a:stretch>
        </p:blipFill>
        <p:spPr>
          <a:xfrm>
            <a:off x="1571474" y="819088"/>
            <a:ext cx="928525" cy="358600"/>
          </a:xfrm>
          <a:prstGeom prst="rect">
            <a:avLst/>
          </a:prstGeom>
          <a:noFill/>
          <a:ln>
            <a:noFill/>
          </a:ln>
        </p:spPr>
      </p:pic>
      <p:pic>
        <p:nvPicPr>
          <p:cNvPr id="77" name="Google Shape;77;p15"/>
          <p:cNvPicPr preferRelativeResize="0"/>
          <p:nvPr/>
        </p:nvPicPr>
        <p:blipFill>
          <a:blip r:embed="rId4">
            <a:alphaModFix/>
          </a:blip>
          <a:stretch>
            <a:fillRect/>
          </a:stretch>
        </p:blipFill>
        <p:spPr>
          <a:xfrm>
            <a:off x="1531129" y="2370875"/>
            <a:ext cx="1009217" cy="358600"/>
          </a:xfrm>
          <a:prstGeom prst="rect">
            <a:avLst/>
          </a:prstGeom>
          <a:noFill/>
          <a:ln>
            <a:noFill/>
          </a:ln>
        </p:spPr>
      </p:pic>
      <p:pic>
        <p:nvPicPr>
          <p:cNvPr id="78" name="Google Shape;78;p15"/>
          <p:cNvPicPr preferRelativeResize="0"/>
          <p:nvPr/>
        </p:nvPicPr>
        <p:blipFill>
          <a:blip r:embed="rId5">
            <a:alphaModFix/>
          </a:blip>
          <a:stretch>
            <a:fillRect/>
          </a:stretch>
        </p:blipFill>
        <p:spPr>
          <a:xfrm>
            <a:off x="1544601" y="3647862"/>
            <a:ext cx="982275" cy="466751"/>
          </a:xfrm>
          <a:prstGeom prst="rect">
            <a:avLst/>
          </a:prstGeom>
          <a:noFill/>
          <a:ln>
            <a:noFill/>
          </a:ln>
        </p:spPr>
      </p:pic>
      <p:pic>
        <p:nvPicPr>
          <p:cNvPr id="79" name="Google Shape;79;p15"/>
          <p:cNvPicPr preferRelativeResize="0"/>
          <p:nvPr/>
        </p:nvPicPr>
        <p:blipFill>
          <a:blip r:embed="rId6">
            <a:alphaModFix/>
          </a:blip>
          <a:stretch>
            <a:fillRect/>
          </a:stretch>
        </p:blipFill>
        <p:spPr>
          <a:xfrm>
            <a:off x="8013400" y="0"/>
            <a:ext cx="1130601" cy="1130601"/>
          </a:xfrm>
          <a:prstGeom prst="rect">
            <a:avLst/>
          </a:prstGeom>
          <a:noFill/>
          <a:ln>
            <a:noFill/>
          </a:ln>
        </p:spPr>
      </p:pic>
      <p:sp>
        <p:nvSpPr>
          <p:cNvPr id="80" name="Google Shape;80;p15"/>
          <p:cNvSpPr txBox="1">
            <a:spLocks noGrp="1"/>
          </p:cNvSpPr>
          <p:nvPr>
            <p:ph type="ctrTitle"/>
          </p:nvPr>
        </p:nvSpPr>
        <p:spPr>
          <a:xfrm>
            <a:off x="311700" y="2213988"/>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TIENDA</a:t>
            </a:r>
            <a:endParaRPr sz="5600"/>
          </a:p>
        </p:txBody>
      </p:sp>
      <p:sp>
        <p:nvSpPr>
          <p:cNvPr id="81" name="Google Shape;81;p15"/>
          <p:cNvSpPr txBox="1">
            <a:spLocks noGrp="1"/>
          </p:cNvSpPr>
          <p:nvPr>
            <p:ph type="subTitle" idx="1"/>
          </p:nvPr>
        </p:nvSpPr>
        <p:spPr>
          <a:xfrm>
            <a:off x="328900" y="2772625"/>
            <a:ext cx="8520600" cy="1000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800" i="1">
                <a:solidFill>
                  <a:schemeClr val="dk1"/>
                </a:solidFill>
                <a:latin typeface="Anton"/>
                <a:ea typeface="Anton"/>
                <a:cs typeface="Anton"/>
                <a:sym typeface="Anton"/>
              </a:rPr>
              <a:t>La tienda Grid tiene las marcas más exclusiva de moda deportiva y es la que tiene la mayor cantidad de productos de lanzamiento.</a:t>
            </a:r>
            <a:endParaRPr sz="1800" i="1">
              <a:solidFill>
                <a:schemeClr val="dk1"/>
              </a:solidFill>
              <a:latin typeface="Anton"/>
              <a:ea typeface="Anton"/>
              <a:cs typeface="Anton"/>
              <a:sym typeface="Anton"/>
            </a:endParaRPr>
          </a:p>
        </p:txBody>
      </p:sp>
      <p:sp>
        <p:nvSpPr>
          <p:cNvPr id="82" name="Google Shape;82;p15"/>
          <p:cNvSpPr txBox="1">
            <a:spLocks noGrp="1"/>
          </p:cNvSpPr>
          <p:nvPr>
            <p:ph type="ctrTitle"/>
          </p:nvPr>
        </p:nvSpPr>
        <p:spPr>
          <a:xfrm>
            <a:off x="311700" y="3492163"/>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TIENDA</a:t>
            </a:r>
            <a:endParaRPr sz="5600"/>
          </a:p>
        </p:txBody>
      </p:sp>
      <p:sp>
        <p:nvSpPr>
          <p:cNvPr id="83" name="Google Shape;83;p15"/>
          <p:cNvSpPr txBox="1">
            <a:spLocks noGrp="1"/>
          </p:cNvSpPr>
          <p:nvPr>
            <p:ph type="subTitle" idx="1"/>
          </p:nvPr>
        </p:nvSpPr>
        <p:spPr>
          <a:xfrm>
            <a:off x="311700" y="3998700"/>
            <a:ext cx="8568000" cy="1000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800" i="1">
                <a:solidFill>
                  <a:schemeClr val="dk1"/>
                </a:solidFill>
                <a:latin typeface="Anton"/>
                <a:ea typeface="Anton"/>
                <a:cs typeface="Anton"/>
                <a:sym typeface="Anton"/>
              </a:rPr>
              <a:t>Mark Sports apunta al público deportista de alto perfil y rendimiento dando una vidriera virtual orientada por disciplina</a:t>
            </a:r>
            <a:endParaRPr sz="1800" i="1">
              <a:solidFill>
                <a:schemeClr val="dk1"/>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ctrTitle"/>
          </p:nvPr>
        </p:nvSpPr>
        <p:spPr>
          <a:xfrm>
            <a:off x="311700" y="817250"/>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sz="2600" i="1">
                <a:latin typeface="Anton"/>
                <a:ea typeface="Anton"/>
                <a:cs typeface="Anton"/>
                <a:sym typeface="Anton"/>
              </a:rPr>
              <a:t>Preguntas y objetivos de la investigación:</a:t>
            </a:r>
            <a:endParaRPr sz="5600"/>
          </a:p>
        </p:txBody>
      </p:sp>
      <p:sp>
        <p:nvSpPr>
          <p:cNvPr id="89" name="Google Shape;89;p16"/>
          <p:cNvSpPr txBox="1">
            <a:spLocks noGrp="1"/>
          </p:cNvSpPr>
          <p:nvPr>
            <p:ph type="subTitle" idx="1"/>
          </p:nvPr>
        </p:nvSpPr>
        <p:spPr>
          <a:xfrm>
            <a:off x="311700" y="1458050"/>
            <a:ext cx="8520600" cy="2773708"/>
          </a:xfrm>
          <a:prstGeom prst="rect">
            <a:avLst/>
          </a:prstGeom>
        </p:spPr>
        <p:txBody>
          <a:bodyPr spcFirstLastPara="1" wrap="square" lIns="91425" tIns="91425" rIns="91425" bIns="91425" anchor="t" anchorCtr="0">
            <a:normAutofit/>
          </a:bodyPr>
          <a:lstStyle/>
          <a:p>
            <a:pPr marL="457200" lvl="0" indent="-357822" algn="l" rtl="0">
              <a:spcBef>
                <a:spcPts val="0"/>
              </a:spcBef>
              <a:spcAft>
                <a:spcPts val="0"/>
              </a:spcAft>
              <a:buClr>
                <a:schemeClr val="dk1"/>
              </a:buClr>
              <a:buSzPct val="100000"/>
              <a:buFont typeface="Anton"/>
              <a:buChar char="●"/>
            </a:pPr>
            <a:r>
              <a:rPr lang="es" sz="2200" dirty="0">
                <a:solidFill>
                  <a:schemeClr val="dk1"/>
                </a:solidFill>
                <a:latin typeface="Anton"/>
                <a:ea typeface="Anton"/>
                <a:cs typeface="Anton"/>
                <a:sym typeface="Anton"/>
              </a:rPr>
              <a:t>Analizar recurrencia de compras</a:t>
            </a:r>
            <a:endParaRPr sz="2200" dirty="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dirty="0">
                <a:solidFill>
                  <a:schemeClr val="dk1"/>
                </a:solidFill>
                <a:latin typeface="Anton"/>
                <a:ea typeface="Anton"/>
                <a:cs typeface="Anton"/>
                <a:sym typeface="Anton"/>
              </a:rPr>
              <a:t>Encontrar patrones entre los consumidores.</a:t>
            </a:r>
            <a:endParaRPr sz="2200" dirty="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dirty="0">
                <a:solidFill>
                  <a:schemeClr val="dk1"/>
                </a:solidFill>
                <a:latin typeface="Anton"/>
                <a:ea typeface="Anton"/>
                <a:cs typeface="Anton"/>
                <a:sym typeface="Anton"/>
              </a:rPr>
              <a:t>Encontrar grupos / patrones entre los productos adquiridos</a:t>
            </a:r>
            <a:endParaRPr sz="2200" dirty="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ES" sz="2200" dirty="0">
                <a:solidFill>
                  <a:schemeClr val="dk1"/>
                </a:solidFill>
                <a:latin typeface="Anton"/>
                <a:ea typeface="Anton"/>
                <a:cs typeface="Anton"/>
                <a:sym typeface="Anton"/>
              </a:rPr>
              <a:t>Predecir cuál es el </a:t>
            </a:r>
            <a:r>
              <a:rPr lang="es-ES" sz="2200" dirty="0" err="1">
                <a:solidFill>
                  <a:schemeClr val="dk1"/>
                </a:solidFill>
                <a:latin typeface="Anton"/>
                <a:ea typeface="Anton"/>
                <a:cs typeface="Anton"/>
                <a:sym typeface="Anton"/>
              </a:rPr>
              <a:t>ecommerce</a:t>
            </a:r>
            <a:r>
              <a:rPr lang="es-ES" sz="2200" dirty="0">
                <a:solidFill>
                  <a:schemeClr val="dk1"/>
                </a:solidFill>
                <a:latin typeface="Anton"/>
                <a:ea typeface="Anton"/>
                <a:cs typeface="Anton"/>
                <a:sym typeface="Anton"/>
              </a:rPr>
              <a:t> (</a:t>
            </a:r>
            <a:r>
              <a:rPr lang="es-ES" sz="2200" dirty="0" err="1">
                <a:solidFill>
                  <a:schemeClr val="dk1"/>
                </a:solidFill>
                <a:latin typeface="Anton"/>
                <a:ea typeface="Anton"/>
                <a:cs typeface="Anton"/>
                <a:sym typeface="Anton"/>
              </a:rPr>
              <a:t>vtex</a:t>
            </a:r>
            <a:r>
              <a:rPr lang="es-ES" sz="2200" dirty="0">
                <a:solidFill>
                  <a:schemeClr val="dk1"/>
                </a:solidFill>
                <a:latin typeface="Anton"/>
                <a:ea typeface="Anton"/>
                <a:cs typeface="Anton"/>
                <a:sym typeface="Anton"/>
              </a:rPr>
              <a:t> o </a:t>
            </a:r>
            <a:r>
              <a:rPr lang="es-ES" sz="2200" dirty="0" err="1">
                <a:solidFill>
                  <a:schemeClr val="dk1"/>
                </a:solidFill>
                <a:latin typeface="Anton"/>
                <a:ea typeface="Anton"/>
                <a:cs typeface="Anton"/>
                <a:sym typeface="Anton"/>
              </a:rPr>
              <a:t>meli</a:t>
            </a:r>
            <a:r>
              <a:rPr lang="es-ES" sz="2200" dirty="0">
                <a:solidFill>
                  <a:schemeClr val="dk1"/>
                </a:solidFill>
                <a:latin typeface="Anton"/>
                <a:ea typeface="Anton"/>
                <a:cs typeface="Anton"/>
                <a:sym typeface="Anton"/>
              </a:rPr>
              <a:t>) en el que un vendedor publicará un artículo determinado y tendrá más chances de venderlo, de acuerdo a la información de ventas pasadas y ciertas características del producto.</a:t>
            </a:r>
          </a:p>
          <a:p>
            <a:pPr marL="457200" lvl="0" indent="0" algn="l" rtl="0">
              <a:spcBef>
                <a:spcPts val="0"/>
              </a:spcBef>
              <a:spcAft>
                <a:spcPts val="0"/>
              </a:spcAft>
              <a:buNone/>
            </a:pPr>
            <a:endParaRPr sz="2200" dirty="0">
              <a:solidFill>
                <a:schemeClr val="dk1"/>
              </a:solidFill>
              <a:latin typeface="Anton"/>
              <a:ea typeface="Anton"/>
              <a:cs typeface="Anton"/>
              <a:sym typeface="Anton"/>
            </a:endParaRPr>
          </a:p>
          <a:p>
            <a:pPr marL="0" lvl="0" indent="0" algn="l" rtl="0">
              <a:spcBef>
                <a:spcPts val="0"/>
              </a:spcBef>
              <a:spcAft>
                <a:spcPts val="0"/>
              </a:spcAft>
              <a:buNone/>
            </a:pPr>
            <a:endParaRPr sz="2200" i="1" dirty="0">
              <a:solidFill>
                <a:schemeClr val="dk1"/>
              </a:solidFill>
              <a:latin typeface="Anton"/>
              <a:ea typeface="Anton"/>
              <a:cs typeface="Anton"/>
              <a:sym typeface="Anton"/>
            </a:endParaRPr>
          </a:p>
        </p:txBody>
      </p:sp>
      <p:sp>
        <p:nvSpPr>
          <p:cNvPr id="90" name="Google Shape;90;p16"/>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a:t>
            </a:r>
            <a:r>
              <a:rPr lang="es" sz="2600" i="1">
                <a:latin typeface="Anton"/>
                <a:ea typeface="Anton"/>
                <a:cs typeface="Anton"/>
                <a:sym typeface="Anton"/>
              </a:rPr>
              <a:t>- PROYECTO FINAL</a:t>
            </a:r>
            <a:endParaRPr sz="6480"/>
          </a:p>
        </p:txBody>
      </p:sp>
      <p:pic>
        <p:nvPicPr>
          <p:cNvPr id="91" name="Google Shape;91;p16"/>
          <p:cNvPicPr preferRelativeResize="0"/>
          <p:nvPr/>
        </p:nvPicPr>
        <p:blipFill>
          <a:blip r:embed="rId3">
            <a:alphaModFix/>
          </a:blip>
          <a:stretch>
            <a:fillRect/>
          </a:stretch>
        </p:blipFill>
        <p:spPr>
          <a:xfrm>
            <a:off x="8013400" y="0"/>
            <a:ext cx="1130601" cy="1130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95"/>
        <p:cNvGrpSpPr/>
        <p:nvPr/>
      </p:nvGrpSpPr>
      <p:grpSpPr>
        <a:xfrm>
          <a:off x="0" y="0"/>
          <a:ext cx="0" cy="0"/>
          <a:chOff x="0" y="0"/>
          <a:chExt cx="0" cy="0"/>
        </a:xfrm>
      </p:grpSpPr>
      <p:sp>
        <p:nvSpPr>
          <p:cNvPr id="96" name="Google Shape;96;p17"/>
          <p:cNvSpPr txBox="1">
            <a:spLocks noGrp="1"/>
          </p:cNvSpPr>
          <p:nvPr>
            <p:ph type="ctrTitle"/>
          </p:nvPr>
        </p:nvSpPr>
        <p:spPr>
          <a:xfrm>
            <a:off x="311700" y="817250"/>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sz="2600" i="1">
                <a:latin typeface="Anton"/>
                <a:ea typeface="Anton"/>
                <a:cs typeface="Anton"/>
                <a:sym typeface="Anton"/>
              </a:rPr>
              <a:t>Dataset y los criterios de selección:</a:t>
            </a:r>
            <a:endParaRPr sz="5600"/>
          </a:p>
        </p:txBody>
      </p:sp>
      <p:sp>
        <p:nvSpPr>
          <p:cNvPr id="97" name="Google Shape;97;p17"/>
          <p:cNvSpPr txBox="1">
            <a:spLocks noGrp="1"/>
          </p:cNvSpPr>
          <p:nvPr>
            <p:ph type="subTitle" idx="1"/>
          </p:nvPr>
        </p:nvSpPr>
        <p:spPr>
          <a:xfrm>
            <a:off x="311700" y="1458050"/>
            <a:ext cx="8520600" cy="29166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s" sz="2200" i="1">
                <a:solidFill>
                  <a:schemeClr val="dk1"/>
                </a:solidFill>
                <a:latin typeface="Anton"/>
                <a:ea typeface="Anton"/>
                <a:cs typeface="Anton"/>
                <a:sym typeface="Anton"/>
              </a:rPr>
              <a:t>Se tomaron dos Datasets, los mismos se conectan a través del campo ecomm_order_id:</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Dataset 1: </a:t>
            </a: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Contiene la información de ventas a nivel operativo dentro de la base de datos de la empresa.</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Dataset 2:</a:t>
            </a: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Contiene la información estandarizada de los json de ambas plataformas (MercadoLibre, Vtex) </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Se tomaron ventas desde el 01/01/2021 al 01/03/2021 de ambas plataformas filtrandose.</a:t>
            </a:r>
            <a:endParaRPr sz="2200" i="1">
              <a:solidFill>
                <a:schemeClr val="dk1"/>
              </a:solidFill>
              <a:latin typeface="Anton"/>
              <a:ea typeface="Anton"/>
              <a:cs typeface="Anton"/>
              <a:sym typeface="Anton"/>
            </a:endParaRPr>
          </a:p>
        </p:txBody>
      </p:sp>
      <p:pic>
        <p:nvPicPr>
          <p:cNvPr id="98" name="Google Shape;98;p17"/>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99" name="Google Shape;99;p17"/>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ctrTitle"/>
          </p:nvPr>
        </p:nvSpPr>
        <p:spPr>
          <a:xfrm>
            <a:off x="311700" y="817250"/>
            <a:ext cx="8520600" cy="474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sz="2600" i="1">
                <a:latin typeface="Anton"/>
                <a:ea typeface="Anton"/>
                <a:cs typeface="Anton"/>
                <a:sym typeface="Anton"/>
              </a:rPr>
              <a:t>Dataset campos:</a:t>
            </a:r>
            <a:endParaRPr sz="5600"/>
          </a:p>
        </p:txBody>
      </p:sp>
      <p:sp>
        <p:nvSpPr>
          <p:cNvPr id="105" name="Google Shape;105;p18"/>
          <p:cNvSpPr txBox="1">
            <a:spLocks noGrp="1"/>
          </p:cNvSpPr>
          <p:nvPr>
            <p:ph type="subTitle" idx="1"/>
          </p:nvPr>
        </p:nvSpPr>
        <p:spPr>
          <a:xfrm>
            <a:off x="311700" y="1240525"/>
            <a:ext cx="4260300" cy="38667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 sz="2200" i="1" dirty="0">
                <a:solidFill>
                  <a:schemeClr val="dk1"/>
                </a:solidFill>
                <a:latin typeface="Anton"/>
                <a:ea typeface="Anton"/>
                <a:cs typeface="Anton"/>
                <a:sym typeface="Anton"/>
              </a:rPr>
              <a:t>Dataset 1:</a:t>
            </a:r>
            <a:endParaRPr sz="2200" i="1"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ecomm_order_id : </a:t>
            </a:r>
            <a:r>
              <a:rPr lang="es" sz="2200" dirty="0">
                <a:solidFill>
                  <a:schemeClr val="dk1"/>
                </a:solidFill>
                <a:latin typeface="Anton"/>
                <a:ea typeface="Anton"/>
                <a:cs typeface="Anton"/>
                <a:sym typeface="Anton"/>
              </a:rPr>
              <a:t>id del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ecommerce: </a:t>
            </a:r>
            <a:r>
              <a:rPr lang="es" sz="2200" dirty="0">
                <a:solidFill>
                  <a:schemeClr val="dk1"/>
                </a:solidFill>
                <a:latin typeface="Anton"/>
                <a:ea typeface="Anton"/>
                <a:cs typeface="Anton"/>
                <a:sym typeface="Anton"/>
              </a:rPr>
              <a:t>si es vtex o mercadolibre</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store: </a:t>
            </a:r>
            <a:r>
              <a:rPr lang="es" sz="2200" dirty="0">
                <a:solidFill>
                  <a:schemeClr val="dk1"/>
                </a:solidFill>
                <a:latin typeface="Anton"/>
                <a:ea typeface="Anton"/>
                <a:cs typeface="Anton"/>
                <a:sym typeface="Anton"/>
              </a:rPr>
              <a:t>tienda dentro de vtex o mercadolibre</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ecomm_creation_date: </a:t>
            </a:r>
            <a:r>
              <a:rPr lang="es" sz="2200" dirty="0">
                <a:solidFill>
                  <a:schemeClr val="dk1"/>
                </a:solidFill>
                <a:latin typeface="Anton"/>
                <a:ea typeface="Anton"/>
                <a:cs typeface="Anton"/>
                <a:sym typeface="Anton"/>
              </a:rPr>
              <a:t>fecha del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numero_lote: </a:t>
            </a:r>
            <a:r>
              <a:rPr lang="es" sz="2200" dirty="0">
                <a:solidFill>
                  <a:schemeClr val="dk1"/>
                </a:solidFill>
                <a:latin typeface="Anton"/>
                <a:ea typeface="Anton"/>
                <a:cs typeface="Anton"/>
                <a:sym typeface="Anton"/>
              </a:rPr>
              <a:t>Numero interno de armado de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fecha_facturado: </a:t>
            </a:r>
            <a:r>
              <a:rPr lang="es" sz="2200" dirty="0">
                <a:solidFill>
                  <a:schemeClr val="dk1"/>
                </a:solidFill>
                <a:latin typeface="Anton"/>
                <a:ea typeface="Anton"/>
                <a:cs typeface="Anton"/>
                <a:sym typeface="Anton"/>
              </a:rPr>
              <a:t>fecha en que se facturó el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linea: </a:t>
            </a:r>
            <a:r>
              <a:rPr lang="es" sz="2200" dirty="0">
                <a:solidFill>
                  <a:schemeClr val="dk1"/>
                </a:solidFill>
                <a:latin typeface="Anton"/>
                <a:ea typeface="Anton"/>
                <a:cs typeface="Anton"/>
                <a:sym typeface="Anton"/>
              </a:rPr>
              <a:t>a que publico esta dirigido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marca: </a:t>
            </a:r>
            <a:r>
              <a:rPr lang="es" sz="2200" dirty="0">
                <a:solidFill>
                  <a:schemeClr val="dk1"/>
                </a:solidFill>
                <a:latin typeface="Anton"/>
                <a:ea typeface="Anton"/>
                <a:cs typeface="Anton"/>
                <a:sym typeface="Anton"/>
              </a:rPr>
              <a:t>de que marca es 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vArticulo_id: </a:t>
            </a:r>
            <a:r>
              <a:rPr lang="es" sz="2200" dirty="0">
                <a:solidFill>
                  <a:schemeClr val="dk1"/>
                </a:solidFill>
                <a:latin typeface="Anton"/>
                <a:ea typeface="Anton"/>
                <a:cs typeface="Anton"/>
                <a:sym typeface="Anton"/>
              </a:rPr>
              <a:t>codigo interno del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vTalle_Codigo: </a:t>
            </a:r>
            <a:r>
              <a:rPr lang="es" sz="2200" dirty="0">
                <a:solidFill>
                  <a:schemeClr val="dk1"/>
                </a:solidFill>
                <a:latin typeface="Anton"/>
                <a:ea typeface="Anton"/>
                <a:cs typeface="Anton"/>
                <a:sym typeface="Anton"/>
              </a:rPr>
              <a:t>talle interno del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producto: </a:t>
            </a:r>
            <a:r>
              <a:rPr lang="es" sz="2200" dirty="0">
                <a:solidFill>
                  <a:schemeClr val="dk1"/>
                </a:solidFill>
                <a:latin typeface="Anton"/>
                <a:ea typeface="Anton"/>
                <a:cs typeface="Anton"/>
                <a:sym typeface="Anton"/>
              </a:rPr>
              <a:t>descripción del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quantity: </a:t>
            </a:r>
            <a:r>
              <a:rPr lang="es" sz="2200" dirty="0">
                <a:solidFill>
                  <a:schemeClr val="dk1"/>
                </a:solidFill>
                <a:latin typeface="Anton"/>
                <a:ea typeface="Anton"/>
                <a:cs typeface="Anton"/>
                <a:sym typeface="Anton"/>
              </a:rPr>
              <a:t>cantidad vendida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client_price: </a:t>
            </a:r>
            <a:r>
              <a:rPr lang="es" sz="2200" dirty="0">
                <a:solidFill>
                  <a:schemeClr val="dk1"/>
                </a:solidFill>
                <a:latin typeface="Anton"/>
                <a:ea typeface="Anton"/>
                <a:cs typeface="Anton"/>
                <a:sym typeface="Anton"/>
              </a:rPr>
              <a:t>precio que abono el cliente</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PrecioCosto: </a:t>
            </a:r>
            <a:r>
              <a:rPr lang="es" sz="2200" dirty="0">
                <a:solidFill>
                  <a:schemeClr val="dk1"/>
                </a:solidFill>
                <a:latin typeface="Anton"/>
                <a:ea typeface="Anton"/>
                <a:cs typeface="Anton"/>
                <a:sym typeface="Anton"/>
              </a:rPr>
              <a:t>precio de costo del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ecomm_tipo_envio: </a:t>
            </a:r>
            <a:r>
              <a:rPr lang="es" sz="2200" dirty="0">
                <a:solidFill>
                  <a:schemeClr val="dk1"/>
                </a:solidFill>
                <a:latin typeface="Anton"/>
                <a:ea typeface="Anton"/>
                <a:cs typeface="Anton"/>
                <a:sym typeface="Anton"/>
              </a:rPr>
              <a:t>si es a domicilio o punto de retiro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VArticuloTalle_Costo: </a:t>
            </a:r>
            <a:r>
              <a:rPr lang="es" sz="2200" dirty="0">
                <a:solidFill>
                  <a:schemeClr val="dk1"/>
                </a:solidFill>
                <a:latin typeface="Anton"/>
                <a:ea typeface="Anton"/>
                <a:cs typeface="Anton"/>
                <a:sym typeface="Anton"/>
              </a:rPr>
              <a:t>precio de costo del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VArticuloTalle_PrecioRegular: </a:t>
            </a:r>
            <a:r>
              <a:rPr lang="es" sz="2200" dirty="0">
                <a:solidFill>
                  <a:schemeClr val="dk1"/>
                </a:solidFill>
                <a:latin typeface="Anton"/>
                <a:ea typeface="Anton"/>
                <a:cs typeface="Anton"/>
                <a:sym typeface="Anton"/>
              </a:rPr>
              <a:t>precio normal de venta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ecomm_transporte_nombre: </a:t>
            </a:r>
            <a:r>
              <a:rPr lang="es" sz="2200" dirty="0">
                <a:solidFill>
                  <a:schemeClr val="dk1"/>
                </a:solidFill>
                <a:latin typeface="Anton"/>
                <a:ea typeface="Anton"/>
                <a:cs typeface="Anton"/>
                <a:sym typeface="Anton"/>
              </a:rPr>
              <a:t>el nombre de la trasportadora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sucursal_original: </a:t>
            </a:r>
            <a:r>
              <a:rPr lang="es" sz="2200" dirty="0">
                <a:solidFill>
                  <a:schemeClr val="dk1"/>
                </a:solidFill>
                <a:latin typeface="Anton"/>
                <a:ea typeface="Anton"/>
                <a:cs typeface="Anton"/>
                <a:sym typeface="Anton"/>
              </a:rPr>
              <a:t>Sucursal al cual se realiza el envío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ultima_sucursal: </a:t>
            </a:r>
            <a:r>
              <a:rPr lang="es" sz="2200" dirty="0">
                <a:solidFill>
                  <a:schemeClr val="dk1"/>
                </a:solidFill>
                <a:latin typeface="Anton"/>
                <a:ea typeface="Anton"/>
                <a:cs typeface="Anton"/>
                <a:sym typeface="Anton"/>
              </a:rPr>
              <a:t>Si hubo cambio de sucursal de envio cual fue la ultima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ColorPrimario: </a:t>
            </a:r>
            <a:r>
              <a:rPr lang="es" sz="2200" dirty="0">
                <a:solidFill>
                  <a:schemeClr val="dk1"/>
                </a:solidFill>
                <a:latin typeface="Anton"/>
                <a:ea typeface="Anton"/>
                <a:cs typeface="Anton"/>
                <a:sym typeface="Anton"/>
              </a:rPr>
              <a:t>Color preponderante en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ProveedorId: </a:t>
            </a:r>
            <a:r>
              <a:rPr lang="es" sz="2200" dirty="0">
                <a:solidFill>
                  <a:schemeClr val="dk1"/>
                </a:solidFill>
                <a:latin typeface="Anton"/>
                <a:ea typeface="Anton"/>
                <a:cs typeface="Anton"/>
                <a:sym typeface="Anton"/>
              </a:rPr>
              <a:t>id interno del proveedor para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Disciplina: </a:t>
            </a:r>
            <a:r>
              <a:rPr lang="es" sz="2200" dirty="0">
                <a:solidFill>
                  <a:schemeClr val="dk1"/>
                </a:solidFill>
                <a:latin typeface="Anton"/>
                <a:ea typeface="Anton"/>
                <a:cs typeface="Anton"/>
                <a:sym typeface="Anton"/>
              </a:rPr>
              <a:t>ambito de uso para el que fue diseñado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Genero: </a:t>
            </a:r>
            <a:r>
              <a:rPr lang="es" sz="2200" dirty="0">
                <a:solidFill>
                  <a:schemeClr val="dk1"/>
                </a:solidFill>
                <a:latin typeface="Anton"/>
                <a:ea typeface="Anton"/>
                <a:cs typeface="Anton"/>
                <a:sym typeface="Anton"/>
              </a:rPr>
              <a:t>género al que apunta 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a:solidFill>
                  <a:schemeClr val="dk1"/>
                </a:solidFill>
                <a:latin typeface="Anton"/>
                <a:ea typeface="Anton"/>
                <a:cs typeface="Anton"/>
                <a:sym typeface="Anton"/>
              </a:rPr>
              <a:t>Sex:</a:t>
            </a:r>
            <a:r>
              <a:rPr lang="es" sz="2200">
                <a:solidFill>
                  <a:schemeClr val="dk1"/>
                </a:solidFill>
                <a:latin typeface="Anton"/>
                <a:ea typeface="Anton"/>
                <a:cs typeface="Anton"/>
                <a:sym typeface="Anton"/>
              </a:rPr>
              <a:t> </a:t>
            </a:r>
            <a:r>
              <a:rPr lang="es" sz="2200" dirty="0">
                <a:solidFill>
                  <a:schemeClr val="dk1"/>
                </a:solidFill>
                <a:latin typeface="Anton"/>
                <a:ea typeface="Anton"/>
                <a:cs typeface="Anton"/>
                <a:sym typeface="Anton"/>
              </a:rPr>
              <a:t>Sexo del comprador</a:t>
            </a:r>
            <a:endParaRPr sz="2200" dirty="0">
              <a:solidFill>
                <a:schemeClr val="dk1"/>
              </a:solidFill>
              <a:latin typeface="Anton"/>
              <a:ea typeface="Anton"/>
              <a:cs typeface="Anton"/>
              <a:sym typeface="Anton"/>
            </a:endParaRPr>
          </a:p>
          <a:p>
            <a:pPr marL="914400" lvl="0" indent="0" algn="l" rtl="0">
              <a:spcBef>
                <a:spcPts val="0"/>
              </a:spcBef>
              <a:spcAft>
                <a:spcPts val="0"/>
              </a:spcAft>
              <a:buNone/>
            </a:pPr>
            <a:endParaRPr sz="2200" i="1" dirty="0">
              <a:solidFill>
                <a:schemeClr val="dk1"/>
              </a:solidFill>
              <a:latin typeface="Anton"/>
              <a:ea typeface="Anton"/>
              <a:cs typeface="Anton"/>
              <a:sym typeface="Anton"/>
            </a:endParaRPr>
          </a:p>
        </p:txBody>
      </p:sp>
      <p:sp>
        <p:nvSpPr>
          <p:cNvPr id="106" name="Google Shape;106;p18"/>
          <p:cNvSpPr txBox="1">
            <a:spLocks noGrp="1"/>
          </p:cNvSpPr>
          <p:nvPr>
            <p:ph type="subTitle" idx="1"/>
          </p:nvPr>
        </p:nvSpPr>
        <p:spPr>
          <a:xfrm>
            <a:off x="4606475" y="1291250"/>
            <a:ext cx="4260300" cy="3816000"/>
          </a:xfrm>
          <a:prstGeom prst="rect">
            <a:avLst/>
          </a:prstGeom>
        </p:spPr>
        <p:txBody>
          <a:bodyPr spcFirstLastPara="1" wrap="square" lIns="91425" tIns="90000" rIns="91425" bIns="91425" anchor="t" anchorCtr="0">
            <a:normAutofit/>
          </a:bodyPr>
          <a:lstStyle/>
          <a:p>
            <a:pPr marL="0" lvl="0" indent="0" algn="l" rtl="0">
              <a:spcBef>
                <a:spcPts val="0"/>
              </a:spcBef>
              <a:spcAft>
                <a:spcPts val="0"/>
              </a:spcAft>
              <a:buNone/>
            </a:pPr>
            <a:r>
              <a:rPr lang="es" sz="1037" i="1">
                <a:solidFill>
                  <a:schemeClr val="dk1"/>
                </a:solidFill>
                <a:latin typeface="Anton"/>
                <a:ea typeface="Anton"/>
                <a:cs typeface="Anton"/>
                <a:sym typeface="Anton"/>
              </a:rPr>
              <a:t>Dataset 2:</a:t>
            </a:r>
            <a:endParaRPr sz="1037" i="1">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description: </a:t>
            </a:r>
            <a:r>
              <a:rPr lang="es" sz="1037">
                <a:solidFill>
                  <a:schemeClr val="dk1"/>
                </a:solidFill>
                <a:latin typeface="Anton"/>
                <a:ea typeface="Anton"/>
                <a:cs typeface="Anton"/>
                <a:sym typeface="Anton"/>
              </a:rPr>
              <a:t>si es vtex o merecadolibre</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ecomm_order_id: </a:t>
            </a:r>
            <a:r>
              <a:rPr lang="es" sz="1037">
                <a:solidFill>
                  <a:schemeClr val="dk1"/>
                </a:solidFill>
                <a:latin typeface="Anton"/>
                <a:ea typeface="Anton"/>
                <a:cs typeface="Anton"/>
                <a:sym typeface="Anton"/>
              </a:rPr>
              <a:t>id del pedido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ecomm_creation_date: </a:t>
            </a:r>
            <a:r>
              <a:rPr lang="es" sz="1037">
                <a:solidFill>
                  <a:schemeClr val="dk1"/>
                </a:solidFill>
                <a:latin typeface="Anton"/>
                <a:ea typeface="Anton"/>
                <a:cs typeface="Anton"/>
                <a:sym typeface="Anton"/>
              </a:rPr>
              <a:t>fecha de creacion del pedido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date_handling: </a:t>
            </a:r>
            <a:r>
              <a:rPr lang="es" sz="1037">
                <a:solidFill>
                  <a:schemeClr val="dk1"/>
                </a:solidFill>
                <a:latin typeface="Anton"/>
                <a:ea typeface="Anton"/>
                <a:cs typeface="Anton"/>
                <a:sym typeface="Anton"/>
              </a:rPr>
              <a:t>fecha en que bajo al sistema de la empresa</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date_invoiced: </a:t>
            </a:r>
            <a:r>
              <a:rPr lang="es" sz="1037">
                <a:solidFill>
                  <a:schemeClr val="dk1"/>
                </a:solidFill>
                <a:latin typeface="Anton"/>
                <a:ea typeface="Anton"/>
                <a:cs typeface="Anton"/>
                <a:sym typeface="Anton"/>
              </a:rPr>
              <a:t>fecha en que se facturo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email: </a:t>
            </a:r>
            <a:r>
              <a:rPr lang="es" sz="1037">
                <a:solidFill>
                  <a:schemeClr val="dk1"/>
                </a:solidFill>
                <a:latin typeface="Anton"/>
                <a:ea typeface="Anton"/>
                <a:cs typeface="Anton"/>
                <a:sym typeface="Anton"/>
              </a:rPr>
              <a:t>email anunizado del cliente</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adress_id: </a:t>
            </a:r>
            <a:r>
              <a:rPr lang="es" sz="1037">
                <a:solidFill>
                  <a:schemeClr val="dk1"/>
                </a:solidFill>
                <a:latin typeface="Anton"/>
                <a:ea typeface="Anton"/>
                <a:cs typeface="Anton"/>
                <a:sym typeface="Anton"/>
              </a:rPr>
              <a:t>direccion única para el cliente en el ecommerce</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latitude: </a:t>
            </a:r>
            <a:r>
              <a:rPr lang="es" sz="1037">
                <a:solidFill>
                  <a:schemeClr val="dk1"/>
                </a:solidFill>
                <a:latin typeface="Anton"/>
                <a:ea typeface="Anton"/>
                <a:cs typeface="Anton"/>
                <a:sym typeface="Anton"/>
              </a:rPr>
              <a:t>latitud de entrega</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longitude: </a:t>
            </a:r>
            <a:r>
              <a:rPr lang="es" sz="1037">
                <a:solidFill>
                  <a:schemeClr val="dk1"/>
                </a:solidFill>
                <a:latin typeface="Anton"/>
                <a:ea typeface="Anton"/>
                <a:cs typeface="Anton"/>
                <a:sym typeface="Anton"/>
              </a:rPr>
              <a:t>logitud de entrega</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payment: </a:t>
            </a:r>
            <a:r>
              <a:rPr lang="es" sz="1037">
                <a:solidFill>
                  <a:schemeClr val="dk1"/>
                </a:solidFill>
                <a:latin typeface="Anton"/>
                <a:ea typeface="Anton"/>
                <a:cs typeface="Anton"/>
                <a:sym typeface="Anton"/>
              </a:rPr>
              <a:t>método de pago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client_id:</a:t>
            </a:r>
            <a:r>
              <a:rPr lang="es" sz="1037">
                <a:solidFill>
                  <a:schemeClr val="dk1"/>
                </a:solidFill>
                <a:latin typeface="Anton"/>
                <a:ea typeface="Anton"/>
                <a:cs typeface="Anton"/>
                <a:sym typeface="Anton"/>
              </a:rPr>
              <a:t> id único del cliente</a:t>
            </a:r>
            <a:endParaRPr sz="1037">
              <a:solidFill>
                <a:schemeClr val="dk1"/>
              </a:solidFill>
              <a:latin typeface="Anton"/>
              <a:ea typeface="Anton"/>
              <a:cs typeface="Anton"/>
              <a:sym typeface="Anton"/>
            </a:endParaRPr>
          </a:p>
          <a:p>
            <a:pPr marL="457200" lvl="0" indent="0" algn="l" rtl="0">
              <a:spcBef>
                <a:spcPts val="0"/>
              </a:spcBef>
              <a:spcAft>
                <a:spcPts val="0"/>
              </a:spcAft>
              <a:buNone/>
            </a:pPr>
            <a:endParaRPr sz="2200" i="1">
              <a:solidFill>
                <a:schemeClr val="dk1"/>
              </a:solidFill>
              <a:latin typeface="Anton"/>
              <a:ea typeface="Anton"/>
              <a:cs typeface="Anton"/>
              <a:sym typeface="Anton"/>
            </a:endParaRPr>
          </a:p>
        </p:txBody>
      </p:sp>
      <p:pic>
        <p:nvPicPr>
          <p:cNvPr id="107" name="Google Shape;107;p18"/>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108" name="Google Shape;108;p18"/>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699</Words>
  <Application>Microsoft Office PowerPoint</Application>
  <PresentationFormat>Presentación en pantalla (16:9)</PresentationFormat>
  <Paragraphs>79</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Anton</vt:lpstr>
      <vt:lpstr>Arial</vt:lpstr>
      <vt:lpstr>Simple Light</vt:lpstr>
      <vt:lpstr>PRIMERA ENTREGA DEL PROYECTO FINAL</vt:lpstr>
      <vt:lpstr>PRESENTACIÓN DE LA EMPRESA:</vt:lpstr>
      <vt:lpstr>TIENDA</vt:lpstr>
      <vt:lpstr>Preguntas y objetivos de la investigación:</vt:lpstr>
      <vt:lpstr>Dataset y los criterios de selección:</vt:lpstr>
      <vt:lpstr>Dataset campos: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ENTREGA DEL PROYECTO FINAL</dc:title>
  <cp:lastModifiedBy>Elias Actis Grosso</cp:lastModifiedBy>
  <cp:revision>3</cp:revision>
  <dcterms:modified xsi:type="dcterms:W3CDTF">2021-10-25T22:42:08Z</dcterms:modified>
</cp:coreProperties>
</file>