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Lst>
  <p:sldSz cx="9144000" cy="5143500" type="screen16x9"/>
  <p:notesSz cx="6858000" cy="9144000"/>
  <p:embeddedFontLst>
    <p:embeddedFont>
      <p:font typeface="Amasis MT Pro Light" panose="02040304050005020304" pitchFamily="18" charset="0"/>
      <p:regular r:id="rId24"/>
      <p: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12c283ab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12c283ab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12c283ab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12c283ab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12c283ab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12c283ab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12c283ab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12c283ab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12c283ab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12c283ab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12c283ab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12c283ab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810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763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12c283ab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12c283a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591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53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12c283ab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12c283ab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12c283ab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12c283ab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12c283ab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12c283ab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12c283ab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12c283ab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12c283ab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12c283ab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12c283ab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12c283ab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12c283ab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12c283ab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8887" y="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a:t>Análisis de datos ecommerce</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Para las marcas:</a:t>
            </a:r>
            <a:endParaRPr dirty="0"/>
          </a:p>
        </p:txBody>
      </p:sp>
      <p:sp>
        <p:nvSpPr>
          <p:cNvPr id="56" name="Google Shape;56;p13"/>
          <p:cNvSpPr txBox="1">
            <a:spLocks noGrp="1"/>
          </p:cNvSpPr>
          <p:nvPr>
            <p:ph type="subTitle" idx="1"/>
          </p:nvPr>
        </p:nvSpPr>
        <p:spPr>
          <a:xfrm>
            <a:off x="311700" y="3438413"/>
            <a:ext cx="8520600" cy="7926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0"/>
              </a:spcAft>
              <a:buNone/>
            </a:pPr>
            <a:r>
              <a:rPr lang="es"/>
              <a:t> </a:t>
            </a:r>
            <a:endParaRPr/>
          </a:p>
        </p:txBody>
      </p:sp>
      <p:pic>
        <p:nvPicPr>
          <p:cNvPr id="57" name="Google Shape;57;p13"/>
          <p:cNvPicPr preferRelativeResize="0"/>
          <p:nvPr/>
        </p:nvPicPr>
        <p:blipFill>
          <a:blip r:embed="rId3">
            <a:alphaModFix/>
          </a:blip>
          <a:stretch>
            <a:fillRect/>
          </a:stretch>
        </p:blipFill>
        <p:spPr>
          <a:xfrm>
            <a:off x="1175300" y="3501350"/>
            <a:ext cx="1381125" cy="533400"/>
          </a:xfrm>
          <a:prstGeom prst="rect">
            <a:avLst/>
          </a:prstGeom>
          <a:noFill/>
          <a:ln>
            <a:noFill/>
          </a:ln>
        </p:spPr>
      </p:pic>
      <p:pic>
        <p:nvPicPr>
          <p:cNvPr id="58" name="Google Shape;58;p13"/>
          <p:cNvPicPr preferRelativeResize="0"/>
          <p:nvPr/>
        </p:nvPicPr>
        <p:blipFill>
          <a:blip r:embed="rId4">
            <a:alphaModFix/>
          </a:blip>
          <a:stretch>
            <a:fillRect/>
          </a:stretch>
        </p:blipFill>
        <p:spPr>
          <a:xfrm>
            <a:off x="3650975" y="3501350"/>
            <a:ext cx="1876425" cy="666750"/>
          </a:xfrm>
          <a:prstGeom prst="rect">
            <a:avLst/>
          </a:prstGeom>
          <a:noFill/>
          <a:ln>
            <a:noFill/>
          </a:ln>
        </p:spPr>
      </p:pic>
      <p:pic>
        <p:nvPicPr>
          <p:cNvPr id="59" name="Google Shape;59;p13"/>
          <p:cNvPicPr preferRelativeResize="0"/>
          <p:nvPr/>
        </p:nvPicPr>
        <p:blipFill>
          <a:blip r:embed="rId5">
            <a:alphaModFix/>
          </a:blip>
          <a:stretch>
            <a:fillRect/>
          </a:stretch>
        </p:blipFill>
        <p:spPr>
          <a:xfrm>
            <a:off x="6621946" y="3568025"/>
            <a:ext cx="1122529" cy="533400"/>
          </a:xfrm>
          <a:prstGeom prst="rect">
            <a:avLst/>
          </a:prstGeom>
          <a:noFill/>
          <a:ln>
            <a:noFill/>
          </a:ln>
        </p:spPr>
      </p:pic>
      <p:pic>
        <p:nvPicPr>
          <p:cNvPr id="60" name="Google Shape;60;p13"/>
          <p:cNvPicPr preferRelativeResize="0"/>
          <p:nvPr/>
        </p:nvPicPr>
        <p:blipFill>
          <a:blip r:embed="rId6">
            <a:alphaModFix/>
          </a:blip>
          <a:stretch>
            <a:fillRect/>
          </a:stretch>
        </p:blipFill>
        <p:spPr>
          <a:xfrm>
            <a:off x="8013400" y="0"/>
            <a:ext cx="1130601" cy="1130601"/>
          </a:xfrm>
          <a:prstGeom prst="rect">
            <a:avLst/>
          </a:prstGeom>
          <a:noFill/>
          <a:ln>
            <a:noFill/>
          </a:ln>
        </p:spPr>
      </p:pic>
      <p:sp>
        <p:nvSpPr>
          <p:cNvPr id="10" name="TextBox 9">
            <a:extLst>
              <a:ext uri="{FF2B5EF4-FFF2-40B4-BE49-F238E27FC236}">
                <a16:creationId xmlns:a16="http://schemas.microsoft.com/office/drawing/2014/main" id="{ADB98F39-5D2F-4131-AB5B-102AD0EC4F6A}"/>
              </a:ext>
            </a:extLst>
          </p:cNvPr>
          <p:cNvSpPr txBox="1"/>
          <p:nvPr/>
        </p:nvSpPr>
        <p:spPr>
          <a:xfrm>
            <a:off x="311700" y="4681412"/>
            <a:ext cx="5614713" cy="307777"/>
          </a:xfrm>
          <a:prstGeom prst="rect">
            <a:avLst/>
          </a:prstGeom>
          <a:noFill/>
        </p:spPr>
        <p:txBody>
          <a:bodyPr wrap="square">
            <a:spAutoFit/>
          </a:bodyPr>
          <a:lstStyle/>
          <a:p>
            <a:r>
              <a:rPr kumimoji="0" lang="es-AR" altLang="es-AR" sz="1400" b="0" i="0" u="none" strike="noStrike" cap="none" normalizeH="0" baseline="0" dirty="0">
                <a:ln>
                  <a:noFill/>
                </a:ln>
                <a:solidFill>
                  <a:srgbClr val="000000"/>
                </a:solidFill>
                <a:effectLst/>
                <a:latin typeface="Amasis MT Pro Light" panose="020B0604020202020204" pitchFamily="18" charset="0"/>
                <a:ea typeface="FangSong" panose="02010609060101010101" pitchFamily="49" charset="-122"/>
                <a:cs typeface="Courier New" panose="02070309020205020404" pitchFamily="49" charset="0"/>
              </a:rPr>
              <a:t>Uso de algoritmos de clasificación y </a:t>
            </a:r>
            <a:r>
              <a:rPr kumimoji="0" lang="es-AR" altLang="es-AR" sz="1400" b="0" i="0" u="none" strike="noStrike" cap="none" normalizeH="0" baseline="0" dirty="0" err="1">
                <a:ln>
                  <a:noFill/>
                </a:ln>
                <a:solidFill>
                  <a:srgbClr val="000000"/>
                </a:solidFill>
                <a:effectLst/>
                <a:latin typeface="Amasis MT Pro Light" panose="020B0604020202020204" pitchFamily="18" charset="0"/>
                <a:ea typeface="FangSong" panose="02010609060101010101" pitchFamily="49" charset="-122"/>
                <a:cs typeface="Courier New" panose="02070309020205020404" pitchFamily="49" charset="0"/>
              </a:rPr>
              <a:t>clusteing</a:t>
            </a:r>
            <a:r>
              <a:rPr kumimoji="0" lang="es-AR" altLang="es-AR" sz="1400" b="0" i="0" u="none" strike="noStrike" cap="none" normalizeH="0" baseline="0" dirty="0">
                <a:ln>
                  <a:noFill/>
                </a:ln>
                <a:solidFill>
                  <a:srgbClr val="000000"/>
                </a:solidFill>
                <a:effectLst/>
                <a:latin typeface="Amasis MT Pro Light" panose="020B0604020202020204" pitchFamily="18" charset="0"/>
                <a:ea typeface="FangSong" panose="020B0503020204020204" pitchFamily="49" charset="-122"/>
                <a:cs typeface="Courier New" panose="02070309020205020404" pitchFamily="49" charset="0"/>
              </a:rPr>
              <a:t>.</a:t>
            </a:r>
            <a:endParaRPr lang="en-US" dirty="0">
              <a:latin typeface="Amasis MT Pro Light" panose="020B0604020202020204" pitchFamily="18" charset="0"/>
              <a:ea typeface="FangSong" panose="020B0503020204020204"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33" name="Google Shape;133;p22"/>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34" name="Google Shape;134;p22"/>
          <p:cNvPicPr preferRelativeResize="0"/>
          <p:nvPr/>
        </p:nvPicPr>
        <p:blipFill>
          <a:blip r:embed="rId4">
            <a:alphaModFix/>
          </a:blip>
          <a:stretch>
            <a:fillRect/>
          </a:stretch>
        </p:blipFill>
        <p:spPr>
          <a:xfrm>
            <a:off x="152400" y="1092700"/>
            <a:ext cx="5669925" cy="3898400"/>
          </a:xfrm>
          <a:prstGeom prst="rect">
            <a:avLst/>
          </a:prstGeom>
          <a:noFill/>
          <a:ln>
            <a:noFill/>
          </a:ln>
        </p:spPr>
      </p:pic>
      <p:sp>
        <p:nvSpPr>
          <p:cNvPr id="135" name="Google Shape;135;p22"/>
          <p:cNvSpPr txBox="1"/>
          <p:nvPr/>
        </p:nvSpPr>
        <p:spPr>
          <a:xfrm>
            <a:off x="6217175" y="1182500"/>
            <a:ext cx="2713200" cy="266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200" b="1">
                <a:solidFill>
                  <a:schemeClr val="accent2"/>
                </a:solidFill>
                <a:highlight>
                  <a:srgbClr val="FFFFFF"/>
                </a:highlight>
                <a:latin typeface="Roboto"/>
                <a:ea typeface="Roboto"/>
                <a:cs typeface="Roboto"/>
                <a:sym typeface="Roboto"/>
              </a:rPr>
              <a:t>Se puede notar que:</a:t>
            </a:r>
            <a:endParaRPr sz="1200" b="1">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Clr>
                <a:schemeClr val="dk1"/>
              </a:buClr>
              <a:buSzPts val="1100"/>
              <a:buFont typeface="Arial"/>
              <a:buNone/>
            </a:pPr>
            <a:r>
              <a:rPr lang="es" sz="1200">
                <a:solidFill>
                  <a:schemeClr val="accent2"/>
                </a:solidFill>
                <a:highlight>
                  <a:srgbClr val="FFFFFF"/>
                </a:highlight>
                <a:latin typeface="Roboto"/>
                <a:ea typeface="Roboto"/>
                <a:cs typeface="Roboto"/>
                <a:sym typeface="Roboto"/>
              </a:rPr>
              <a:t>Casi todas las tiendas venden mayoritariamente productos para hombre y mujer, a excepción de "Umbro" que tiene un 50% de ventas en productos para niños. La mayor ganancia la genera la tienda "Grid" con artículos para hombres, seguida de "Dash" con artículos para hombres y mujeres.</a:t>
            </a: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ctrTitle"/>
          </p:nvPr>
        </p:nvSpPr>
        <p:spPr>
          <a:xfrm>
            <a:off x="5252325" y="190300"/>
            <a:ext cx="3579900" cy="205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3880"/>
              <a:t>Análisis de datos ecommerce</a:t>
            </a:r>
            <a:endParaRPr sz="3880"/>
          </a:p>
        </p:txBody>
      </p:sp>
      <p:pic>
        <p:nvPicPr>
          <p:cNvPr id="141" name="Google Shape;141;p23"/>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142" name="Google Shape;142;p23"/>
          <p:cNvSpPr txBox="1"/>
          <p:nvPr/>
        </p:nvSpPr>
        <p:spPr>
          <a:xfrm>
            <a:off x="5455425" y="2500125"/>
            <a:ext cx="3376800" cy="254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b="1">
                <a:solidFill>
                  <a:schemeClr val="accent2"/>
                </a:solidFill>
                <a:highlight>
                  <a:srgbClr val="FFFFFF"/>
                </a:highlight>
                <a:latin typeface="Roboto"/>
                <a:ea typeface="Roboto"/>
                <a:cs typeface="Roboto"/>
                <a:sym typeface="Roboto"/>
              </a:rPr>
              <a:t>Primera Imagen: </a:t>
            </a:r>
            <a:endParaRPr sz="1200" b="1">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a:solidFill>
                  <a:schemeClr val="accent2"/>
                </a:solidFill>
                <a:highlight>
                  <a:srgbClr val="FFFFFF"/>
                </a:highlight>
                <a:latin typeface="Roboto"/>
                <a:ea typeface="Roboto"/>
                <a:cs typeface="Roboto"/>
                <a:sym typeface="Roboto"/>
              </a:rPr>
              <a:t>Histograma y curva de densidad de Precio al cliente con media, mediana y moda</a:t>
            </a: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b="1">
                <a:solidFill>
                  <a:schemeClr val="accent2"/>
                </a:solidFill>
                <a:highlight>
                  <a:srgbClr val="FFFFFF"/>
                </a:highlight>
                <a:latin typeface="Roboto"/>
                <a:ea typeface="Roboto"/>
                <a:cs typeface="Roboto"/>
                <a:sym typeface="Roboto"/>
              </a:rPr>
              <a:t>Segunda Imagen:</a:t>
            </a:r>
            <a:endParaRPr sz="1200" b="1">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r>
              <a:rPr lang="es" sz="1200">
                <a:solidFill>
                  <a:schemeClr val="accent2"/>
                </a:solidFill>
                <a:highlight>
                  <a:srgbClr val="FFFFFF"/>
                </a:highlight>
                <a:latin typeface="Roboto"/>
                <a:ea typeface="Roboto"/>
                <a:cs typeface="Roboto"/>
                <a:sym typeface="Roboto"/>
              </a:rPr>
              <a:t>Histograma y curva de densidad de precio de costo con media, mediana y moda</a:t>
            </a:r>
            <a:endParaRPr sz="120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pic>
        <p:nvPicPr>
          <p:cNvPr id="143" name="Google Shape;143;p23"/>
          <p:cNvPicPr preferRelativeResize="0"/>
          <p:nvPr/>
        </p:nvPicPr>
        <p:blipFill>
          <a:blip r:embed="rId4">
            <a:alphaModFix/>
          </a:blip>
          <a:stretch>
            <a:fillRect/>
          </a:stretch>
        </p:blipFill>
        <p:spPr>
          <a:xfrm>
            <a:off x="108900" y="69750"/>
            <a:ext cx="5099901" cy="2430375"/>
          </a:xfrm>
          <a:prstGeom prst="rect">
            <a:avLst/>
          </a:prstGeom>
          <a:noFill/>
          <a:ln>
            <a:noFill/>
          </a:ln>
        </p:spPr>
      </p:pic>
      <p:pic>
        <p:nvPicPr>
          <p:cNvPr id="144" name="Google Shape;144;p23"/>
          <p:cNvPicPr preferRelativeResize="0"/>
          <p:nvPr/>
        </p:nvPicPr>
        <p:blipFill>
          <a:blip r:embed="rId5">
            <a:alphaModFix/>
          </a:blip>
          <a:stretch>
            <a:fillRect/>
          </a:stretch>
        </p:blipFill>
        <p:spPr>
          <a:xfrm>
            <a:off x="336126" y="2500125"/>
            <a:ext cx="4872676" cy="248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50" name="Google Shape;150;p24"/>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51" name="Google Shape;151;p24"/>
          <p:cNvPicPr preferRelativeResize="0"/>
          <p:nvPr/>
        </p:nvPicPr>
        <p:blipFill>
          <a:blip r:embed="rId4">
            <a:alphaModFix/>
          </a:blip>
          <a:stretch>
            <a:fillRect/>
          </a:stretch>
        </p:blipFill>
        <p:spPr>
          <a:xfrm>
            <a:off x="152400" y="1092700"/>
            <a:ext cx="6899612" cy="3898400"/>
          </a:xfrm>
          <a:prstGeom prst="rect">
            <a:avLst/>
          </a:prstGeom>
          <a:noFill/>
          <a:ln>
            <a:noFill/>
          </a:ln>
        </p:spPr>
      </p:pic>
      <p:sp>
        <p:nvSpPr>
          <p:cNvPr id="152" name="Google Shape;152;p24"/>
          <p:cNvSpPr txBox="1"/>
          <p:nvPr/>
        </p:nvSpPr>
        <p:spPr>
          <a:xfrm>
            <a:off x="6728975" y="1178150"/>
            <a:ext cx="2299800" cy="372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200" b="1" dirty="0">
                <a:solidFill>
                  <a:schemeClr val="accent2"/>
                </a:solidFill>
                <a:highlight>
                  <a:srgbClr val="FFFFFF"/>
                </a:highlight>
                <a:latin typeface="Roboto"/>
                <a:ea typeface="Roboto"/>
                <a:cs typeface="Roboto"/>
                <a:sym typeface="Roboto"/>
              </a:rPr>
              <a:t>Se puede notar que:</a:t>
            </a:r>
            <a:endParaRPr sz="1200" b="1" dirty="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s" sz="1200" dirty="0">
                <a:solidFill>
                  <a:schemeClr val="accent2"/>
                </a:solidFill>
                <a:highlight>
                  <a:srgbClr val="FFFFFF"/>
                </a:highlight>
                <a:latin typeface="Roboto"/>
                <a:ea typeface="Roboto"/>
                <a:cs typeface="Roboto"/>
                <a:sym typeface="Roboto"/>
              </a:rPr>
              <a:t>Para costos similares Meli en general vende a un mayor precio, por lo que es probable que genere mayor ganancia. Hay algunos casos atípicos a analizar donde el costo es 0 y el artículo se vendió con un precio determinado. Meli tiene mayor concentración de puntos en precios menores a 10000, por lo que es probable que genere mayor cantidad de ventas de productos en ese rango de precios.</a:t>
            </a:r>
            <a:endParaRPr sz="12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58" name="Google Shape;158;p25"/>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59" name="Google Shape;159;p25"/>
          <p:cNvPicPr preferRelativeResize="0"/>
          <p:nvPr/>
        </p:nvPicPr>
        <p:blipFill>
          <a:blip r:embed="rId4">
            <a:alphaModFix/>
          </a:blip>
          <a:stretch>
            <a:fillRect/>
          </a:stretch>
        </p:blipFill>
        <p:spPr>
          <a:xfrm>
            <a:off x="269626" y="888850"/>
            <a:ext cx="5727762" cy="3898400"/>
          </a:xfrm>
          <a:prstGeom prst="rect">
            <a:avLst/>
          </a:prstGeom>
          <a:noFill/>
          <a:ln>
            <a:noFill/>
          </a:ln>
        </p:spPr>
      </p:pic>
      <p:sp>
        <p:nvSpPr>
          <p:cNvPr id="160" name="Google Shape;160;p25"/>
          <p:cNvSpPr txBox="1"/>
          <p:nvPr/>
        </p:nvSpPr>
        <p:spPr>
          <a:xfrm>
            <a:off x="6454588" y="1262075"/>
            <a:ext cx="2189437" cy="210464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b="1" dirty="0">
                <a:solidFill>
                  <a:schemeClr val="accent2"/>
                </a:solidFill>
                <a:highlight>
                  <a:srgbClr val="FFFFFF"/>
                </a:highlight>
                <a:latin typeface="Roboto"/>
                <a:ea typeface="Roboto"/>
                <a:cs typeface="Roboto"/>
                <a:sym typeface="Roboto"/>
              </a:rPr>
              <a:t>Se puede notar que:</a:t>
            </a:r>
            <a:endParaRPr sz="1200" b="1" dirty="0">
              <a:solidFill>
                <a:schemeClr val="accent2"/>
              </a:solidFill>
              <a:highlight>
                <a:srgbClr val="FFFFFF"/>
              </a:highlight>
              <a:latin typeface="Roboto"/>
              <a:ea typeface="Roboto"/>
              <a:cs typeface="Roboto"/>
              <a:sym typeface="Roboto"/>
            </a:endParaRPr>
          </a:p>
          <a:p>
            <a:pPr marL="0" lvl="0" indent="0" algn="just" rtl="0">
              <a:lnSpc>
                <a:spcPct val="115000"/>
              </a:lnSpc>
              <a:spcBef>
                <a:spcPts val="600"/>
              </a:spcBef>
              <a:spcAft>
                <a:spcPts val="0"/>
              </a:spcAft>
              <a:buNone/>
            </a:pPr>
            <a:r>
              <a:rPr lang="es" sz="1200" dirty="0">
                <a:solidFill>
                  <a:schemeClr val="accent2"/>
                </a:solidFill>
                <a:highlight>
                  <a:srgbClr val="FFFFFF"/>
                </a:highlight>
                <a:latin typeface="Roboto"/>
                <a:ea typeface="Roboto"/>
                <a:cs typeface="Roboto"/>
                <a:sym typeface="Roboto"/>
              </a:rPr>
              <a:t>Los dos principales medios de pago poseen financiación, un punto a tener en cuenta para analizar posibles promociones para los medios de pago.</a:t>
            </a:r>
            <a:endParaRPr sz="12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66" name="Google Shape;166;p2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67" name="Google Shape;167;p26"/>
          <p:cNvPicPr preferRelativeResize="0"/>
          <p:nvPr/>
        </p:nvPicPr>
        <p:blipFill>
          <a:blip r:embed="rId4">
            <a:alphaModFix/>
          </a:blip>
          <a:stretch>
            <a:fillRect/>
          </a:stretch>
        </p:blipFill>
        <p:spPr>
          <a:xfrm>
            <a:off x="1574300" y="1092700"/>
            <a:ext cx="5392500" cy="389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73" name="Google Shape;173;p27"/>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74" name="Google Shape;174;p27"/>
          <p:cNvPicPr preferRelativeResize="0"/>
          <p:nvPr/>
        </p:nvPicPr>
        <p:blipFill>
          <a:blip r:embed="rId4">
            <a:alphaModFix/>
          </a:blip>
          <a:stretch>
            <a:fillRect/>
          </a:stretch>
        </p:blipFill>
        <p:spPr>
          <a:xfrm>
            <a:off x="1240600" y="1085450"/>
            <a:ext cx="5462228" cy="389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dirty="0"/>
              <a:t>Análisis de datos ecommerce</a:t>
            </a:r>
            <a:endParaRPr sz="4380" dirty="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Analisis de clientes y su recurrencia de compra:</a:t>
            </a:r>
            <a:endParaRPr dirty="0"/>
          </a:p>
        </p:txBody>
      </p:sp>
      <p:sp>
        <p:nvSpPr>
          <p:cNvPr id="2" name="CuadroTexto 1">
            <a:extLst>
              <a:ext uri="{FF2B5EF4-FFF2-40B4-BE49-F238E27FC236}">
                <a16:creationId xmlns:a16="http://schemas.microsoft.com/office/drawing/2014/main" id="{BDF0CFCC-CB93-4C0A-B188-8256459B8DDB}"/>
              </a:ext>
            </a:extLst>
          </p:cNvPr>
          <p:cNvSpPr txBox="1"/>
          <p:nvPr/>
        </p:nvSpPr>
        <p:spPr>
          <a:xfrm>
            <a:off x="390940" y="1714607"/>
            <a:ext cx="7533860" cy="523220"/>
          </a:xfrm>
          <a:prstGeom prst="rect">
            <a:avLst/>
          </a:prstGeom>
          <a:noFill/>
        </p:spPr>
        <p:txBody>
          <a:bodyPr wrap="square" rtlCol="0">
            <a:spAutoFit/>
          </a:bodyPr>
          <a:lstStyle/>
          <a:p>
            <a:r>
              <a:rPr lang="es-ES" dirty="0" err="1"/>
              <a:t>Análsis</a:t>
            </a:r>
            <a:r>
              <a:rPr lang="es-ES" dirty="0"/>
              <a:t> de grupos de clientes a través del algoritmo K-</a:t>
            </a:r>
            <a:r>
              <a:rPr lang="es-ES" dirty="0" err="1"/>
              <a:t>means</a:t>
            </a:r>
            <a:r>
              <a:rPr lang="es-ES" dirty="0"/>
              <a:t>. Se logró establecer mediante el </a:t>
            </a:r>
            <a:r>
              <a:rPr lang="es-AR" b="0" i="0" dirty="0" err="1">
                <a:solidFill>
                  <a:srgbClr val="000000"/>
                </a:solidFill>
                <a:effectLst/>
                <a:latin typeface="Helvetica Neue"/>
              </a:rPr>
              <a:t>Elbow</a:t>
            </a:r>
            <a:r>
              <a:rPr lang="es-AR" b="0" i="0" dirty="0">
                <a:solidFill>
                  <a:srgbClr val="000000"/>
                </a:solidFill>
                <a:effectLst/>
                <a:latin typeface="Helvetica Neue"/>
              </a:rPr>
              <a:t> </a:t>
            </a:r>
            <a:r>
              <a:rPr lang="es-AR" b="0" i="0" dirty="0" err="1">
                <a:solidFill>
                  <a:srgbClr val="000000"/>
                </a:solidFill>
                <a:effectLst/>
                <a:latin typeface="Helvetica Neue"/>
              </a:rPr>
              <a:t>Method</a:t>
            </a:r>
            <a:r>
              <a:rPr lang="es-AR" b="0" i="0" dirty="0">
                <a:solidFill>
                  <a:srgbClr val="000000"/>
                </a:solidFill>
                <a:effectLst/>
                <a:latin typeface="Helvetica Neue"/>
              </a:rPr>
              <a:t> </a:t>
            </a:r>
            <a:r>
              <a:rPr lang="es-ES" dirty="0"/>
              <a:t>4 clúster (grupos)</a:t>
            </a:r>
            <a:endParaRPr lang="es-AR" dirty="0"/>
          </a:p>
        </p:txBody>
      </p:sp>
      <p:pic>
        <p:nvPicPr>
          <p:cNvPr id="4" name="Imagen 3">
            <a:extLst>
              <a:ext uri="{FF2B5EF4-FFF2-40B4-BE49-F238E27FC236}">
                <a16:creationId xmlns:a16="http://schemas.microsoft.com/office/drawing/2014/main" id="{52B23D4D-C136-4E5A-A2CB-16A6034EEDB0}"/>
              </a:ext>
            </a:extLst>
          </p:cNvPr>
          <p:cNvPicPr>
            <a:picLocks noChangeAspect="1"/>
          </p:cNvPicPr>
          <p:nvPr/>
        </p:nvPicPr>
        <p:blipFill>
          <a:blip r:embed="rId4"/>
          <a:stretch>
            <a:fillRect/>
          </a:stretch>
        </p:blipFill>
        <p:spPr>
          <a:xfrm>
            <a:off x="2308126" y="2280535"/>
            <a:ext cx="3986348" cy="2672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Analisis de clientes y recurrencia de compra:</a:t>
            </a:r>
            <a:endParaRPr dirty="0"/>
          </a:p>
        </p:txBody>
      </p:sp>
      <p:sp>
        <p:nvSpPr>
          <p:cNvPr id="2" name="CuadroTexto 1">
            <a:extLst>
              <a:ext uri="{FF2B5EF4-FFF2-40B4-BE49-F238E27FC236}">
                <a16:creationId xmlns:a16="http://schemas.microsoft.com/office/drawing/2014/main" id="{BDF0CFCC-CB93-4C0A-B188-8256459B8DDB}"/>
              </a:ext>
            </a:extLst>
          </p:cNvPr>
          <p:cNvSpPr txBox="1"/>
          <p:nvPr/>
        </p:nvSpPr>
        <p:spPr>
          <a:xfrm>
            <a:off x="311700" y="1556087"/>
            <a:ext cx="7533860" cy="2031325"/>
          </a:xfrm>
          <a:prstGeom prst="rect">
            <a:avLst/>
          </a:prstGeom>
          <a:noFill/>
        </p:spPr>
        <p:txBody>
          <a:bodyPr wrap="square" rtlCol="0">
            <a:spAutoFit/>
          </a:bodyPr>
          <a:lstStyle/>
          <a:p>
            <a:pPr algn="l"/>
            <a:r>
              <a:rPr lang="es-ES" b="0" i="0" dirty="0">
                <a:solidFill>
                  <a:srgbClr val="000000"/>
                </a:solidFill>
                <a:effectLst/>
                <a:latin typeface="Helvetica Neue"/>
              </a:rPr>
              <a:t>En conclusión:</a:t>
            </a:r>
          </a:p>
          <a:p>
            <a:pPr algn="l"/>
            <a:endParaRPr lang="es-ES" b="0" i="0" dirty="0">
              <a:solidFill>
                <a:srgbClr val="000000"/>
              </a:solidFill>
              <a:effectLst/>
              <a:latin typeface="Helvetica Neue"/>
            </a:endParaRPr>
          </a:p>
          <a:p>
            <a:pPr marL="285750" indent="-285750" algn="l">
              <a:buFont typeface="Arial" panose="020B0604020202020204" pitchFamily="34" charset="0"/>
              <a:buChar char="•"/>
            </a:pPr>
            <a:r>
              <a:rPr lang="es-ES" b="0" i="0" dirty="0">
                <a:solidFill>
                  <a:srgbClr val="000000"/>
                </a:solidFill>
                <a:effectLst/>
                <a:latin typeface="Helvetica Neue"/>
              </a:rPr>
              <a:t>El grupo 0 contiene la mayor cantidad de clientes, que solo compraron 1 vez y gastaron poco.</a:t>
            </a:r>
          </a:p>
          <a:p>
            <a:pPr marL="285750" indent="-285750" algn="l">
              <a:buFont typeface="Arial" panose="020B0604020202020204" pitchFamily="34" charset="0"/>
              <a:buChar char="•"/>
            </a:pPr>
            <a:r>
              <a:rPr lang="es-ES" b="0" i="0" dirty="0">
                <a:solidFill>
                  <a:srgbClr val="000000"/>
                </a:solidFill>
                <a:effectLst/>
                <a:latin typeface="Helvetica Neue"/>
              </a:rPr>
              <a:t>El grupo 1 contiene un único cliente que compró 50 veces y gastó mucha cantidad de dinero. Se debería analizar si corresponde a un error o es algún cliente mayorista</a:t>
            </a:r>
          </a:p>
          <a:p>
            <a:pPr marL="285750" indent="-285750" algn="l">
              <a:buFont typeface="Arial" panose="020B0604020202020204" pitchFamily="34" charset="0"/>
              <a:buChar char="•"/>
            </a:pPr>
            <a:r>
              <a:rPr lang="es-ES" b="0" i="0" dirty="0">
                <a:solidFill>
                  <a:srgbClr val="000000"/>
                </a:solidFill>
                <a:effectLst/>
                <a:latin typeface="Helvetica Neue"/>
              </a:rPr>
              <a:t>El grupo 2 contiene clientes recurrentes que gastan montos considerables de dinero.</a:t>
            </a:r>
          </a:p>
          <a:p>
            <a:pPr marL="285750" indent="-285750" algn="l">
              <a:buFont typeface="Arial" panose="020B0604020202020204" pitchFamily="34" charset="0"/>
              <a:buChar char="•"/>
            </a:pPr>
            <a:r>
              <a:rPr lang="es-ES" b="0" i="0" dirty="0">
                <a:solidFill>
                  <a:srgbClr val="000000"/>
                </a:solidFill>
                <a:effectLst/>
                <a:latin typeface="Helvetica Neue"/>
              </a:rPr>
              <a:t>El grupo 3 contiene clientes que compran esporádicamente o compraron una vez pero gastaron más que la mayoría.</a:t>
            </a:r>
          </a:p>
        </p:txBody>
      </p:sp>
      <p:pic>
        <p:nvPicPr>
          <p:cNvPr id="5" name="Imagen 4">
            <a:extLst>
              <a:ext uri="{FF2B5EF4-FFF2-40B4-BE49-F238E27FC236}">
                <a16:creationId xmlns:a16="http://schemas.microsoft.com/office/drawing/2014/main" id="{53536179-EEFC-4C2C-862D-6BE779F09283}"/>
              </a:ext>
            </a:extLst>
          </p:cNvPr>
          <p:cNvPicPr>
            <a:picLocks noChangeAspect="1"/>
          </p:cNvPicPr>
          <p:nvPr/>
        </p:nvPicPr>
        <p:blipFill>
          <a:blip r:embed="rId4"/>
          <a:stretch>
            <a:fillRect/>
          </a:stretch>
        </p:blipFill>
        <p:spPr>
          <a:xfrm>
            <a:off x="2707999" y="3815677"/>
            <a:ext cx="2495550" cy="1095375"/>
          </a:xfrm>
          <a:prstGeom prst="rect">
            <a:avLst/>
          </a:prstGeom>
        </p:spPr>
      </p:pic>
    </p:spTree>
    <p:extLst>
      <p:ext uri="{BB962C8B-B14F-4D97-AF65-F5344CB8AC3E}">
        <p14:creationId xmlns:p14="http://schemas.microsoft.com/office/powerpoint/2010/main" val="208933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dirty="0"/>
              <a:t>Selecci</a:t>
            </a:r>
            <a:r>
              <a:rPr lang="es-AR" dirty="0"/>
              <a:t>o</a:t>
            </a:r>
            <a:r>
              <a:rPr lang="es" dirty="0"/>
              <a:t>n de Algoritmo de predicción para ecommerce</a:t>
            </a:r>
            <a:endParaRPr dirty="0"/>
          </a:p>
        </p:txBody>
      </p:sp>
      <p:sp>
        <p:nvSpPr>
          <p:cNvPr id="3" name="CuadroTexto 2">
            <a:extLst>
              <a:ext uri="{FF2B5EF4-FFF2-40B4-BE49-F238E27FC236}">
                <a16:creationId xmlns:a16="http://schemas.microsoft.com/office/drawing/2014/main" id="{28DF6B75-D33B-4496-8E3A-FF90C2527E00}"/>
              </a:ext>
            </a:extLst>
          </p:cNvPr>
          <p:cNvSpPr txBox="1"/>
          <p:nvPr/>
        </p:nvSpPr>
        <p:spPr>
          <a:xfrm>
            <a:off x="224625" y="1536411"/>
            <a:ext cx="8733845" cy="2462213"/>
          </a:xfrm>
          <a:prstGeom prst="rect">
            <a:avLst/>
          </a:prstGeom>
          <a:noFill/>
        </p:spPr>
        <p:txBody>
          <a:bodyPr wrap="square" rtlCol="0">
            <a:spAutoFit/>
          </a:bodyPr>
          <a:lstStyle/>
          <a:p>
            <a:r>
              <a:rPr lang="es-ES" b="0" i="0" dirty="0">
                <a:solidFill>
                  <a:srgbClr val="000000"/>
                </a:solidFill>
                <a:effectLst/>
                <a:latin typeface="Helvetica Neue"/>
              </a:rPr>
              <a:t>Vamos a elegir un algoritmo de clasificación para predecir cuál es el mejor </a:t>
            </a:r>
            <a:r>
              <a:rPr lang="es-ES" b="0" i="0" dirty="0" err="1">
                <a:solidFill>
                  <a:srgbClr val="000000"/>
                </a:solidFill>
                <a:effectLst/>
                <a:latin typeface="Helvetica Neue"/>
              </a:rPr>
              <a:t>ecommerce</a:t>
            </a:r>
            <a:r>
              <a:rPr lang="es-ES" b="0" i="0" dirty="0">
                <a:solidFill>
                  <a:srgbClr val="000000"/>
                </a:solidFill>
                <a:effectLst/>
                <a:latin typeface="Helvetica Neue"/>
              </a:rPr>
              <a:t> (</a:t>
            </a:r>
            <a:r>
              <a:rPr lang="es-ES" b="0" i="0" dirty="0" err="1">
                <a:solidFill>
                  <a:srgbClr val="000000"/>
                </a:solidFill>
                <a:effectLst/>
                <a:latin typeface="Helvetica Neue"/>
              </a:rPr>
              <a:t>vtex</a:t>
            </a:r>
            <a:r>
              <a:rPr lang="es-ES" b="0" i="0" dirty="0">
                <a:solidFill>
                  <a:srgbClr val="000000"/>
                </a:solidFill>
                <a:effectLst/>
                <a:latin typeface="Helvetica Neue"/>
              </a:rPr>
              <a:t> o </a:t>
            </a:r>
            <a:r>
              <a:rPr lang="es-ES" b="0" i="0" dirty="0" err="1">
                <a:solidFill>
                  <a:srgbClr val="000000"/>
                </a:solidFill>
                <a:effectLst/>
                <a:latin typeface="Helvetica Neue"/>
              </a:rPr>
              <a:t>meli</a:t>
            </a:r>
            <a:r>
              <a:rPr lang="es-ES" b="0" i="0" dirty="0">
                <a:solidFill>
                  <a:srgbClr val="000000"/>
                </a:solidFill>
                <a:effectLst/>
                <a:latin typeface="Helvetica Neue"/>
              </a:rPr>
              <a:t>) para publicar un artículo y aumentar las chances de que se venda en base a su precio, la tienda y la línea del producto, los algoritmos analizados son:</a:t>
            </a:r>
          </a:p>
          <a:p>
            <a:endParaRPr lang="es-ES" dirty="0">
              <a:latin typeface="Helvetica Neue"/>
            </a:endParaRPr>
          </a:p>
          <a:p>
            <a:pPr marL="285750" indent="-285750">
              <a:buFont typeface="Arial" panose="020B0604020202020204" pitchFamily="34" charset="0"/>
              <a:buChar char="•"/>
            </a:pPr>
            <a:r>
              <a:rPr lang="es-ES" b="0" i="0" dirty="0">
                <a:solidFill>
                  <a:srgbClr val="000000"/>
                </a:solidFill>
                <a:effectLst/>
                <a:latin typeface="Helvetica Neue"/>
              </a:rPr>
              <a:t>KNN con </a:t>
            </a:r>
            <a:r>
              <a:rPr lang="es-ES" b="0" i="0" dirty="0" err="1">
                <a:solidFill>
                  <a:srgbClr val="000000"/>
                </a:solidFill>
                <a:effectLst/>
                <a:latin typeface="Helvetica Neue"/>
              </a:rPr>
              <a:t>n_neighbors</a:t>
            </a:r>
            <a:r>
              <a:rPr lang="es-ES" b="0" i="0" dirty="0">
                <a:solidFill>
                  <a:srgbClr val="000000"/>
                </a:solidFill>
                <a:effectLst/>
                <a:latin typeface="Helvetica Neue"/>
              </a:rPr>
              <a:t>=3</a:t>
            </a:r>
          </a:p>
          <a:p>
            <a:pPr marL="285750" indent="-285750">
              <a:buFont typeface="Arial" panose="020B0604020202020204" pitchFamily="34" charset="0"/>
              <a:buChar char="•"/>
            </a:pPr>
            <a:r>
              <a:rPr lang="es-ES" b="0" i="0" dirty="0">
                <a:solidFill>
                  <a:srgbClr val="000000"/>
                </a:solidFill>
                <a:effectLst/>
                <a:latin typeface="Helvetica Neue"/>
              </a:rPr>
              <a:t>Regresión logística</a:t>
            </a:r>
            <a:endParaRPr lang="es-ES" dirty="0">
              <a:latin typeface="Helvetica Neue"/>
            </a:endParaRPr>
          </a:p>
          <a:p>
            <a:pPr marL="285750" indent="-285750">
              <a:buFont typeface="Arial" panose="020B0604020202020204" pitchFamily="34" charset="0"/>
              <a:buChar char="•"/>
            </a:pPr>
            <a:r>
              <a:rPr lang="es-ES" b="0" i="0" dirty="0" err="1">
                <a:solidFill>
                  <a:srgbClr val="000000"/>
                </a:solidFill>
                <a:effectLst/>
                <a:latin typeface="Helvetica Neue"/>
              </a:rPr>
              <a:t>Random</a:t>
            </a:r>
            <a:r>
              <a:rPr lang="es-ES" b="0" i="0" dirty="0">
                <a:solidFill>
                  <a:srgbClr val="000000"/>
                </a:solidFill>
                <a:effectLst/>
                <a:latin typeface="Helvetica Neue"/>
              </a:rPr>
              <a:t> Forest con 200 árboles</a:t>
            </a:r>
          </a:p>
          <a:p>
            <a:endParaRPr lang="es-ES" dirty="0">
              <a:latin typeface="Helvetica Neue"/>
            </a:endParaRPr>
          </a:p>
          <a:p>
            <a:endParaRPr lang="es-ES" dirty="0">
              <a:latin typeface="Helvetica Neue"/>
            </a:endParaRPr>
          </a:p>
          <a:p>
            <a:endParaRPr lang="es-ES" dirty="0">
              <a:latin typeface="Helvetica Neue"/>
            </a:endParaRPr>
          </a:p>
          <a:p>
            <a:endParaRPr lang="es-A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AR" dirty="0"/>
              <a:t>Performance de los modelos seleccionados</a:t>
            </a:r>
            <a:endParaRPr dirty="0"/>
          </a:p>
        </p:txBody>
      </p:sp>
      <p:sp>
        <p:nvSpPr>
          <p:cNvPr id="5" name="Rectangle 3">
            <a:extLst>
              <a:ext uri="{FF2B5EF4-FFF2-40B4-BE49-F238E27FC236}">
                <a16:creationId xmlns:a16="http://schemas.microsoft.com/office/drawing/2014/main" id="{FC224CF3-FBB7-4885-992C-9C68E6C30202}"/>
              </a:ext>
            </a:extLst>
          </p:cNvPr>
          <p:cNvSpPr>
            <a:spLocks noChangeArrowheads="1"/>
          </p:cNvSpPr>
          <p:nvPr/>
        </p:nvSpPr>
        <p:spPr bwMode="auto">
          <a:xfrm>
            <a:off x="311700" y="1882675"/>
            <a:ext cx="835829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KNN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a:t>
            </a:r>
            <a:r>
              <a:rPr lang="es-AR" altLang="es-AR" sz="1100" dirty="0">
                <a:solidFill>
                  <a:srgbClr val="000000"/>
                </a:solidFill>
                <a:latin typeface="Courier New" panose="02070309020205020404" pitchFamily="49" charset="0"/>
                <a:cs typeface="Courier New" panose="02070309020205020404" pitchFamily="49" charset="0"/>
              </a:rPr>
              <a:t>T</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rain: 0.8936290401807643 (89%)</a:t>
            </a:r>
            <a:endParaRPr kumimoji="0" lang="es-AR" altLang="es-AR"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Test: 0.8801214830095696 (88%)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Regresión Logística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a:t>
            </a:r>
            <a:r>
              <a:rPr lang="es-AR" altLang="es-AR" sz="1100" dirty="0">
                <a:solidFill>
                  <a:srgbClr val="000000"/>
                </a:solidFill>
                <a:latin typeface="Courier New" panose="02070309020205020404" pitchFamily="49" charset="0"/>
                <a:cs typeface="Courier New" panose="02070309020205020404" pitchFamily="49" charset="0"/>
              </a:rPr>
              <a:t>T</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rain: 0.8652126927988997 (86%)</a:t>
            </a:r>
          </a:p>
          <a:p>
            <a:pPr>
              <a:buClrTx/>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Test : 0.861325998510114 (86%)</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1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a:t>
            </a:r>
            <a:r>
              <a:rPr kumimoji="0" lang="es-AR" altLang="es-AR" sz="11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Forest </a:t>
            </a:r>
          </a:p>
          <a:p>
            <a:pPr>
              <a:buClrTx/>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a:t>
            </a:r>
            <a:r>
              <a:rPr lang="es-AR" altLang="es-AR" sz="1100" dirty="0">
                <a:solidFill>
                  <a:srgbClr val="000000"/>
                </a:solidFill>
                <a:latin typeface="Courier New" panose="02070309020205020404" pitchFamily="49" charset="0"/>
                <a:cs typeface="Courier New" panose="02070309020205020404" pitchFamily="49" charset="0"/>
              </a:rPr>
              <a:t>T</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rain : 0.9130317319972492 (91%) </a:t>
            </a:r>
          </a:p>
          <a:p>
            <a:pPr>
              <a:buClrTx/>
            </a:pPr>
            <a:r>
              <a:rPr kumimoji="0" lang="es-AR" altLang="es-AR"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Accuracy</a:t>
            </a:r>
            <a:r>
              <a:rPr kumimoji="0" lang="es-AR" altLang="es-AR"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score del Test 0.9014383129906596 (90%)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1" i="0" u="none" strike="noStrike" cap="none" normalizeH="0" baseline="0" dirty="0">
                <a:ln>
                  <a:noFill/>
                </a:ln>
                <a:solidFill>
                  <a:srgbClr val="000000"/>
                </a:solidFill>
                <a:effectLst/>
                <a:latin typeface="Roboto" panose="02000000000000000000" pitchFamily="2" charset="0"/>
                <a:ea typeface="Roboto" panose="02000000000000000000" pitchFamily="2" charset="0"/>
              </a:rPr>
              <a:t>Conclusión: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De acuerdo al </a:t>
            </a:r>
            <a:r>
              <a:rPr kumimoji="0" lang="es-AR" altLang="es-AR" sz="11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rPr>
              <a:t>accuracy</a:t>
            </a:r>
            <a:r>
              <a:rPr kumimoji="0" lang="es-AR" altLang="es-AR" sz="11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todos tienen similares valores entre Train y Test, pero el </a:t>
            </a:r>
            <a:r>
              <a:rPr kumimoji="0" lang="es-AR" altLang="es-AR" sz="11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rPr>
              <a:t>Random</a:t>
            </a:r>
            <a:r>
              <a:rPr kumimoji="0" lang="es-AR" altLang="es-AR" sz="1100" b="0" i="0" u="none" strike="noStrike" cap="none" normalizeH="0" baseline="0" dirty="0">
                <a:ln>
                  <a:noFill/>
                </a:ln>
                <a:solidFill>
                  <a:srgbClr val="000000"/>
                </a:solidFill>
                <a:effectLst/>
                <a:latin typeface="Roboto" panose="02000000000000000000" pitchFamily="2" charset="0"/>
                <a:ea typeface="Roboto" panose="02000000000000000000" pitchFamily="2" charset="0"/>
              </a:rPr>
              <a:t> Forest alcanzó un 90% de precisión sobre el set de test, por lo que es el mejor a elegir para este caso.</a:t>
            </a:r>
            <a:endParaRPr kumimoji="0" lang="es-AR" altLang="es-AR" sz="2400" b="0"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6989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66" name="Google Shape;66;p14"/>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67" name="Google Shape;67;p14"/>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t>Distribución de ventas del Primer trimestre 2021:</a:t>
            </a:r>
            <a:endParaRPr/>
          </a:p>
        </p:txBody>
      </p:sp>
      <p:pic>
        <p:nvPicPr>
          <p:cNvPr id="68" name="Google Shape;68;p14"/>
          <p:cNvPicPr preferRelativeResize="0"/>
          <p:nvPr/>
        </p:nvPicPr>
        <p:blipFill>
          <a:blip r:embed="rId4">
            <a:alphaModFix/>
          </a:blip>
          <a:stretch>
            <a:fillRect/>
          </a:stretch>
        </p:blipFill>
        <p:spPr>
          <a:xfrm>
            <a:off x="529325" y="1435550"/>
            <a:ext cx="3726960" cy="3105800"/>
          </a:xfrm>
          <a:prstGeom prst="rect">
            <a:avLst/>
          </a:prstGeom>
          <a:noFill/>
          <a:ln>
            <a:noFill/>
          </a:ln>
        </p:spPr>
      </p:pic>
      <p:pic>
        <p:nvPicPr>
          <p:cNvPr id="69" name="Google Shape;69;p14"/>
          <p:cNvPicPr preferRelativeResize="0"/>
          <p:nvPr/>
        </p:nvPicPr>
        <p:blipFill>
          <a:blip r:embed="rId5">
            <a:alphaModFix/>
          </a:blip>
          <a:stretch>
            <a:fillRect/>
          </a:stretch>
        </p:blipFill>
        <p:spPr>
          <a:xfrm>
            <a:off x="4754001" y="1480000"/>
            <a:ext cx="3259400" cy="2893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299"/>
            <a:ext cx="2662990" cy="386171"/>
          </a:xfrm>
          <a:prstGeom prst="rect">
            <a:avLst/>
          </a:prstGeom>
        </p:spPr>
        <p:txBody>
          <a:bodyPr spcFirstLastPara="1" wrap="square" lIns="91425" tIns="91425" rIns="91425" bIns="91425" anchor="b" anchorCtr="0">
            <a:noAutofit/>
          </a:bodyPr>
          <a:lstStyle/>
          <a:p>
            <a:pPr marL="0" lvl="0" indent="0" rtl="0">
              <a:spcBef>
                <a:spcPts val="0"/>
              </a:spcBef>
              <a:spcAft>
                <a:spcPts val="0"/>
              </a:spcAft>
              <a:buSzPts val="990"/>
              <a:buNone/>
            </a:pPr>
            <a:r>
              <a:rPr lang="es" sz="1200" b="1" dirty="0"/>
              <a:t>Conclusiones parciales</a:t>
            </a:r>
            <a:endParaRPr sz="1200" b="1" dirty="0"/>
          </a:p>
        </p:txBody>
      </p:sp>
      <p:sp>
        <p:nvSpPr>
          <p:cNvPr id="76" name="Google Shape;76;p15"/>
          <p:cNvSpPr txBox="1">
            <a:spLocks noGrp="1"/>
          </p:cNvSpPr>
          <p:nvPr>
            <p:ph type="subTitle" idx="1"/>
          </p:nvPr>
        </p:nvSpPr>
        <p:spPr>
          <a:xfrm>
            <a:off x="311700" y="519461"/>
            <a:ext cx="2662990" cy="4946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800" dirty="0"/>
              <a:t>Selecci</a:t>
            </a:r>
            <a:r>
              <a:rPr lang="es-AR" sz="800" dirty="0"/>
              <a:t>o</a:t>
            </a:r>
            <a:r>
              <a:rPr lang="es" sz="800" dirty="0"/>
              <a:t>n de Algoritmo de predicción para ecommerce</a:t>
            </a:r>
            <a:endParaRPr sz="800" dirty="0"/>
          </a:p>
        </p:txBody>
      </p:sp>
      <p:sp>
        <p:nvSpPr>
          <p:cNvPr id="5" name="Rectangle 3">
            <a:extLst>
              <a:ext uri="{FF2B5EF4-FFF2-40B4-BE49-F238E27FC236}">
                <a16:creationId xmlns:a16="http://schemas.microsoft.com/office/drawing/2014/main" id="{FC224CF3-FBB7-4885-992C-9C68E6C30202}"/>
              </a:ext>
            </a:extLst>
          </p:cNvPr>
          <p:cNvSpPr>
            <a:spLocks noChangeArrowheads="1"/>
          </p:cNvSpPr>
          <p:nvPr/>
        </p:nvSpPr>
        <p:spPr bwMode="auto">
          <a:xfrm>
            <a:off x="318558" y="1043228"/>
            <a:ext cx="26169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AR" dirty="0"/>
              <a:t>Se calculo la importancia de las variables para el </a:t>
            </a:r>
            <a:r>
              <a:rPr lang="es-ES" altLang="es-AR" dirty="0" err="1"/>
              <a:t>random</a:t>
            </a:r>
            <a:r>
              <a:rPr lang="es-ES" altLang="es-AR" dirty="0"/>
              <a:t> </a:t>
            </a:r>
            <a:r>
              <a:rPr lang="es-ES" altLang="es-AR" dirty="0" err="1"/>
              <a:t>forest</a:t>
            </a:r>
            <a:endParaRPr kumimoji="0" lang="es-AR" altLang="es-AR" b="0" i="0" u="none" strike="noStrike" cap="none" normalizeH="0" baseline="0" dirty="0">
              <a:ln>
                <a:noFill/>
              </a:ln>
              <a:solidFill>
                <a:schemeClr val="tx1"/>
              </a:solidFill>
              <a:effectLst/>
              <a:latin typeface="Arial" panose="020B0604020202020204" pitchFamily="34" charset="0"/>
            </a:endParaRPr>
          </a:p>
        </p:txBody>
      </p:sp>
      <p:pic>
        <p:nvPicPr>
          <p:cNvPr id="6" name="Imagen 5" descr="Gráfico, Gráfico de barras&#10;&#10;Descripción generada automáticamente">
            <a:extLst>
              <a:ext uri="{FF2B5EF4-FFF2-40B4-BE49-F238E27FC236}">
                <a16:creationId xmlns:a16="http://schemas.microsoft.com/office/drawing/2014/main" id="{AF5BC32A-49D7-4AD5-9ED4-2CD2E138C9E8}"/>
              </a:ext>
            </a:extLst>
          </p:cNvPr>
          <p:cNvPicPr>
            <a:picLocks noChangeAspect="1"/>
          </p:cNvPicPr>
          <p:nvPr/>
        </p:nvPicPr>
        <p:blipFill>
          <a:blip r:embed="rId3"/>
          <a:stretch>
            <a:fillRect/>
          </a:stretch>
        </p:blipFill>
        <p:spPr>
          <a:xfrm>
            <a:off x="2974690" y="0"/>
            <a:ext cx="6169310" cy="5143500"/>
          </a:xfrm>
          <a:prstGeom prst="rect">
            <a:avLst/>
          </a:prstGeom>
        </p:spPr>
      </p:pic>
      <p:sp>
        <p:nvSpPr>
          <p:cNvPr id="7" name="CuadroTexto 6">
            <a:extLst>
              <a:ext uri="{FF2B5EF4-FFF2-40B4-BE49-F238E27FC236}">
                <a16:creationId xmlns:a16="http://schemas.microsoft.com/office/drawing/2014/main" id="{8C89F03E-D757-41AF-8C29-AE0C761C187E}"/>
              </a:ext>
            </a:extLst>
          </p:cNvPr>
          <p:cNvSpPr txBox="1"/>
          <p:nvPr/>
        </p:nvSpPr>
        <p:spPr>
          <a:xfrm>
            <a:off x="311699" y="1696278"/>
            <a:ext cx="2662991" cy="2893100"/>
          </a:xfrm>
          <a:prstGeom prst="rect">
            <a:avLst/>
          </a:prstGeom>
          <a:noFill/>
        </p:spPr>
        <p:txBody>
          <a:bodyPr wrap="square" rtlCol="0">
            <a:spAutoFit/>
          </a:bodyPr>
          <a:lstStyle/>
          <a:p>
            <a:r>
              <a:rPr lang="es-ES" dirty="0"/>
              <a:t>Como se puede notar en el gráfico las variables que más peso tienen para el algoritmo son:</a:t>
            </a:r>
          </a:p>
          <a:p>
            <a:endParaRPr lang="es-ES" dirty="0"/>
          </a:p>
          <a:p>
            <a:pPr marL="342900" indent="-342900">
              <a:buFont typeface="+mj-lt"/>
              <a:buAutoNum type="arabicPeriod"/>
            </a:pPr>
            <a:r>
              <a:rPr lang="es-ES" dirty="0"/>
              <a:t>La tienda que vende el producto es </a:t>
            </a:r>
            <a:r>
              <a:rPr lang="es-ES" dirty="0" err="1"/>
              <a:t>Grid</a:t>
            </a:r>
            <a:r>
              <a:rPr lang="es-ES" dirty="0"/>
              <a:t>.</a:t>
            </a:r>
          </a:p>
          <a:p>
            <a:pPr marL="342900" indent="-342900">
              <a:buAutoNum type="arabicPeriod"/>
            </a:pPr>
            <a:endParaRPr lang="es-ES" dirty="0"/>
          </a:p>
          <a:p>
            <a:pPr marL="342900" indent="-342900">
              <a:buFont typeface="+mj-lt"/>
              <a:buAutoNum type="arabicPeriod"/>
            </a:pPr>
            <a:r>
              <a:rPr lang="es-ES" dirty="0"/>
              <a:t>El precio del producto.</a:t>
            </a:r>
          </a:p>
          <a:p>
            <a:pPr marL="342900" indent="-342900">
              <a:buFont typeface="+mj-lt"/>
              <a:buAutoNum type="arabicPeriod"/>
            </a:pPr>
            <a:endParaRPr lang="es-ES" dirty="0"/>
          </a:p>
          <a:p>
            <a:pPr marL="342900" indent="-342900">
              <a:buFont typeface="+mj-lt"/>
              <a:buAutoNum type="arabicPeriod"/>
            </a:pPr>
            <a:r>
              <a:rPr lang="es-ES" dirty="0"/>
              <a:t>La tienda que vende el producto es </a:t>
            </a:r>
            <a:r>
              <a:rPr lang="es-ES" dirty="0" err="1"/>
              <a:t>Dash</a:t>
            </a:r>
            <a:r>
              <a:rPr lang="es-ES" dirty="0"/>
              <a:t> o Nike.</a:t>
            </a:r>
          </a:p>
          <a:p>
            <a:endParaRPr lang="es-AR" dirty="0"/>
          </a:p>
        </p:txBody>
      </p:sp>
      <p:pic>
        <p:nvPicPr>
          <p:cNvPr id="75" name="Google Shape;75;p15"/>
          <p:cNvPicPr preferRelativeResize="0"/>
          <p:nvPr/>
        </p:nvPicPr>
        <p:blipFill>
          <a:blip r:embed="rId4">
            <a:alphaModFix/>
          </a:blip>
          <a:stretch>
            <a:fillRect/>
          </a:stretch>
        </p:blipFill>
        <p:spPr>
          <a:xfrm>
            <a:off x="7483312" y="3577176"/>
            <a:ext cx="1130601" cy="1130601"/>
          </a:xfrm>
          <a:prstGeom prst="rect">
            <a:avLst/>
          </a:prstGeom>
          <a:noFill/>
          <a:ln>
            <a:noFill/>
          </a:ln>
        </p:spPr>
      </p:pic>
    </p:spTree>
    <p:extLst>
      <p:ext uri="{BB962C8B-B14F-4D97-AF65-F5344CB8AC3E}">
        <p14:creationId xmlns:p14="http://schemas.microsoft.com/office/powerpoint/2010/main" val="183147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651941" y="675158"/>
            <a:ext cx="7056664" cy="386171"/>
          </a:xfrm>
          <a:prstGeom prst="rect">
            <a:avLst/>
          </a:prstGeom>
        </p:spPr>
        <p:txBody>
          <a:bodyPr spcFirstLastPara="1" wrap="square" lIns="91425" tIns="91425" rIns="91425" bIns="91425" anchor="b" anchorCtr="0">
            <a:noAutofit/>
          </a:bodyPr>
          <a:lstStyle/>
          <a:p>
            <a:pPr marL="0" lvl="0" indent="0" rtl="0">
              <a:spcBef>
                <a:spcPts val="0"/>
              </a:spcBef>
              <a:spcAft>
                <a:spcPts val="0"/>
              </a:spcAft>
              <a:buSzPts val="990"/>
              <a:buNone/>
            </a:pPr>
            <a:r>
              <a:rPr lang="es" sz="2800" b="1" dirty="0"/>
              <a:t>Consideraciones</a:t>
            </a:r>
            <a:r>
              <a:rPr lang="es" sz="2000" b="1" dirty="0"/>
              <a:t> </a:t>
            </a:r>
            <a:r>
              <a:rPr lang="es" sz="2800" b="1" dirty="0"/>
              <a:t>a tener en cuneta para la siguiente entrega</a:t>
            </a:r>
            <a:endParaRPr sz="2800" b="1" dirty="0"/>
          </a:p>
        </p:txBody>
      </p:sp>
      <p:sp>
        <p:nvSpPr>
          <p:cNvPr id="5" name="Rectangle 3">
            <a:extLst>
              <a:ext uri="{FF2B5EF4-FFF2-40B4-BE49-F238E27FC236}">
                <a16:creationId xmlns:a16="http://schemas.microsoft.com/office/drawing/2014/main" id="{FC224CF3-FBB7-4885-992C-9C68E6C30202}"/>
              </a:ext>
            </a:extLst>
          </p:cNvPr>
          <p:cNvSpPr>
            <a:spLocks noChangeArrowheads="1"/>
          </p:cNvSpPr>
          <p:nvPr/>
        </p:nvSpPr>
        <p:spPr bwMode="auto">
          <a:xfrm>
            <a:off x="311699" y="1210340"/>
            <a:ext cx="773714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0" i="0" u="none" strike="noStrike" cap="none" normalizeH="0" baseline="0" dirty="0">
                <a:ln>
                  <a:noFill/>
                </a:ln>
                <a:solidFill>
                  <a:schemeClr val="tx1"/>
                </a:solidFill>
                <a:effectLst/>
                <a:latin typeface="Arial" panose="020B0604020202020204" pitchFamily="34" charset="0"/>
              </a:rPr>
              <a:t>Combinar el PCA obtenido con el análisis del K-</a:t>
            </a:r>
            <a:r>
              <a:rPr kumimoji="0" lang="es-AR" altLang="es-AR" sz="1800" b="0" i="0" u="none" strike="noStrike" cap="none" normalizeH="0" baseline="0" dirty="0" err="1">
                <a:ln>
                  <a:noFill/>
                </a:ln>
                <a:solidFill>
                  <a:schemeClr val="tx1"/>
                </a:solidFill>
                <a:effectLst/>
                <a:latin typeface="Arial" panose="020B0604020202020204" pitchFamily="34" charset="0"/>
              </a:rPr>
              <a:t>means</a:t>
            </a:r>
            <a:r>
              <a:rPr kumimoji="0" lang="es-AR" altLang="es-AR" sz="1800"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0" i="0" u="none" strike="noStrike" cap="none" normalizeH="0" baseline="0" dirty="0">
                <a:ln>
                  <a:noFill/>
                </a:ln>
                <a:solidFill>
                  <a:schemeClr val="tx1"/>
                </a:solidFill>
                <a:effectLst/>
                <a:latin typeface="Arial" panose="020B0604020202020204" pitchFamily="34" charset="0"/>
              </a:rPr>
              <a:t>Hacer un análisis profundo de los grupos que arroja el algoritmo K-</a:t>
            </a:r>
            <a:r>
              <a:rPr kumimoji="0" lang="es-AR" altLang="es-AR" sz="1800" b="0" i="0" u="none" strike="noStrike" cap="none" normalizeH="0" baseline="0" dirty="0" err="1">
                <a:ln>
                  <a:noFill/>
                </a:ln>
                <a:solidFill>
                  <a:schemeClr val="tx1"/>
                </a:solidFill>
                <a:effectLst/>
                <a:latin typeface="Arial" panose="020B0604020202020204" pitchFamily="34" charset="0"/>
              </a:rPr>
              <a:t>means</a:t>
            </a:r>
            <a:r>
              <a:rPr kumimoji="0" lang="es-AR" altLang="es-AR" sz="1800"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AR" altLang="es-AR" sz="1800" b="0" i="0" u="none" strike="noStrike" cap="none" normalizeH="0" baseline="0" dirty="0">
                <a:ln>
                  <a:noFill/>
                </a:ln>
                <a:solidFill>
                  <a:schemeClr val="tx1"/>
                </a:solidFill>
                <a:effectLst/>
                <a:latin typeface="Arial" panose="020B0604020202020204" pitchFamily="34" charset="0"/>
              </a:rPr>
              <a:t>Combinar el análisis de K-</a:t>
            </a:r>
            <a:r>
              <a:rPr kumimoji="0" lang="es-AR" altLang="es-AR" sz="1800" b="0" i="0" u="none" strike="noStrike" cap="none" normalizeH="0" baseline="0" dirty="0" err="1">
                <a:ln>
                  <a:noFill/>
                </a:ln>
                <a:solidFill>
                  <a:schemeClr val="tx1"/>
                </a:solidFill>
                <a:effectLst/>
                <a:latin typeface="Arial" panose="020B0604020202020204" pitchFamily="34" charset="0"/>
              </a:rPr>
              <a:t>means</a:t>
            </a:r>
            <a:r>
              <a:rPr kumimoji="0" lang="es-AR" altLang="es-AR" sz="1800" b="0" i="0" u="none" strike="noStrike" cap="none" normalizeH="0" baseline="0" dirty="0">
                <a:ln>
                  <a:noFill/>
                </a:ln>
                <a:solidFill>
                  <a:schemeClr val="tx1"/>
                </a:solidFill>
                <a:effectLst/>
                <a:latin typeface="Arial" panose="020B0604020202020204" pitchFamily="34" charset="0"/>
              </a:rPr>
              <a:t> con el algoritmo de clasificación.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s-AR" altLang="es-AR" sz="1800" dirty="0"/>
              <a:t>Probar utilizando nuevas métricas de evaluación de modelos (</a:t>
            </a:r>
            <a:r>
              <a:rPr lang="es-AR" altLang="es-AR" sz="1800" dirty="0" err="1"/>
              <a:t>ej</a:t>
            </a:r>
            <a:r>
              <a:rPr lang="es-AR" altLang="es-AR" sz="1800" dirty="0"/>
              <a:t>: Matriz de confusión o curva ROC).</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75" name="Google Shape;75;p15"/>
          <p:cNvPicPr preferRelativeResize="0"/>
          <p:nvPr/>
        </p:nvPicPr>
        <p:blipFill>
          <a:blip r:embed="rId3">
            <a:alphaModFix/>
          </a:blip>
          <a:stretch>
            <a:fillRect/>
          </a:stretch>
        </p:blipFill>
        <p:spPr>
          <a:xfrm>
            <a:off x="7483312" y="3577176"/>
            <a:ext cx="1130601" cy="1130601"/>
          </a:xfrm>
          <a:prstGeom prst="rect">
            <a:avLst/>
          </a:prstGeom>
          <a:noFill/>
          <a:ln>
            <a:noFill/>
          </a:ln>
        </p:spPr>
      </p:pic>
      <p:grpSp>
        <p:nvGrpSpPr>
          <p:cNvPr id="11" name="Group 10">
            <a:extLst>
              <a:ext uri="{FF2B5EF4-FFF2-40B4-BE49-F238E27FC236}">
                <a16:creationId xmlns:a16="http://schemas.microsoft.com/office/drawing/2014/main" id="{EE215078-213C-4F15-8DA8-C74EC1AB8EAF}"/>
              </a:ext>
            </a:extLst>
          </p:cNvPr>
          <p:cNvGrpSpPr/>
          <p:nvPr/>
        </p:nvGrpSpPr>
        <p:grpSpPr>
          <a:xfrm>
            <a:off x="651941" y="3400446"/>
            <a:ext cx="1241562" cy="1307331"/>
            <a:chOff x="5995988" y="2712903"/>
            <a:chExt cx="2457450" cy="2587625"/>
          </a:xfrm>
          <a:solidFill>
            <a:schemeClr val="accent2"/>
          </a:solidFill>
        </p:grpSpPr>
        <p:sp>
          <p:nvSpPr>
            <p:cNvPr id="12" name="Freeform 6">
              <a:extLst>
                <a:ext uri="{FF2B5EF4-FFF2-40B4-BE49-F238E27FC236}">
                  <a16:creationId xmlns:a16="http://schemas.microsoft.com/office/drawing/2014/main" id="{D07799D9-9F24-4CDE-8A32-D5A4B3C77AB2}"/>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AFDDB34D-BB04-46B7-B032-99B30870A23B}"/>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B0DABB60-9BE6-4777-B58F-BE1B924068A0}"/>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6941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75" name="Google Shape;75;p15"/>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76" name="Google Shape;76;p15"/>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t>Ganancias por Tienda:</a:t>
            </a:r>
            <a:endParaRPr/>
          </a:p>
        </p:txBody>
      </p:sp>
      <p:pic>
        <p:nvPicPr>
          <p:cNvPr id="77" name="Google Shape;77;p15"/>
          <p:cNvPicPr preferRelativeResize="0"/>
          <p:nvPr/>
        </p:nvPicPr>
        <p:blipFill>
          <a:blip r:embed="rId4">
            <a:alphaModFix/>
          </a:blip>
          <a:stretch>
            <a:fillRect/>
          </a:stretch>
        </p:blipFill>
        <p:spPr>
          <a:xfrm>
            <a:off x="224625" y="1480000"/>
            <a:ext cx="6757179" cy="3358699"/>
          </a:xfrm>
          <a:prstGeom prst="rect">
            <a:avLst/>
          </a:prstGeom>
          <a:noFill/>
          <a:ln>
            <a:noFill/>
          </a:ln>
        </p:spPr>
      </p:pic>
      <p:sp>
        <p:nvSpPr>
          <p:cNvPr id="78" name="Google Shape;78;p15"/>
          <p:cNvSpPr txBox="1"/>
          <p:nvPr/>
        </p:nvSpPr>
        <p:spPr>
          <a:xfrm>
            <a:off x="7007925" y="1617775"/>
            <a:ext cx="20604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Grid con 4 años de antigüedad es la marca que mejor se posicionó en el canal online obteniendo ganancias superiores a Dash que es la marca histórica de la empresa, teniendo en cuenta que GRID suele manejar lanzamientos exclusivos evidencia la respuesta del mercado en ese sentido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87075" y="74225"/>
            <a:ext cx="85206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2480"/>
              <a:t>Análisis de datos ecommerce</a:t>
            </a:r>
            <a:endParaRPr sz="2480"/>
          </a:p>
        </p:txBody>
      </p:sp>
      <p:pic>
        <p:nvPicPr>
          <p:cNvPr id="84" name="Google Shape;84;p16"/>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85" name="Google Shape;85;p16"/>
          <p:cNvPicPr preferRelativeResize="0"/>
          <p:nvPr/>
        </p:nvPicPr>
        <p:blipFill>
          <a:blip r:embed="rId4">
            <a:alphaModFix/>
          </a:blip>
          <a:stretch>
            <a:fillRect/>
          </a:stretch>
        </p:blipFill>
        <p:spPr>
          <a:xfrm>
            <a:off x="941425" y="534050"/>
            <a:ext cx="6811890" cy="3358700"/>
          </a:xfrm>
          <a:prstGeom prst="rect">
            <a:avLst/>
          </a:prstGeom>
          <a:noFill/>
          <a:ln>
            <a:noFill/>
          </a:ln>
        </p:spPr>
      </p:pic>
      <p:sp>
        <p:nvSpPr>
          <p:cNvPr id="86" name="Google Shape;86;p16"/>
          <p:cNvSpPr txBox="1"/>
          <p:nvPr/>
        </p:nvSpPr>
        <p:spPr>
          <a:xfrm>
            <a:off x="81450" y="3596337"/>
            <a:ext cx="8981100" cy="15952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s" sz="1000" b="1" dirty="0">
                <a:solidFill>
                  <a:schemeClr val="accent2"/>
                </a:solidFill>
                <a:highlight>
                  <a:srgbClr val="FFFFFF"/>
                </a:highlight>
                <a:latin typeface="Roboto"/>
                <a:ea typeface="Roboto"/>
                <a:cs typeface="Roboto"/>
                <a:sym typeface="Roboto"/>
              </a:rPr>
              <a:t>Se puede notar que:</a:t>
            </a:r>
            <a:endParaRPr sz="1000" b="1" dirty="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es" sz="1000" dirty="0">
                <a:solidFill>
                  <a:schemeClr val="accent2"/>
                </a:solidFill>
                <a:highlight>
                  <a:srgbClr val="FFFFFF"/>
                </a:highlight>
                <a:latin typeface="Roboto"/>
                <a:ea typeface="Roboto"/>
                <a:cs typeface="Roboto"/>
                <a:sym typeface="Roboto"/>
              </a:rPr>
              <a:t>La tienda "Grid" tal como vimos anteriormente es la que mayor ganancia genera. La segunda que mayor ganancia genera es "Dash", pero de acuerdo al boxplot tiene en promedio ganancias menores a varias de las tiendas y algunos outliers a analizar. También es la que mayor cantidad de ventas tiene.Ambas tienen pérdidas probablemente por las promociones que ofrecen. "Nike" tiene un caso de pérdida mayor a 5000 que habría que analizar en detalle para ver si corresponde a un error de datos o hubo realmente una venta con esa pérdida.</a:t>
            </a:r>
            <a:endParaRPr sz="10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r>
              <a:rPr lang="es" sz="1000" dirty="0"/>
              <a:t>Comercialmente hablando este gráfico muestra la importancia del manejo de las tiendas oficiales de las marcas dentro de Meli, más si se tiene en cuenta la gráfica inicial que compara las ventas de Vtex con Meli</a:t>
            </a:r>
            <a:endParaRPr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92" name="Google Shape;92;p17"/>
          <p:cNvPicPr preferRelativeResize="0"/>
          <p:nvPr/>
        </p:nvPicPr>
        <p:blipFill>
          <a:blip r:embed="rId3">
            <a:alphaModFix/>
          </a:blip>
          <a:stretch>
            <a:fillRect/>
          </a:stretch>
        </p:blipFill>
        <p:spPr>
          <a:xfrm>
            <a:off x="8013400" y="0"/>
            <a:ext cx="1130601" cy="1130601"/>
          </a:xfrm>
          <a:prstGeom prst="rect">
            <a:avLst/>
          </a:prstGeom>
          <a:noFill/>
          <a:ln>
            <a:noFill/>
          </a:ln>
        </p:spPr>
      </p:pic>
      <p:sp>
        <p:nvSpPr>
          <p:cNvPr id="93" name="Google Shape;93;p17"/>
          <p:cNvSpPr txBox="1">
            <a:spLocks noGrp="1"/>
          </p:cNvSpPr>
          <p:nvPr>
            <p:ph type="subTitle" idx="1"/>
          </p:nvPr>
        </p:nvSpPr>
        <p:spPr>
          <a:xfrm>
            <a:off x="224625" y="940300"/>
            <a:ext cx="8415600" cy="539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a:t>Ventas por Tienda:</a:t>
            </a:r>
            <a:endParaRPr/>
          </a:p>
        </p:txBody>
      </p:sp>
      <p:pic>
        <p:nvPicPr>
          <p:cNvPr id="94" name="Google Shape;94;p17"/>
          <p:cNvPicPr preferRelativeResize="0"/>
          <p:nvPr/>
        </p:nvPicPr>
        <p:blipFill>
          <a:blip r:embed="rId4">
            <a:alphaModFix/>
          </a:blip>
          <a:stretch>
            <a:fillRect/>
          </a:stretch>
        </p:blipFill>
        <p:spPr>
          <a:xfrm>
            <a:off x="174175" y="1697675"/>
            <a:ext cx="6607457" cy="3358699"/>
          </a:xfrm>
          <a:prstGeom prst="rect">
            <a:avLst/>
          </a:prstGeom>
          <a:noFill/>
          <a:ln>
            <a:noFill/>
          </a:ln>
        </p:spPr>
      </p:pic>
      <p:sp>
        <p:nvSpPr>
          <p:cNvPr id="95" name="Google Shape;95;p17"/>
          <p:cNvSpPr txBox="1"/>
          <p:nvPr/>
        </p:nvSpPr>
        <p:spPr>
          <a:xfrm>
            <a:off x="7007925" y="1835400"/>
            <a:ext cx="20604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t>Teniendo en cuenta los gráficos anteriores se puede notar que el mayor volumen no representa mayor ganancia ya que en este caso Dash es la tienda con mayor volumen de la empresa.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01" name="Google Shape;101;p18"/>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02" name="Google Shape;102;p18"/>
          <p:cNvPicPr preferRelativeResize="0"/>
          <p:nvPr/>
        </p:nvPicPr>
        <p:blipFill>
          <a:blip r:embed="rId4">
            <a:alphaModFix/>
          </a:blip>
          <a:stretch>
            <a:fillRect/>
          </a:stretch>
        </p:blipFill>
        <p:spPr>
          <a:xfrm>
            <a:off x="478550" y="1039725"/>
            <a:ext cx="7823396" cy="3358700"/>
          </a:xfrm>
          <a:prstGeom prst="rect">
            <a:avLst/>
          </a:prstGeom>
          <a:noFill/>
          <a:ln>
            <a:noFill/>
          </a:ln>
        </p:spPr>
      </p:pic>
      <p:sp>
        <p:nvSpPr>
          <p:cNvPr id="103" name="Google Shape;103;p18"/>
          <p:cNvSpPr txBox="1"/>
          <p:nvPr/>
        </p:nvSpPr>
        <p:spPr>
          <a:xfrm>
            <a:off x="188625" y="4497850"/>
            <a:ext cx="864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Como se puede observar el grueso del negocio es calzado, pero no hay que descuidar las otras líneas ya que brindan variedad de productos en tienda y pueden derivar en sumar al valor de ticket promedio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09" name="Google Shape;109;p19"/>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10" name="Google Shape;110;p19"/>
          <p:cNvPicPr preferRelativeResize="0"/>
          <p:nvPr/>
        </p:nvPicPr>
        <p:blipFill>
          <a:blip r:embed="rId4">
            <a:alphaModFix/>
          </a:blip>
          <a:stretch>
            <a:fillRect/>
          </a:stretch>
        </p:blipFill>
        <p:spPr>
          <a:xfrm>
            <a:off x="805300" y="892400"/>
            <a:ext cx="6708832" cy="3358700"/>
          </a:xfrm>
          <a:prstGeom prst="rect">
            <a:avLst/>
          </a:prstGeom>
          <a:noFill/>
          <a:ln>
            <a:noFill/>
          </a:ln>
        </p:spPr>
      </p:pic>
      <p:sp>
        <p:nvSpPr>
          <p:cNvPr id="111" name="Google Shape;111;p19"/>
          <p:cNvSpPr txBox="1"/>
          <p:nvPr/>
        </p:nvSpPr>
        <p:spPr>
          <a:xfrm>
            <a:off x="442600" y="4251100"/>
            <a:ext cx="7570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chemeClr val="accent2"/>
                </a:solidFill>
                <a:highlight>
                  <a:srgbClr val="FFFFFF"/>
                </a:highlight>
                <a:latin typeface="Roboto"/>
                <a:ea typeface="Roboto"/>
                <a:cs typeface="Roboto"/>
                <a:sym typeface="Roboto"/>
              </a:rPr>
              <a:t>Se puede notar que: </a:t>
            </a:r>
            <a:endParaRPr sz="1000">
              <a:solidFill>
                <a:schemeClr val="accent2"/>
              </a:solidFill>
              <a:highlight>
                <a:srgbClr val="FFFFFF"/>
              </a:highlight>
              <a:latin typeface="Roboto"/>
              <a:ea typeface="Roboto"/>
              <a:cs typeface="Roboto"/>
              <a:sym typeface="Roboto"/>
            </a:endParaRPr>
          </a:p>
          <a:p>
            <a:pPr marL="0" lvl="0" indent="0" algn="l" rtl="0">
              <a:spcBef>
                <a:spcPts val="0"/>
              </a:spcBef>
              <a:spcAft>
                <a:spcPts val="0"/>
              </a:spcAft>
              <a:buNone/>
            </a:pPr>
            <a:r>
              <a:rPr lang="es" sz="1000"/>
              <a:t>Tanto por ecommerce como por género no siguen una correlación de ganancias. El gráfico de Violín al igual que el </a:t>
            </a:r>
            <a:r>
              <a:rPr lang="es" sz="1000">
                <a:solidFill>
                  <a:schemeClr val="accent2"/>
                </a:solidFill>
                <a:highlight>
                  <a:srgbClr val="FFFFFF"/>
                </a:highlight>
                <a:latin typeface="Roboto"/>
                <a:ea typeface="Roboto"/>
                <a:cs typeface="Roboto"/>
                <a:sym typeface="Roboto"/>
              </a:rPr>
              <a:t>boxplot </a:t>
            </a:r>
            <a:r>
              <a:rPr lang="es" sz="1000"/>
              <a:t>también se ve afectado por </a:t>
            </a:r>
            <a:r>
              <a:rPr lang="es" sz="1000">
                <a:solidFill>
                  <a:schemeClr val="accent2"/>
                </a:solidFill>
                <a:highlight>
                  <a:srgbClr val="FFFFFF"/>
                </a:highlight>
                <a:latin typeface="Roboto"/>
                <a:ea typeface="Roboto"/>
                <a:cs typeface="Roboto"/>
                <a:sym typeface="Roboto"/>
              </a:rPr>
              <a:t>algunos outliers a analizar</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17" name="Google Shape;117;p20"/>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18" name="Google Shape;118;p20"/>
          <p:cNvPicPr preferRelativeResize="0"/>
          <p:nvPr/>
        </p:nvPicPr>
        <p:blipFill>
          <a:blip r:embed="rId4">
            <a:alphaModFix/>
          </a:blip>
          <a:stretch>
            <a:fillRect/>
          </a:stretch>
        </p:blipFill>
        <p:spPr>
          <a:xfrm>
            <a:off x="311700" y="1255050"/>
            <a:ext cx="5346575" cy="3629826"/>
          </a:xfrm>
          <a:prstGeom prst="rect">
            <a:avLst/>
          </a:prstGeom>
          <a:noFill/>
          <a:ln>
            <a:noFill/>
          </a:ln>
        </p:spPr>
      </p:pic>
      <p:sp>
        <p:nvSpPr>
          <p:cNvPr id="119" name="Google Shape;119;p20"/>
          <p:cNvSpPr txBox="1"/>
          <p:nvPr/>
        </p:nvSpPr>
        <p:spPr>
          <a:xfrm>
            <a:off x="6086600" y="1255050"/>
            <a:ext cx="28728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t>Es interesante ver como las tiendas oficiales marcan la segmentación de preferencia del público sobre las marcas y en las tiendas propias que están las mismas marcas juntas con otras esa preferencia no es tan marcada.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ctrTitle"/>
          </p:nvPr>
        </p:nvSpPr>
        <p:spPr>
          <a:xfrm>
            <a:off x="311700" y="190300"/>
            <a:ext cx="8520600" cy="75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s" sz="4380"/>
              <a:t>Análisis de datos ecommerce</a:t>
            </a:r>
            <a:endParaRPr sz="4380"/>
          </a:p>
        </p:txBody>
      </p:sp>
      <p:pic>
        <p:nvPicPr>
          <p:cNvPr id="125" name="Google Shape;125;p21"/>
          <p:cNvPicPr preferRelativeResize="0"/>
          <p:nvPr/>
        </p:nvPicPr>
        <p:blipFill>
          <a:blip r:embed="rId3">
            <a:alphaModFix/>
          </a:blip>
          <a:stretch>
            <a:fillRect/>
          </a:stretch>
        </p:blipFill>
        <p:spPr>
          <a:xfrm>
            <a:off x="8013400" y="0"/>
            <a:ext cx="1130601" cy="1130601"/>
          </a:xfrm>
          <a:prstGeom prst="rect">
            <a:avLst/>
          </a:prstGeom>
          <a:noFill/>
          <a:ln>
            <a:noFill/>
          </a:ln>
        </p:spPr>
      </p:pic>
      <p:pic>
        <p:nvPicPr>
          <p:cNvPr id="126" name="Google Shape;126;p21"/>
          <p:cNvPicPr preferRelativeResize="0"/>
          <p:nvPr/>
        </p:nvPicPr>
        <p:blipFill>
          <a:blip r:embed="rId4">
            <a:alphaModFix/>
          </a:blip>
          <a:stretch>
            <a:fillRect/>
          </a:stretch>
        </p:blipFill>
        <p:spPr>
          <a:xfrm>
            <a:off x="152400" y="1092700"/>
            <a:ext cx="5810402" cy="3898400"/>
          </a:xfrm>
          <a:prstGeom prst="rect">
            <a:avLst/>
          </a:prstGeom>
          <a:noFill/>
          <a:ln>
            <a:noFill/>
          </a:ln>
        </p:spPr>
      </p:pic>
      <p:sp>
        <p:nvSpPr>
          <p:cNvPr id="127" name="Google Shape;127;p21"/>
          <p:cNvSpPr txBox="1"/>
          <p:nvPr/>
        </p:nvSpPr>
        <p:spPr>
          <a:xfrm>
            <a:off x="6485600" y="1247800"/>
            <a:ext cx="2502900" cy="1662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200">
                <a:solidFill>
                  <a:schemeClr val="accent2"/>
                </a:solidFill>
                <a:highlight>
                  <a:srgbClr val="FFFFFF"/>
                </a:highlight>
                <a:latin typeface="Roboto"/>
                <a:ea typeface="Roboto"/>
                <a:cs typeface="Roboto"/>
                <a:sym typeface="Roboto"/>
              </a:rPr>
              <a:t>Se puede notar que todas las variables de precio y costo están altamente correlacionadas positivamente (si una crece la otra también), lo cual da sentido al análisis ya que la ganancia se genera vendiendo a un precio superior al costo</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1119</Words>
  <Application>Microsoft Office PowerPoint</Application>
  <PresentationFormat>On-screen Show (16:9)</PresentationFormat>
  <Paragraphs>93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Helvetica Neue</vt:lpstr>
      <vt:lpstr>Arial</vt:lpstr>
      <vt:lpstr>Courier New</vt:lpstr>
      <vt:lpstr>Roboto</vt:lpstr>
      <vt:lpstr>Amasis MT Pro Light</vt:lpstr>
      <vt:lpstr>Simple Light</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Análisis de datos ecommerce</vt:lpstr>
      <vt:lpstr>Conclusiones parciales</vt:lpstr>
      <vt:lpstr>Consideraciones a tener en cuneta para la siguiente entrega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 ecommerce</dc:title>
  <cp:lastModifiedBy>Alexis Rodrigo Silva</cp:lastModifiedBy>
  <cp:revision>4</cp:revision>
  <dcterms:modified xsi:type="dcterms:W3CDTF">2021-10-25T21:34:52Z</dcterms:modified>
</cp:coreProperties>
</file>