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12c283ab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12c283ab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12c283abd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12c283ab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12c283abd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12c283ab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12c283ab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12c283ab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12c283ab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12c283ab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12c283ab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12c283ab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12c283ab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12c283a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12c283ab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12c283ab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12c283ab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12c283ab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12c283ab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12c283a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12c283ab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12c283ab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12c283ab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12c283ab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Análisis de datos ecommerce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las marcas:</a:t>
            </a:r>
            <a:endParaRPr/>
          </a:p>
        </p:txBody>
      </p:sp>
      <p:sp>
        <p:nvSpPr>
          <p:cNvPr id="56" name="Google Shape;56;p13"/>
          <p:cNvSpPr txBox="1">
            <a:spLocks noGrp="1"/>
          </p:cNvSpPr>
          <p:nvPr>
            <p:ph type="subTitle" idx="1"/>
          </p:nvPr>
        </p:nvSpPr>
        <p:spPr>
          <a:xfrm>
            <a:off x="311700" y="3438413"/>
            <a:ext cx="8520600" cy="7926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0"/>
              </a:spcAft>
              <a:buNone/>
            </a:pPr>
            <a:r>
              <a:rPr lang="es"/>
              <a:t> </a:t>
            </a:r>
            <a:endParaRPr/>
          </a:p>
        </p:txBody>
      </p:sp>
      <p:pic>
        <p:nvPicPr>
          <p:cNvPr id="57" name="Google Shape;57;p13"/>
          <p:cNvPicPr preferRelativeResize="0"/>
          <p:nvPr/>
        </p:nvPicPr>
        <p:blipFill>
          <a:blip r:embed="rId3">
            <a:alphaModFix/>
          </a:blip>
          <a:stretch>
            <a:fillRect/>
          </a:stretch>
        </p:blipFill>
        <p:spPr>
          <a:xfrm>
            <a:off x="1175300" y="3501350"/>
            <a:ext cx="1381125" cy="533400"/>
          </a:xfrm>
          <a:prstGeom prst="rect">
            <a:avLst/>
          </a:prstGeom>
          <a:noFill/>
          <a:ln>
            <a:noFill/>
          </a:ln>
        </p:spPr>
      </p:pic>
      <p:pic>
        <p:nvPicPr>
          <p:cNvPr id="58" name="Google Shape;58;p13"/>
          <p:cNvPicPr preferRelativeResize="0"/>
          <p:nvPr/>
        </p:nvPicPr>
        <p:blipFill>
          <a:blip r:embed="rId4">
            <a:alphaModFix/>
          </a:blip>
          <a:stretch>
            <a:fillRect/>
          </a:stretch>
        </p:blipFill>
        <p:spPr>
          <a:xfrm>
            <a:off x="3650975" y="3501350"/>
            <a:ext cx="1876425" cy="666750"/>
          </a:xfrm>
          <a:prstGeom prst="rect">
            <a:avLst/>
          </a:prstGeom>
          <a:noFill/>
          <a:ln>
            <a:noFill/>
          </a:ln>
        </p:spPr>
      </p:pic>
      <p:pic>
        <p:nvPicPr>
          <p:cNvPr id="59" name="Google Shape;59;p13"/>
          <p:cNvPicPr preferRelativeResize="0"/>
          <p:nvPr/>
        </p:nvPicPr>
        <p:blipFill>
          <a:blip r:embed="rId5">
            <a:alphaModFix/>
          </a:blip>
          <a:stretch>
            <a:fillRect/>
          </a:stretch>
        </p:blipFill>
        <p:spPr>
          <a:xfrm>
            <a:off x="6621946" y="3568025"/>
            <a:ext cx="1122529" cy="533400"/>
          </a:xfrm>
          <a:prstGeom prst="rect">
            <a:avLst/>
          </a:prstGeom>
          <a:noFill/>
          <a:ln>
            <a:noFill/>
          </a:ln>
        </p:spPr>
      </p:pic>
      <p:pic>
        <p:nvPicPr>
          <p:cNvPr id="60" name="Google Shape;60;p13"/>
          <p:cNvPicPr preferRelativeResize="0"/>
          <p:nvPr/>
        </p:nvPicPr>
        <p:blipFill>
          <a:blip r:embed="rId6">
            <a:alphaModFix/>
          </a:blip>
          <a:stretch>
            <a:fillRect/>
          </a:stretch>
        </p:blipFill>
        <p:spPr>
          <a:xfrm>
            <a:off x="8013400" y="0"/>
            <a:ext cx="1130601" cy="1130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33" name="Google Shape;133;p22"/>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34" name="Google Shape;134;p22"/>
          <p:cNvPicPr preferRelativeResize="0"/>
          <p:nvPr/>
        </p:nvPicPr>
        <p:blipFill>
          <a:blip r:embed="rId4">
            <a:alphaModFix/>
          </a:blip>
          <a:stretch>
            <a:fillRect/>
          </a:stretch>
        </p:blipFill>
        <p:spPr>
          <a:xfrm>
            <a:off x="152400" y="1092700"/>
            <a:ext cx="5669925" cy="3898400"/>
          </a:xfrm>
          <a:prstGeom prst="rect">
            <a:avLst/>
          </a:prstGeom>
          <a:noFill/>
          <a:ln>
            <a:noFill/>
          </a:ln>
        </p:spPr>
      </p:pic>
      <p:sp>
        <p:nvSpPr>
          <p:cNvPr id="135" name="Google Shape;135;p22"/>
          <p:cNvSpPr txBox="1"/>
          <p:nvPr/>
        </p:nvSpPr>
        <p:spPr>
          <a:xfrm>
            <a:off x="6217175" y="1182500"/>
            <a:ext cx="2713200" cy="26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a:solidFill>
                  <a:schemeClr val="accent2"/>
                </a:solidFill>
                <a:highlight>
                  <a:srgbClr val="FFFFFF"/>
                </a:highlight>
                <a:latin typeface="Roboto"/>
                <a:ea typeface="Roboto"/>
                <a:cs typeface="Roboto"/>
                <a:sym typeface="Roboto"/>
              </a:rPr>
              <a:t>Se puede notar que:</a:t>
            </a:r>
            <a:endParaRPr sz="1200" b="1">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Casi todas las tiendas venden mayoritariamente productos para hombre y mujer, a excepción de "Umbro" que tiene un 50% de ventas en productos para niños. La mayor ganancia la genera la tienda "Grid" con artículos para hombres, seguida de "Dash" con artículos para hombres y mujeres.</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ctrTitle"/>
          </p:nvPr>
        </p:nvSpPr>
        <p:spPr>
          <a:xfrm>
            <a:off x="5252325" y="190300"/>
            <a:ext cx="3579900" cy="205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880"/>
              <a:t>Análisis de datos ecommerce</a:t>
            </a:r>
            <a:endParaRPr sz="3880"/>
          </a:p>
        </p:txBody>
      </p:sp>
      <p:pic>
        <p:nvPicPr>
          <p:cNvPr id="141" name="Google Shape;141;p23"/>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42" name="Google Shape;142;p23"/>
          <p:cNvSpPr txBox="1"/>
          <p:nvPr/>
        </p:nvSpPr>
        <p:spPr>
          <a:xfrm>
            <a:off x="5455425" y="2500125"/>
            <a:ext cx="3376800" cy="254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Primera Imagen: </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al cliente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Segunda Imagen:</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de costo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pic>
        <p:nvPicPr>
          <p:cNvPr id="143" name="Google Shape;143;p23"/>
          <p:cNvPicPr preferRelativeResize="0"/>
          <p:nvPr/>
        </p:nvPicPr>
        <p:blipFill>
          <a:blip r:embed="rId4">
            <a:alphaModFix/>
          </a:blip>
          <a:stretch>
            <a:fillRect/>
          </a:stretch>
        </p:blipFill>
        <p:spPr>
          <a:xfrm>
            <a:off x="108900" y="69750"/>
            <a:ext cx="5099901" cy="2430375"/>
          </a:xfrm>
          <a:prstGeom prst="rect">
            <a:avLst/>
          </a:prstGeom>
          <a:noFill/>
          <a:ln>
            <a:noFill/>
          </a:ln>
        </p:spPr>
      </p:pic>
      <p:pic>
        <p:nvPicPr>
          <p:cNvPr id="144" name="Google Shape;144;p23"/>
          <p:cNvPicPr preferRelativeResize="0"/>
          <p:nvPr/>
        </p:nvPicPr>
        <p:blipFill>
          <a:blip r:embed="rId5">
            <a:alphaModFix/>
          </a:blip>
          <a:stretch>
            <a:fillRect/>
          </a:stretch>
        </p:blipFill>
        <p:spPr>
          <a:xfrm>
            <a:off x="336126" y="2500125"/>
            <a:ext cx="4872676" cy="248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0" name="Google Shape;150;p24"/>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1" name="Google Shape;151;p24"/>
          <p:cNvPicPr preferRelativeResize="0"/>
          <p:nvPr/>
        </p:nvPicPr>
        <p:blipFill>
          <a:blip r:embed="rId4">
            <a:alphaModFix/>
          </a:blip>
          <a:stretch>
            <a:fillRect/>
          </a:stretch>
        </p:blipFill>
        <p:spPr>
          <a:xfrm>
            <a:off x="152400" y="1092700"/>
            <a:ext cx="6899612" cy="3898400"/>
          </a:xfrm>
          <a:prstGeom prst="rect">
            <a:avLst/>
          </a:prstGeom>
          <a:noFill/>
          <a:ln>
            <a:noFill/>
          </a:ln>
        </p:spPr>
      </p:pic>
      <p:sp>
        <p:nvSpPr>
          <p:cNvPr id="152" name="Google Shape;152;p24"/>
          <p:cNvSpPr txBox="1"/>
          <p:nvPr/>
        </p:nvSpPr>
        <p:spPr>
          <a:xfrm>
            <a:off x="6728975" y="1178150"/>
            <a:ext cx="2299800" cy="37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a:solidFill>
                  <a:schemeClr val="accent2"/>
                </a:solidFill>
                <a:highlight>
                  <a:srgbClr val="FFFFFF"/>
                </a:highlight>
                <a:latin typeface="Roboto"/>
                <a:ea typeface="Roboto"/>
                <a:cs typeface="Roboto"/>
                <a:sym typeface="Roboto"/>
              </a:rPr>
              <a:t>Se puede notar que:</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Para costos similares Meli en general vende a un mayor precio, por lo que es probable que genere mayor ganancia. Hay algunos casos atípicos a analizar donde el costo es 0 y el artículo se vendió con un precio determinado. Meli tiene mayor concentración de puntos en precios menores a 10000, por lo que es probable que genere mayor cantidad de ventas de productos en ese rango de precios.</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8" name="Google Shape;158;p25"/>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9" name="Google Shape;159;p25"/>
          <p:cNvPicPr preferRelativeResize="0"/>
          <p:nvPr/>
        </p:nvPicPr>
        <p:blipFill>
          <a:blip r:embed="rId4">
            <a:alphaModFix/>
          </a:blip>
          <a:stretch>
            <a:fillRect/>
          </a:stretch>
        </p:blipFill>
        <p:spPr>
          <a:xfrm>
            <a:off x="269626" y="888850"/>
            <a:ext cx="5727762" cy="3898400"/>
          </a:xfrm>
          <a:prstGeom prst="rect">
            <a:avLst/>
          </a:prstGeom>
          <a:noFill/>
          <a:ln>
            <a:noFill/>
          </a:ln>
        </p:spPr>
      </p:pic>
      <p:sp>
        <p:nvSpPr>
          <p:cNvPr id="160" name="Google Shape;160;p25"/>
          <p:cNvSpPr txBox="1"/>
          <p:nvPr/>
        </p:nvSpPr>
        <p:spPr>
          <a:xfrm>
            <a:off x="6454588" y="1262075"/>
            <a:ext cx="2189437" cy="210464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dirty="0">
                <a:solidFill>
                  <a:schemeClr val="accent2"/>
                </a:solidFill>
                <a:highlight>
                  <a:srgbClr val="FFFFFF"/>
                </a:highlight>
                <a:latin typeface="Roboto"/>
                <a:ea typeface="Roboto"/>
                <a:cs typeface="Roboto"/>
                <a:sym typeface="Roboto"/>
              </a:rPr>
              <a:t>Se puede notar que:</a:t>
            </a:r>
            <a:endParaRPr sz="1200" b="1" dirty="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r>
              <a:rPr lang="es" sz="1200" dirty="0">
                <a:solidFill>
                  <a:schemeClr val="accent2"/>
                </a:solidFill>
                <a:highlight>
                  <a:srgbClr val="FFFFFF"/>
                </a:highlight>
                <a:latin typeface="Roboto"/>
                <a:ea typeface="Roboto"/>
                <a:cs typeface="Roboto"/>
                <a:sym typeface="Roboto"/>
              </a:rPr>
              <a:t>Los dos principales medios de pago poseen financiación, un punto a tener en cuenta para analizar posibles promociones para los medios de pago.</a:t>
            </a: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66" name="Google Shape;166;p2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67" name="Google Shape;167;p26"/>
          <p:cNvPicPr preferRelativeResize="0"/>
          <p:nvPr/>
        </p:nvPicPr>
        <p:blipFill>
          <a:blip r:embed="rId4">
            <a:alphaModFix/>
          </a:blip>
          <a:stretch>
            <a:fillRect/>
          </a:stretch>
        </p:blipFill>
        <p:spPr>
          <a:xfrm>
            <a:off x="1574300" y="1092700"/>
            <a:ext cx="5392500" cy="389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73" name="Google Shape;173;p27"/>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74" name="Google Shape;174;p27"/>
          <p:cNvPicPr preferRelativeResize="0"/>
          <p:nvPr/>
        </p:nvPicPr>
        <p:blipFill>
          <a:blip r:embed="rId4">
            <a:alphaModFix/>
          </a:blip>
          <a:stretch>
            <a:fillRect/>
          </a:stretch>
        </p:blipFill>
        <p:spPr>
          <a:xfrm>
            <a:off x="1240600" y="1085450"/>
            <a:ext cx="5462228" cy="389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Distribución de ventas del Primer trimestre 2021:</a:t>
            </a:r>
            <a:endParaRPr/>
          </a:p>
        </p:txBody>
      </p:sp>
      <p:pic>
        <p:nvPicPr>
          <p:cNvPr id="68" name="Google Shape;68;p14"/>
          <p:cNvPicPr preferRelativeResize="0"/>
          <p:nvPr/>
        </p:nvPicPr>
        <p:blipFill>
          <a:blip r:embed="rId4">
            <a:alphaModFix/>
          </a:blip>
          <a:stretch>
            <a:fillRect/>
          </a:stretch>
        </p:blipFill>
        <p:spPr>
          <a:xfrm>
            <a:off x="529325" y="1435550"/>
            <a:ext cx="3726960" cy="3105800"/>
          </a:xfrm>
          <a:prstGeom prst="rect">
            <a:avLst/>
          </a:prstGeom>
          <a:noFill/>
          <a:ln>
            <a:noFill/>
          </a:ln>
        </p:spPr>
      </p:pic>
      <p:pic>
        <p:nvPicPr>
          <p:cNvPr id="69" name="Google Shape;69;p14"/>
          <p:cNvPicPr preferRelativeResize="0"/>
          <p:nvPr/>
        </p:nvPicPr>
        <p:blipFill>
          <a:blip r:embed="rId5">
            <a:alphaModFix/>
          </a:blip>
          <a:stretch>
            <a:fillRect/>
          </a:stretch>
        </p:blipFill>
        <p:spPr>
          <a:xfrm>
            <a:off x="4754001" y="1480000"/>
            <a:ext cx="3259400" cy="289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Ganancias por Tienda:</a:t>
            </a:r>
            <a:endParaRPr/>
          </a:p>
        </p:txBody>
      </p:sp>
      <p:pic>
        <p:nvPicPr>
          <p:cNvPr id="77" name="Google Shape;77;p15"/>
          <p:cNvPicPr preferRelativeResize="0"/>
          <p:nvPr/>
        </p:nvPicPr>
        <p:blipFill>
          <a:blip r:embed="rId4">
            <a:alphaModFix/>
          </a:blip>
          <a:stretch>
            <a:fillRect/>
          </a:stretch>
        </p:blipFill>
        <p:spPr>
          <a:xfrm>
            <a:off x="224625" y="1480000"/>
            <a:ext cx="6757179" cy="3358699"/>
          </a:xfrm>
          <a:prstGeom prst="rect">
            <a:avLst/>
          </a:prstGeom>
          <a:noFill/>
          <a:ln>
            <a:noFill/>
          </a:ln>
        </p:spPr>
      </p:pic>
      <p:sp>
        <p:nvSpPr>
          <p:cNvPr id="78" name="Google Shape;78;p15"/>
          <p:cNvSpPr txBox="1"/>
          <p:nvPr/>
        </p:nvSpPr>
        <p:spPr>
          <a:xfrm>
            <a:off x="7007925" y="1617775"/>
            <a:ext cx="20604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Grid con 4 años de antigüedad es la marca que mejor se posicionó en el canal online obteniendo ganancias superiores a Dash que es la marca histórica de la empresa, teniendo en cuenta que GRID suele manejar lanzamientos exclusivos evidencia la respuesta del mercado en ese sentido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87075" y="74225"/>
            <a:ext cx="85206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2480"/>
              <a:t>Análisis de datos ecommerce</a:t>
            </a:r>
            <a:endParaRPr sz="2480"/>
          </a:p>
        </p:txBody>
      </p:sp>
      <p:pic>
        <p:nvPicPr>
          <p:cNvPr id="84" name="Google Shape;84;p1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85" name="Google Shape;85;p16"/>
          <p:cNvPicPr preferRelativeResize="0"/>
          <p:nvPr/>
        </p:nvPicPr>
        <p:blipFill>
          <a:blip r:embed="rId4">
            <a:alphaModFix/>
          </a:blip>
          <a:stretch>
            <a:fillRect/>
          </a:stretch>
        </p:blipFill>
        <p:spPr>
          <a:xfrm>
            <a:off x="941425" y="534050"/>
            <a:ext cx="6811890" cy="3358700"/>
          </a:xfrm>
          <a:prstGeom prst="rect">
            <a:avLst/>
          </a:prstGeom>
          <a:noFill/>
          <a:ln>
            <a:noFill/>
          </a:ln>
        </p:spPr>
      </p:pic>
      <p:sp>
        <p:nvSpPr>
          <p:cNvPr id="86" name="Google Shape;86;p16"/>
          <p:cNvSpPr txBox="1"/>
          <p:nvPr/>
        </p:nvSpPr>
        <p:spPr>
          <a:xfrm>
            <a:off x="81450" y="3596337"/>
            <a:ext cx="8981100" cy="15952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000" b="1" dirty="0">
                <a:solidFill>
                  <a:schemeClr val="accent2"/>
                </a:solidFill>
                <a:highlight>
                  <a:srgbClr val="FFFFFF"/>
                </a:highlight>
                <a:latin typeface="Roboto"/>
                <a:ea typeface="Roboto"/>
                <a:cs typeface="Roboto"/>
                <a:sym typeface="Roboto"/>
              </a:rPr>
              <a:t>Se puede notar que:</a:t>
            </a:r>
            <a:endParaRPr sz="1000" b="1" dirty="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000" dirty="0">
                <a:solidFill>
                  <a:schemeClr val="accent2"/>
                </a:solidFill>
                <a:highlight>
                  <a:srgbClr val="FFFFFF"/>
                </a:highlight>
                <a:latin typeface="Roboto"/>
                <a:ea typeface="Roboto"/>
                <a:cs typeface="Roboto"/>
                <a:sym typeface="Roboto"/>
              </a:rPr>
              <a:t>La tienda "Grid" tal como vimos anteriormente es la que mayor ganancia genera. La segunda que mayor ganancia genera es "Dash", pero de acuerdo al boxplot tiene en promedio ganancias menores a varias de las tiendas y algunos outliers a analizar. También es la que mayor cantidad de ventas tiene.Ambas tienen pérdidas probablemente por las promociones que ofrecen. "Nike" tiene un caso de pérdida mayor a 5000 que habría que analizar en detalle para ver si corresponde a un error de datos o hubo realmente una venta con esa pérdida.</a:t>
            </a:r>
            <a:endParaRPr sz="10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r>
              <a:rPr lang="es" sz="1000" dirty="0"/>
              <a:t>Comercialmente hablando este gráfico muestra la importancia del manejo de las tiendas oficiales de las marcas dentro de Meli, más si se tiene en cuenta la gráfica inicial que compara las ventas de Vtex con Meli</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92" name="Google Shape;92;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3" name="Google Shape;93;p17"/>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Ventas por Tienda:</a:t>
            </a:r>
            <a:endParaRPr/>
          </a:p>
        </p:txBody>
      </p:sp>
      <p:pic>
        <p:nvPicPr>
          <p:cNvPr id="94" name="Google Shape;94;p17"/>
          <p:cNvPicPr preferRelativeResize="0"/>
          <p:nvPr/>
        </p:nvPicPr>
        <p:blipFill>
          <a:blip r:embed="rId4">
            <a:alphaModFix/>
          </a:blip>
          <a:stretch>
            <a:fillRect/>
          </a:stretch>
        </p:blipFill>
        <p:spPr>
          <a:xfrm>
            <a:off x="174175" y="1697675"/>
            <a:ext cx="6607457" cy="3358699"/>
          </a:xfrm>
          <a:prstGeom prst="rect">
            <a:avLst/>
          </a:prstGeom>
          <a:noFill/>
          <a:ln>
            <a:noFill/>
          </a:ln>
        </p:spPr>
      </p:pic>
      <p:sp>
        <p:nvSpPr>
          <p:cNvPr id="95" name="Google Shape;95;p17"/>
          <p:cNvSpPr txBox="1"/>
          <p:nvPr/>
        </p:nvSpPr>
        <p:spPr>
          <a:xfrm>
            <a:off x="7007925" y="1835400"/>
            <a:ext cx="20604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t>Teniendo en cuenta los gráficos anteriores se puede notar que el mayor volumen no representa mayor ganancia ya que en este caso Dash es la tienda con mayor volumen de la empresa.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1" name="Google Shape;101;p18"/>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02" name="Google Shape;102;p18"/>
          <p:cNvPicPr preferRelativeResize="0"/>
          <p:nvPr/>
        </p:nvPicPr>
        <p:blipFill>
          <a:blip r:embed="rId4">
            <a:alphaModFix/>
          </a:blip>
          <a:stretch>
            <a:fillRect/>
          </a:stretch>
        </p:blipFill>
        <p:spPr>
          <a:xfrm>
            <a:off x="478550" y="1039725"/>
            <a:ext cx="7823396" cy="3358700"/>
          </a:xfrm>
          <a:prstGeom prst="rect">
            <a:avLst/>
          </a:prstGeom>
          <a:noFill/>
          <a:ln>
            <a:noFill/>
          </a:ln>
        </p:spPr>
      </p:pic>
      <p:sp>
        <p:nvSpPr>
          <p:cNvPr id="103" name="Google Shape;103;p18"/>
          <p:cNvSpPr txBox="1"/>
          <p:nvPr/>
        </p:nvSpPr>
        <p:spPr>
          <a:xfrm>
            <a:off x="188625" y="4497850"/>
            <a:ext cx="864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Como se puede observar el grueso del negocio es calzado, pero no hay que descuidar las otras líneas ya que brindan variedad de productos en tienda y pueden derivar en sumar al valor de ticket promedio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9" name="Google Shape;109;p19"/>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0" name="Google Shape;110;p19"/>
          <p:cNvPicPr preferRelativeResize="0"/>
          <p:nvPr/>
        </p:nvPicPr>
        <p:blipFill>
          <a:blip r:embed="rId4">
            <a:alphaModFix/>
          </a:blip>
          <a:stretch>
            <a:fillRect/>
          </a:stretch>
        </p:blipFill>
        <p:spPr>
          <a:xfrm>
            <a:off x="805300" y="892400"/>
            <a:ext cx="6708832" cy="3358700"/>
          </a:xfrm>
          <a:prstGeom prst="rect">
            <a:avLst/>
          </a:prstGeom>
          <a:noFill/>
          <a:ln>
            <a:noFill/>
          </a:ln>
        </p:spPr>
      </p:pic>
      <p:sp>
        <p:nvSpPr>
          <p:cNvPr id="111" name="Google Shape;111;p19"/>
          <p:cNvSpPr txBox="1"/>
          <p:nvPr/>
        </p:nvSpPr>
        <p:spPr>
          <a:xfrm>
            <a:off x="442600" y="4251100"/>
            <a:ext cx="7570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chemeClr val="accent2"/>
                </a:solidFill>
                <a:highlight>
                  <a:srgbClr val="FFFFFF"/>
                </a:highlight>
                <a:latin typeface="Roboto"/>
                <a:ea typeface="Roboto"/>
                <a:cs typeface="Roboto"/>
                <a:sym typeface="Roboto"/>
              </a:rPr>
              <a:t>Se puede notar que: </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s" sz="1000"/>
              <a:t>Tanto por ecommerce como por género no siguen una correlación de ganancias. El gráfico de Violín al igual que el </a:t>
            </a:r>
            <a:r>
              <a:rPr lang="es" sz="1000">
                <a:solidFill>
                  <a:schemeClr val="accent2"/>
                </a:solidFill>
                <a:highlight>
                  <a:srgbClr val="FFFFFF"/>
                </a:highlight>
                <a:latin typeface="Roboto"/>
                <a:ea typeface="Roboto"/>
                <a:cs typeface="Roboto"/>
                <a:sym typeface="Roboto"/>
              </a:rPr>
              <a:t>boxplot </a:t>
            </a:r>
            <a:r>
              <a:rPr lang="es" sz="1000"/>
              <a:t>también se ve afectado por </a:t>
            </a:r>
            <a:r>
              <a:rPr lang="es" sz="1000">
                <a:solidFill>
                  <a:schemeClr val="accent2"/>
                </a:solidFill>
                <a:highlight>
                  <a:srgbClr val="FFFFFF"/>
                </a:highlight>
                <a:latin typeface="Roboto"/>
                <a:ea typeface="Roboto"/>
                <a:cs typeface="Roboto"/>
                <a:sym typeface="Roboto"/>
              </a:rPr>
              <a:t>algunos outliers a analizar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17" name="Google Shape;117;p20"/>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8" name="Google Shape;118;p20"/>
          <p:cNvPicPr preferRelativeResize="0"/>
          <p:nvPr/>
        </p:nvPicPr>
        <p:blipFill>
          <a:blip r:embed="rId4">
            <a:alphaModFix/>
          </a:blip>
          <a:stretch>
            <a:fillRect/>
          </a:stretch>
        </p:blipFill>
        <p:spPr>
          <a:xfrm>
            <a:off x="311700" y="1255050"/>
            <a:ext cx="5346575" cy="3629826"/>
          </a:xfrm>
          <a:prstGeom prst="rect">
            <a:avLst/>
          </a:prstGeom>
          <a:noFill/>
          <a:ln>
            <a:noFill/>
          </a:ln>
        </p:spPr>
      </p:pic>
      <p:sp>
        <p:nvSpPr>
          <p:cNvPr id="119" name="Google Shape;119;p20"/>
          <p:cNvSpPr txBox="1"/>
          <p:nvPr/>
        </p:nvSpPr>
        <p:spPr>
          <a:xfrm>
            <a:off x="6086600" y="1255050"/>
            <a:ext cx="2872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Es interesante ver como las tiendas oficiales marcan la segmentación de preferencia del público sobre las marcas y en las tiendas propias que están las mismas marcas juntas con otras esa preferencia no es tan marcada.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25" name="Google Shape;125;p21"/>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26" name="Google Shape;126;p21"/>
          <p:cNvPicPr preferRelativeResize="0"/>
          <p:nvPr/>
        </p:nvPicPr>
        <p:blipFill>
          <a:blip r:embed="rId4">
            <a:alphaModFix/>
          </a:blip>
          <a:stretch>
            <a:fillRect/>
          </a:stretch>
        </p:blipFill>
        <p:spPr>
          <a:xfrm>
            <a:off x="152400" y="1092700"/>
            <a:ext cx="5810402" cy="3898400"/>
          </a:xfrm>
          <a:prstGeom prst="rect">
            <a:avLst/>
          </a:prstGeom>
          <a:noFill/>
          <a:ln>
            <a:noFill/>
          </a:ln>
        </p:spPr>
      </p:pic>
      <p:sp>
        <p:nvSpPr>
          <p:cNvPr id="127" name="Google Shape;127;p21"/>
          <p:cNvSpPr txBox="1"/>
          <p:nvPr/>
        </p:nvSpPr>
        <p:spPr>
          <a:xfrm>
            <a:off x="6485600" y="1247800"/>
            <a:ext cx="25029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a:solidFill>
                  <a:schemeClr val="accent2"/>
                </a:solidFill>
                <a:highlight>
                  <a:srgbClr val="FFFFFF"/>
                </a:highlight>
                <a:latin typeface="Roboto"/>
                <a:ea typeface="Roboto"/>
                <a:cs typeface="Roboto"/>
                <a:sym typeface="Roboto"/>
              </a:rPr>
              <a:t>Se puede notar que todas las variables de precio y costo están altamente correlacionadas positivamente (si una crece la otra también), lo cual da sentido al análisis ya que la ganancia se genera vendiendo a un precio superior al costo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Presentación en pantalla (16:9)</PresentationFormat>
  <Paragraphs>41</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Roboto</vt:lpstr>
      <vt:lpstr>Arial</vt:lpstr>
      <vt:lpstr>Simple Light</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ecommerce</dc:title>
  <cp:lastModifiedBy>Elias Actis Grosso</cp:lastModifiedBy>
  <cp:revision>1</cp:revision>
  <dcterms:modified xsi:type="dcterms:W3CDTF">2021-10-23T15:35:18Z</dcterms:modified>
</cp:coreProperties>
</file>