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8" r:id="rId2"/>
    <p:sldId id="319" r:id="rId3"/>
    <p:sldId id="320" r:id="rId4"/>
    <p:sldId id="321" r:id="rId5"/>
    <p:sldId id="304" r:id="rId6"/>
    <p:sldId id="259" r:id="rId7"/>
    <p:sldId id="263" r:id="rId8"/>
    <p:sldId id="288"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1" r:id="rId22"/>
    <p:sldId id="315" r:id="rId23"/>
    <p:sldId id="316" r:id="rId24"/>
    <p:sldId id="317" r:id="rId25"/>
    <p:sldId id="318" r:id="rId26"/>
    <p:sldId id="280" r:id="rId27"/>
    <p:sldId id="283" r:id="rId28"/>
    <p:sldId id="284" r:id="rId29"/>
    <p:sldId id="285" r:id="rId30"/>
    <p:sldId id="286" r:id="rId31"/>
    <p:sldId id="289" r:id="rId32"/>
    <p:sldId id="290" r:id="rId33"/>
    <p:sldId id="303" r:id="rId34"/>
    <p:sldId id="291" r:id="rId35"/>
    <p:sldId id="292" r:id="rId36"/>
    <p:sldId id="293" r:id="rId37"/>
    <p:sldId id="294" r:id="rId38"/>
    <p:sldId id="295" r:id="rId39"/>
    <p:sldId id="296" r:id="rId40"/>
    <p:sldId id="297" r:id="rId41"/>
    <p:sldId id="298" r:id="rId42"/>
    <p:sldId id="260" r:id="rId43"/>
    <p:sldId id="305" r:id="rId44"/>
    <p:sldId id="306" r:id="rId45"/>
    <p:sldId id="307" r:id="rId46"/>
    <p:sldId id="308" r:id="rId47"/>
    <p:sldId id="309" r:id="rId48"/>
    <p:sldId id="310" r:id="rId49"/>
    <p:sldId id="311" r:id="rId50"/>
    <p:sldId id="287" r:id="rId51"/>
    <p:sldId id="312" r:id="rId52"/>
    <p:sldId id="313" r:id="rId53"/>
    <p:sldId id="314" r:id="rId54"/>
    <p:sldId id="322"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597" autoAdjust="0"/>
  </p:normalViewPr>
  <p:slideViewPr>
    <p:cSldViewPr>
      <p:cViewPr varScale="1">
        <p:scale>
          <a:sx n="104" d="100"/>
          <a:sy n="104" d="100"/>
        </p:scale>
        <p:origin x="1748" y="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FCEA24-4436-4C1B-A5C9-98EB4F2687ED}" type="datetimeFigureOut">
              <a:rPr lang="en-CA" smtClean="0"/>
              <a:t>2017-03-05</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9DE2A7-4EF7-443E-A840-CB8D18F05B6C}" type="slidenum">
              <a:rPr lang="en-CA" smtClean="0"/>
              <a:t>‹#›</a:t>
            </a:fld>
            <a:endParaRPr lang="en-CA"/>
          </a:p>
        </p:txBody>
      </p:sp>
    </p:spTree>
    <p:extLst>
      <p:ext uri="{BB962C8B-B14F-4D97-AF65-F5344CB8AC3E}">
        <p14:creationId xmlns:p14="http://schemas.microsoft.com/office/powerpoint/2010/main" val="3575501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sz="1200" dirty="0"/>
              <a:t>Sometimes there are underlying structures or relationships between predictor variables.</a:t>
            </a:r>
          </a:p>
          <a:p>
            <a:pPr marL="171450" indent="-171450">
              <a:buFont typeface="Arial" panose="020B0604020202020204" pitchFamily="34" charset="0"/>
              <a:buChar char="•"/>
            </a:pPr>
            <a:r>
              <a:rPr lang="en-CA" sz="1200" dirty="0"/>
              <a:t>We would like to fit a model that includes all potentially important variables simultaneously. </a:t>
            </a:r>
          </a:p>
          <a:p>
            <a:pPr marL="171450" indent="-171450">
              <a:buFont typeface="Arial" panose="020B0604020202020204" pitchFamily="34" charset="0"/>
              <a:buChar char="•"/>
            </a:pPr>
            <a:r>
              <a:rPr lang="en-CA" sz="1200" dirty="0"/>
              <a:t>This would help us evaluate the relationship between a predictor variable and the outcome while controlling for the potential influence of other variables. </a:t>
            </a:r>
          </a:p>
          <a:p>
            <a:pPr marL="171450" indent="-171450">
              <a:buFont typeface="Arial" panose="020B0604020202020204" pitchFamily="34" charset="0"/>
              <a:buChar char="•"/>
            </a:pPr>
            <a:r>
              <a:rPr lang="en-CA" sz="1200" dirty="0"/>
              <a:t>This is the strategy used in multiple regression. </a:t>
            </a:r>
          </a:p>
          <a:p>
            <a:pPr marL="171450" indent="-171450">
              <a:buFont typeface="Arial" panose="020B0604020202020204" pitchFamily="34" charset="0"/>
              <a:buChar char="•"/>
            </a:pPr>
            <a:r>
              <a:rPr lang="en-CA" sz="1200" dirty="0"/>
              <a:t>Such models are a common first step in providing evidence of a causal connection.</a:t>
            </a:r>
          </a:p>
          <a:p>
            <a:pPr marL="171450" indent="-171450">
              <a:buFont typeface="Arial" panose="020B0604020202020204" pitchFamily="34" charset="0"/>
              <a:buChar char="•"/>
            </a:pPr>
            <a:endParaRPr lang="en-CA" dirty="0"/>
          </a:p>
        </p:txBody>
      </p:sp>
      <p:sp>
        <p:nvSpPr>
          <p:cNvPr id="4" name="Slide Number Placeholder 3"/>
          <p:cNvSpPr>
            <a:spLocks noGrp="1"/>
          </p:cNvSpPr>
          <p:nvPr>
            <p:ph type="sldNum" sz="quarter" idx="10"/>
          </p:nvPr>
        </p:nvSpPr>
        <p:spPr/>
        <p:txBody>
          <a:bodyPr/>
          <a:lstStyle/>
          <a:p>
            <a:fld id="{769DE2A7-4EF7-443E-A840-CB8D18F05B6C}" type="slidenum">
              <a:rPr lang="en-CA" smtClean="0"/>
              <a:t>1</a:t>
            </a:fld>
            <a:endParaRPr lang="en-CA"/>
          </a:p>
        </p:txBody>
      </p:sp>
    </p:spTree>
    <p:extLst>
      <p:ext uri="{BB962C8B-B14F-4D97-AF65-F5344CB8AC3E}">
        <p14:creationId xmlns:p14="http://schemas.microsoft.com/office/powerpoint/2010/main" val="1983135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ts val="1800"/>
              </a:spcBef>
              <a:buFont typeface="Arial" panose="020B0604020202020204" pitchFamily="34" charset="0"/>
              <a:buChar char="•"/>
            </a:pPr>
            <a:r>
              <a:rPr lang="en-CA" sz="1200" dirty="0"/>
              <a:t>Because k is never negative, the adjusted R</a:t>
            </a:r>
            <a:r>
              <a:rPr lang="en-CA" sz="1200" baseline="30000" dirty="0"/>
              <a:t>2</a:t>
            </a:r>
            <a:r>
              <a:rPr lang="en-CA" sz="1200" dirty="0"/>
              <a:t> will be smaller (often times just a little smaller) than the unadjusted R</a:t>
            </a:r>
            <a:r>
              <a:rPr lang="en-CA" sz="1200" baseline="30000" dirty="0"/>
              <a:t>2</a:t>
            </a:r>
            <a:r>
              <a:rPr lang="en-CA" sz="1200" dirty="0"/>
              <a:t>.</a:t>
            </a:r>
          </a:p>
          <a:p>
            <a:pPr marL="171450" indent="-171450">
              <a:spcBef>
                <a:spcPts val="1800"/>
              </a:spcBef>
              <a:buFont typeface="Arial" panose="020B0604020202020204" pitchFamily="34" charset="0"/>
              <a:buChar char="•"/>
            </a:pPr>
            <a:r>
              <a:rPr lang="en-CA" sz="1200" dirty="0"/>
              <a:t>The reasoning behind the adjusted R</a:t>
            </a:r>
            <a:r>
              <a:rPr lang="en-CA" sz="1200" baseline="30000" dirty="0"/>
              <a:t>2</a:t>
            </a:r>
            <a:r>
              <a:rPr lang="en-CA" sz="1200" dirty="0"/>
              <a:t> lies in the degrees of freedom associated with each variance.</a:t>
            </a:r>
          </a:p>
          <a:p>
            <a:pPr marL="171450" indent="-171450">
              <a:spcBef>
                <a:spcPts val="1800"/>
              </a:spcBef>
              <a:buFont typeface="Arial" panose="020B0604020202020204" pitchFamily="34" charset="0"/>
              <a:buChar char="•"/>
            </a:pPr>
            <a:r>
              <a:rPr lang="en-CA" sz="1200" dirty="0"/>
              <a:t>The unadjusted R</a:t>
            </a:r>
            <a:r>
              <a:rPr lang="en-CA" sz="1200" baseline="30000" dirty="0"/>
              <a:t>2</a:t>
            </a:r>
            <a:r>
              <a:rPr lang="en-CA" sz="1200" dirty="0"/>
              <a:t> is an overly optimistic estimate of the reduction in variance in the response, and using the degrees of freedom in the adjusted R</a:t>
            </a:r>
            <a:r>
              <a:rPr lang="en-CA" sz="1200" baseline="30000" dirty="0"/>
              <a:t>2</a:t>
            </a:r>
            <a:r>
              <a:rPr lang="en-CA" sz="1200" dirty="0"/>
              <a:t> formula helps correct this bias</a:t>
            </a:r>
          </a:p>
          <a:p>
            <a:pPr marL="171450" indent="-171450">
              <a:spcBef>
                <a:spcPts val="1800"/>
              </a:spcBef>
              <a:buFont typeface="Arial" panose="020B0604020202020204" pitchFamily="34" charset="0"/>
              <a:buChar char="•"/>
            </a:pPr>
            <a:r>
              <a:rPr lang="en-CA" sz="1200" dirty="0"/>
              <a:t>Not always more variables produce a better model.  We will see next how to select the optimum variables.</a:t>
            </a:r>
          </a:p>
          <a:p>
            <a:endParaRPr lang="en-CA" dirty="0"/>
          </a:p>
        </p:txBody>
      </p:sp>
      <p:sp>
        <p:nvSpPr>
          <p:cNvPr id="4" name="Slide Number Placeholder 3"/>
          <p:cNvSpPr>
            <a:spLocks noGrp="1"/>
          </p:cNvSpPr>
          <p:nvPr>
            <p:ph type="sldNum" sz="quarter" idx="10"/>
          </p:nvPr>
        </p:nvSpPr>
        <p:spPr/>
        <p:txBody>
          <a:bodyPr/>
          <a:lstStyle/>
          <a:p>
            <a:fld id="{769DE2A7-4EF7-443E-A840-CB8D18F05B6C}" type="slidenum">
              <a:rPr lang="en-CA" smtClean="0"/>
              <a:t>17</a:t>
            </a:fld>
            <a:endParaRPr lang="en-CA"/>
          </a:p>
        </p:txBody>
      </p:sp>
    </p:spTree>
    <p:extLst>
      <p:ext uri="{BB962C8B-B14F-4D97-AF65-F5344CB8AC3E}">
        <p14:creationId xmlns:p14="http://schemas.microsoft.com/office/powerpoint/2010/main" val="981246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baseline="0" dirty="0">
                <a:solidFill>
                  <a:schemeClr val="tx1"/>
                </a:solidFill>
                <a:latin typeface="+mn-lt"/>
                <a:ea typeface="+mn-ea"/>
                <a:cs typeface="+mn-cs"/>
              </a:rPr>
              <a:t>The best model is not always the most complicated.</a:t>
            </a:r>
          </a:p>
          <a:p>
            <a:endParaRPr lang="en-CA" sz="1200" b="0" i="0" u="none"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CA" sz="1200" dirty="0">
                <a:solidFill>
                  <a:srgbClr val="3C3C7D"/>
                </a:solidFill>
                <a:latin typeface="Arial" pitchFamily="34" charset="0"/>
                <a:cs typeface="Arial" pitchFamily="34" charset="0"/>
              </a:rPr>
              <a:t>Stepwise</a:t>
            </a:r>
            <a:r>
              <a:rPr lang="en-CA" sz="1200" baseline="0" dirty="0">
                <a:solidFill>
                  <a:srgbClr val="3C3C7D"/>
                </a:solidFill>
                <a:latin typeface="Arial" pitchFamily="34" charset="0"/>
                <a:cs typeface="Arial" pitchFamily="34" charset="0"/>
              </a:rPr>
              <a:t> </a:t>
            </a:r>
            <a:r>
              <a:rPr lang="en-CA" sz="1200" dirty="0">
                <a:solidFill>
                  <a:srgbClr val="3C3C7D"/>
                </a:solidFill>
                <a:latin typeface="Arial" pitchFamily="34" charset="0"/>
                <a:cs typeface="Arial" pitchFamily="34" charset="0"/>
              </a:rPr>
              <a:t>because they add or delete one variable at a time as they “step" through the candidate predictors.</a:t>
            </a:r>
          </a:p>
          <a:p>
            <a:r>
              <a:rPr lang="en-CA" sz="1200" b="0" i="0" u="none" strike="noStrike" kern="1200" baseline="0" dirty="0">
                <a:solidFill>
                  <a:schemeClr val="tx1"/>
                </a:solidFill>
                <a:latin typeface="+mn-lt"/>
                <a:ea typeface="+mn-ea"/>
                <a:cs typeface="+mn-cs"/>
              </a:rPr>
              <a:t>One strategy is the reverse of the other</a:t>
            </a:r>
          </a:p>
          <a:p>
            <a:endParaRPr lang="en-CA" sz="1200" b="0" i="0" u="none" strike="noStrike" kern="1200" baseline="0" dirty="0">
              <a:solidFill>
                <a:schemeClr val="tx1"/>
              </a:solidFill>
              <a:latin typeface="+mn-lt"/>
              <a:ea typeface="+mn-ea"/>
              <a:cs typeface="+mn-cs"/>
            </a:endParaRPr>
          </a:p>
          <a:p>
            <a:r>
              <a:rPr lang="en-CA" sz="1200" b="1" i="0" u="none" strike="noStrike" kern="1200" baseline="0" dirty="0">
                <a:solidFill>
                  <a:schemeClr val="tx1"/>
                </a:solidFill>
                <a:latin typeface="+mn-lt"/>
                <a:ea typeface="+mn-ea"/>
                <a:cs typeface="+mn-cs"/>
              </a:rPr>
              <a:t>Stepwise decisions can be made by looking at the R2 or the p-value.  The output is not the same and the final selection will depend on the objective in mind.</a:t>
            </a:r>
          </a:p>
          <a:p>
            <a:endParaRPr lang="en-CA" sz="1200" b="0" i="0" u="none" strike="noStrike" kern="1200" baseline="0" dirty="0">
              <a:solidFill>
                <a:schemeClr val="tx1"/>
              </a:solidFill>
              <a:latin typeface="+mn-lt"/>
              <a:ea typeface="+mn-ea"/>
              <a:cs typeface="+mn-cs"/>
            </a:endParaRPr>
          </a:p>
          <a:p>
            <a:r>
              <a:rPr lang="en-CA" u="sng" dirty="0"/>
              <a:t>Criteria to evaluate the importance of variables – R</a:t>
            </a:r>
            <a:r>
              <a:rPr lang="en-CA" u="sng" baseline="30000" dirty="0"/>
              <a:t>2</a:t>
            </a:r>
            <a:r>
              <a:rPr lang="en-CA" u="sng" dirty="0"/>
              <a:t> adjusted</a:t>
            </a:r>
          </a:p>
          <a:p>
            <a:endParaRPr lang="en-CA" u="sng" dirty="0"/>
          </a:p>
          <a:p>
            <a:pPr marL="342900" indent="-342900">
              <a:spcBef>
                <a:spcPts val="1800"/>
              </a:spcBef>
              <a:buFont typeface="Arial" panose="020B0604020202020204" pitchFamily="34" charset="0"/>
              <a:buChar char="•"/>
            </a:pPr>
            <a:r>
              <a:rPr lang="en-CA" sz="2400" u="sng" dirty="0"/>
              <a:t>Backward elimination</a:t>
            </a:r>
            <a:r>
              <a:rPr lang="en-CA" sz="2400" dirty="0"/>
              <a:t> starts with the model that includes all potential predictor variables (full model). Variables are eliminated one-at-a-time from the model until we cannot improve the adjusted R</a:t>
            </a:r>
            <a:r>
              <a:rPr lang="en-CA" sz="2400" baseline="30000" dirty="0"/>
              <a:t>2</a:t>
            </a:r>
            <a:r>
              <a:rPr lang="en-CA" sz="2400" dirty="0"/>
              <a:t> </a:t>
            </a:r>
          </a:p>
          <a:p>
            <a:pPr marL="342900" indent="-342900">
              <a:spcBef>
                <a:spcPts val="1800"/>
              </a:spcBef>
              <a:buFont typeface="Arial" panose="020B0604020202020204" pitchFamily="34" charset="0"/>
              <a:buChar char="•"/>
            </a:pPr>
            <a:r>
              <a:rPr lang="en-CA" sz="2400" u="sng" dirty="0"/>
              <a:t>Forward selection</a:t>
            </a:r>
            <a:r>
              <a:rPr lang="en-CA" sz="2400" dirty="0"/>
              <a:t> starts with zero variables.  Variables are added variables one-at-a-time until we cannot find any variables that improve the adjusted R</a:t>
            </a:r>
            <a:r>
              <a:rPr lang="en-CA" sz="2400" baseline="30000" dirty="0"/>
              <a:t>2</a:t>
            </a:r>
            <a:r>
              <a:rPr lang="en-CA" sz="2400" dirty="0"/>
              <a:t> </a:t>
            </a:r>
          </a:p>
          <a:p>
            <a:pPr marL="800100" lvl="1" indent="-342900">
              <a:spcBef>
                <a:spcPts val="1800"/>
              </a:spcBef>
              <a:buFont typeface="Arial" panose="020B0604020202020204" pitchFamily="34" charset="0"/>
              <a:buChar char="•"/>
            </a:pPr>
            <a:r>
              <a:rPr lang="en-CA" sz="2200" dirty="0"/>
              <a:t>The strategy within each elimination/addition step is to eliminate/add the variable that leads to the largest improvement in adjusted R</a:t>
            </a:r>
            <a:r>
              <a:rPr lang="en-CA" sz="2200" baseline="30000" dirty="0"/>
              <a:t>2 </a:t>
            </a:r>
          </a:p>
          <a:p>
            <a:endParaRPr lang="en-CA" u="none" dirty="0"/>
          </a:p>
          <a:p>
            <a:r>
              <a:rPr lang="en-CA" u="sng" dirty="0"/>
              <a:t>Criteria to evaluate the importance of variables – p-value</a:t>
            </a:r>
          </a:p>
          <a:p>
            <a:endParaRPr lang="en-CA" u="sng" dirty="0"/>
          </a:p>
          <a:p>
            <a:pPr marL="0" indent="0">
              <a:spcBef>
                <a:spcPts val="1200"/>
              </a:spcBef>
              <a:buNone/>
            </a:pPr>
            <a:r>
              <a:rPr lang="en-CA" sz="1200" b="1" u="sng" dirty="0"/>
              <a:t>Backward elimination</a:t>
            </a:r>
            <a:r>
              <a:rPr lang="en-CA" sz="1200" b="1" dirty="0"/>
              <a:t>:</a:t>
            </a:r>
            <a:r>
              <a:rPr lang="en-CA" sz="1200" dirty="0"/>
              <a:t> </a:t>
            </a:r>
          </a:p>
          <a:p>
            <a:pPr marL="457200" indent="-457200">
              <a:spcBef>
                <a:spcPts val="1200"/>
              </a:spcBef>
              <a:buFont typeface="+mj-lt"/>
              <a:buAutoNum type="arabicPeriod"/>
            </a:pPr>
            <a:r>
              <a:rPr lang="en-CA" sz="1200" dirty="0"/>
              <a:t>Identify the predictor corresponding to the largest p-value. </a:t>
            </a:r>
          </a:p>
          <a:p>
            <a:pPr marL="457200" indent="-457200">
              <a:spcBef>
                <a:spcPts val="1200"/>
              </a:spcBef>
              <a:buFont typeface="+mj-lt"/>
              <a:buAutoNum type="arabicPeriod"/>
            </a:pPr>
            <a:r>
              <a:rPr lang="en-CA" sz="1200" dirty="0"/>
              <a:t>If the p-value is above the significance level, usually = 0,05, then we drop that variable </a:t>
            </a:r>
          </a:p>
          <a:p>
            <a:pPr marL="457200" indent="-457200">
              <a:spcBef>
                <a:spcPts val="1200"/>
              </a:spcBef>
              <a:buFont typeface="+mj-lt"/>
              <a:buAutoNum type="arabicPeriod"/>
            </a:pPr>
            <a:r>
              <a:rPr lang="en-CA" sz="1200" dirty="0"/>
              <a:t>Refit the model</a:t>
            </a:r>
          </a:p>
          <a:p>
            <a:pPr marL="457200" indent="-457200">
              <a:spcBef>
                <a:spcPts val="1200"/>
              </a:spcBef>
              <a:buFont typeface="+mj-lt"/>
              <a:buAutoNum type="arabicPeriod"/>
            </a:pPr>
            <a:r>
              <a:rPr lang="en-CA" sz="1200" dirty="0"/>
              <a:t>Repeat the process. </a:t>
            </a:r>
          </a:p>
          <a:p>
            <a:pPr marL="457200" indent="-457200">
              <a:spcBef>
                <a:spcPts val="1200"/>
              </a:spcBef>
              <a:buFont typeface="+mj-lt"/>
              <a:buAutoNum type="arabicPeriod"/>
            </a:pPr>
            <a:r>
              <a:rPr lang="en-CA" sz="1200" dirty="0"/>
              <a:t>If the largest p-value is less than = 0,05, then we do not eliminate any predictors and the current model would be our best-fitting model.</a:t>
            </a:r>
          </a:p>
          <a:p>
            <a:endParaRPr lang="en-CA" u="none" dirty="0"/>
          </a:p>
          <a:p>
            <a:pPr marL="0" indent="0">
              <a:buNone/>
            </a:pPr>
            <a:r>
              <a:rPr lang="en-CA" sz="1200" b="1" u="sng" dirty="0"/>
              <a:t>Forward selection</a:t>
            </a:r>
            <a:r>
              <a:rPr lang="en-CA" sz="1200" b="1" dirty="0"/>
              <a:t>:</a:t>
            </a:r>
            <a:r>
              <a:rPr lang="en-CA" sz="1200" dirty="0"/>
              <a:t> </a:t>
            </a:r>
          </a:p>
          <a:p>
            <a:pPr marL="514350" indent="-514350">
              <a:buFont typeface="+mj-lt"/>
              <a:buAutoNum type="arabicPeriod"/>
            </a:pPr>
            <a:r>
              <a:rPr lang="en-CA" sz="1200" dirty="0"/>
              <a:t>Begin with a model that has no predictors</a:t>
            </a:r>
          </a:p>
          <a:p>
            <a:pPr marL="514350" indent="-514350">
              <a:buFont typeface="+mj-lt"/>
              <a:buAutoNum type="arabicPeriod"/>
            </a:pPr>
            <a:r>
              <a:rPr lang="en-CA" sz="1200" dirty="0"/>
              <a:t>Fit a model for each possible predictor, identifying the model where the corresponding predictor's p-value is smallest </a:t>
            </a:r>
          </a:p>
          <a:p>
            <a:pPr marL="514350" indent="-514350">
              <a:buFont typeface="+mj-lt"/>
              <a:buAutoNum type="arabicPeriod"/>
            </a:pPr>
            <a:r>
              <a:rPr lang="en-CA" sz="1200" dirty="0"/>
              <a:t>If that p-value is smaller than = 0,05, we add it to the model</a:t>
            </a:r>
          </a:p>
          <a:p>
            <a:pPr marL="514350" indent="-514350">
              <a:buFont typeface="+mj-lt"/>
              <a:buAutoNum type="arabicPeriod"/>
            </a:pPr>
            <a:r>
              <a:rPr lang="en-CA" sz="1200" dirty="0"/>
              <a:t>Repeat the process</a:t>
            </a:r>
          </a:p>
          <a:p>
            <a:pPr marL="514350" indent="-514350">
              <a:buFont typeface="+mj-lt"/>
              <a:buAutoNum type="arabicPeriod"/>
            </a:pPr>
            <a:r>
              <a:rPr lang="en-CA" sz="1200" dirty="0"/>
              <a:t>When none of the remaining predictors can be added to the model and have a p-value less than 0.05, then we stop adding variables and the current model would be our best-fitting model</a:t>
            </a:r>
          </a:p>
          <a:p>
            <a:endParaRPr lang="en-CA" u="none" dirty="0"/>
          </a:p>
        </p:txBody>
      </p:sp>
      <p:sp>
        <p:nvSpPr>
          <p:cNvPr id="4" name="Slide Number Placeholder 3"/>
          <p:cNvSpPr>
            <a:spLocks noGrp="1"/>
          </p:cNvSpPr>
          <p:nvPr>
            <p:ph type="sldNum" sz="quarter" idx="10"/>
          </p:nvPr>
        </p:nvSpPr>
        <p:spPr/>
        <p:txBody>
          <a:bodyPr/>
          <a:lstStyle/>
          <a:p>
            <a:fld id="{F2A81B14-70DA-4B98-B8B4-1F07B56BAA41}" type="slidenum">
              <a:rPr lang="en-CA" smtClean="0"/>
              <a:t>18</a:t>
            </a:fld>
            <a:endParaRPr lang="en-CA"/>
          </a:p>
        </p:txBody>
      </p:sp>
    </p:spTree>
    <p:extLst>
      <p:ext uri="{BB962C8B-B14F-4D97-AF65-F5344CB8AC3E}">
        <p14:creationId xmlns:p14="http://schemas.microsoft.com/office/powerpoint/2010/main" val="1992361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200"/>
              </a:spcBef>
              <a:buNone/>
            </a:pPr>
            <a:r>
              <a:rPr lang="en-CA" sz="1200" b="1" u="sng" dirty="0"/>
              <a:t>Backward elimination</a:t>
            </a:r>
            <a:r>
              <a:rPr lang="en-CA" sz="1200" b="1" dirty="0"/>
              <a:t>:</a:t>
            </a:r>
            <a:r>
              <a:rPr lang="en-CA" sz="1200" dirty="0"/>
              <a:t> </a:t>
            </a:r>
          </a:p>
          <a:p>
            <a:pPr marL="457200" indent="-457200">
              <a:spcBef>
                <a:spcPts val="1200"/>
              </a:spcBef>
              <a:buFont typeface="+mj-lt"/>
              <a:buAutoNum type="arabicPeriod"/>
            </a:pPr>
            <a:r>
              <a:rPr lang="en-CA" sz="1200" dirty="0"/>
              <a:t>Identify the predictor corresponding to the largest p-value. </a:t>
            </a:r>
          </a:p>
          <a:p>
            <a:pPr marL="457200" indent="-457200">
              <a:spcBef>
                <a:spcPts val="1200"/>
              </a:spcBef>
              <a:buFont typeface="+mj-lt"/>
              <a:buAutoNum type="arabicPeriod"/>
            </a:pPr>
            <a:r>
              <a:rPr lang="en-CA" sz="1200" dirty="0"/>
              <a:t>If the p-value is above the significance level, usually = 0,05, then we drop that variable </a:t>
            </a:r>
          </a:p>
          <a:p>
            <a:pPr marL="457200" indent="-457200">
              <a:spcBef>
                <a:spcPts val="1200"/>
              </a:spcBef>
              <a:buFont typeface="+mj-lt"/>
              <a:buAutoNum type="arabicPeriod"/>
            </a:pPr>
            <a:r>
              <a:rPr lang="en-CA" sz="1200" dirty="0"/>
              <a:t>Refit the model</a:t>
            </a:r>
          </a:p>
          <a:p>
            <a:pPr marL="457200" indent="-457200">
              <a:spcBef>
                <a:spcPts val="1200"/>
              </a:spcBef>
              <a:buFont typeface="+mj-lt"/>
              <a:buAutoNum type="arabicPeriod"/>
            </a:pPr>
            <a:r>
              <a:rPr lang="en-CA" sz="1200" dirty="0"/>
              <a:t>Repeat the process. </a:t>
            </a:r>
          </a:p>
          <a:p>
            <a:pPr marL="457200" indent="-457200">
              <a:spcBef>
                <a:spcPts val="1200"/>
              </a:spcBef>
              <a:buFont typeface="+mj-lt"/>
              <a:buAutoNum type="arabicPeriod"/>
            </a:pPr>
            <a:r>
              <a:rPr lang="en-CA" sz="1200" dirty="0"/>
              <a:t>If the largest p-value is less than = 0,05, then we do not eliminate any predictors and the current model would be our best-fitting model.</a:t>
            </a:r>
          </a:p>
          <a:p>
            <a:endParaRPr lang="en-CA" dirty="0"/>
          </a:p>
          <a:p>
            <a:pPr marL="0" indent="0">
              <a:buNone/>
            </a:pPr>
            <a:r>
              <a:rPr lang="en-CA" sz="1200" b="1" u="sng" dirty="0"/>
              <a:t>Forward selection</a:t>
            </a:r>
            <a:r>
              <a:rPr lang="en-CA" sz="1200" b="1" dirty="0"/>
              <a:t>:</a:t>
            </a:r>
            <a:r>
              <a:rPr lang="en-CA" sz="1200" dirty="0"/>
              <a:t> </a:t>
            </a:r>
          </a:p>
          <a:p>
            <a:pPr marL="514350" indent="-514350">
              <a:buFont typeface="+mj-lt"/>
              <a:buAutoNum type="arabicPeriod"/>
            </a:pPr>
            <a:r>
              <a:rPr lang="en-CA" sz="1200" dirty="0"/>
              <a:t>Begin with a model that has no predictors</a:t>
            </a:r>
          </a:p>
          <a:p>
            <a:pPr marL="514350" indent="-514350">
              <a:buFont typeface="+mj-lt"/>
              <a:buAutoNum type="arabicPeriod"/>
            </a:pPr>
            <a:r>
              <a:rPr lang="en-CA" sz="1200" dirty="0"/>
              <a:t>Fit a model for each possible predictor, identifying the model where the corresponding predictor's p-value is smallest </a:t>
            </a:r>
          </a:p>
          <a:p>
            <a:pPr marL="514350" indent="-514350">
              <a:buFont typeface="+mj-lt"/>
              <a:buAutoNum type="arabicPeriod"/>
            </a:pPr>
            <a:r>
              <a:rPr lang="en-CA" sz="1200" dirty="0"/>
              <a:t>If that p-value is smaller than = 0,05, we add it to the model</a:t>
            </a:r>
          </a:p>
          <a:p>
            <a:pPr marL="514350" indent="-514350">
              <a:buFont typeface="+mj-lt"/>
              <a:buAutoNum type="arabicPeriod"/>
            </a:pPr>
            <a:r>
              <a:rPr lang="en-CA" sz="1200" dirty="0"/>
              <a:t>Repeat the process</a:t>
            </a:r>
          </a:p>
          <a:p>
            <a:pPr marL="514350" indent="-514350">
              <a:buFont typeface="+mj-lt"/>
              <a:buAutoNum type="arabicPeriod"/>
            </a:pPr>
            <a:r>
              <a:rPr lang="en-CA" sz="1200" dirty="0"/>
              <a:t>When none of the remaining predictors can be added to the model and have a p-value less than 0.05, then we stop adding variables and the current model would be our best-fitting model</a:t>
            </a:r>
          </a:p>
          <a:p>
            <a:endParaRPr lang="en-CA" dirty="0"/>
          </a:p>
        </p:txBody>
      </p:sp>
      <p:sp>
        <p:nvSpPr>
          <p:cNvPr id="4" name="Slide Number Placeholder 3"/>
          <p:cNvSpPr>
            <a:spLocks noGrp="1"/>
          </p:cNvSpPr>
          <p:nvPr>
            <p:ph type="sldNum" sz="quarter" idx="10"/>
          </p:nvPr>
        </p:nvSpPr>
        <p:spPr/>
        <p:txBody>
          <a:bodyPr/>
          <a:lstStyle/>
          <a:p>
            <a:fld id="{769DE2A7-4EF7-443E-A840-CB8D18F05B6C}" type="slidenum">
              <a:rPr lang="en-CA" smtClean="0"/>
              <a:t>19</a:t>
            </a:fld>
            <a:endParaRPr lang="en-CA"/>
          </a:p>
        </p:txBody>
      </p:sp>
    </p:spTree>
    <p:extLst>
      <p:ext uri="{BB962C8B-B14F-4D97-AF65-F5344CB8AC3E}">
        <p14:creationId xmlns:p14="http://schemas.microsoft.com/office/powerpoint/2010/main" val="2002819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assumption order is different</a:t>
            </a:r>
            <a:r>
              <a:rPr lang="en-CA" baseline="0" dirty="0"/>
              <a:t> in the textbook for simple and multiple models.  We follow the textbook so it is easier to follow for the student.</a:t>
            </a:r>
            <a:endParaRPr lang="en-CA" dirty="0"/>
          </a:p>
        </p:txBody>
      </p:sp>
      <p:sp>
        <p:nvSpPr>
          <p:cNvPr id="4" name="Slide Number Placeholder 3"/>
          <p:cNvSpPr>
            <a:spLocks noGrp="1"/>
          </p:cNvSpPr>
          <p:nvPr>
            <p:ph type="sldNum" sz="quarter" idx="10"/>
          </p:nvPr>
        </p:nvSpPr>
        <p:spPr/>
        <p:txBody>
          <a:bodyPr/>
          <a:lstStyle/>
          <a:p>
            <a:fld id="{F2A81B14-70DA-4B98-B8B4-1F07B56BAA41}" type="slidenum">
              <a:rPr lang="en-CA" smtClean="0"/>
              <a:t>20</a:t>
            </a:fld>
            <a:endParaRPr lang="en-CA"/>
          </a:p>
        </p:txBody>
      </p:sp>
    </p:spTree>
    <p:extLst>
      <p:ext uri="{BB962C8B-B14F-4D97-AF65-F5344CB8AC3E}">
        <p14:creationId xmlns:p14="http://schemas.microsoft.com/office/powerpoint/2010/main" val="3639329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a:t>The assumption order is different</a:t>
            </a:r>
            <a:r>
              <a:rPr lang="en-CA" baseline="0" dirty="0"/>
              <a:t> in the textbook for simple and multiple models.  We follow the textbook so it is easier to follow for the student.</a:t>
            </a:r>
            <a:endParaRPr lang="en-CA" dirty="0"/>
          </a:p>
          <a:p>
            <a:endParaRPr lang="en-CA" dirty="0"/>
          </a:p>
        </p:txBody>
      </p:sp>
      <p:sp>
        <p:nvSpPr>
          <p:cNvPr id="4" name="Slide Number Placeholder 3"/>
          <p:cNvSpPr>
            <a:spLocks noGrp="1"/>
          </p:cNvSpPr>
          <p:nvPr>
            <p:ph type="sldNum" sz="quarter" idx="10"/>
          </p:nvPr>
        </p:nvSpPr>
        <p:spPr/>
        <p:txBody>
          <a:bodyPr/>
          <a:lstStyle/>
          <a:p>
            <a:fld id="{769DE2A7-4EF7-443E-A840-CB8D18F05B6C}" type="slidenum">
              <a:rPr lang="en-CA" smtClean="0"/>
              <a:t>21</a:t>
            </a:fld>
            <a:endParaRPr lang="en-CA"/>
          </a:p>
        </p:txBody>
      </p:sp>
    </p:spTree>
    <p:extLst>
      <p:ext uri="{BB962C8B-B14F-4D97-AF65-F5344CB8AC3E}">
        <p14:creationId xmlns:p14="http://schemas.microsoft.com/office/powerpoint/2010/main" val="3873888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a:t>2. </a:t>
            </a:r>
            <a:r>
              <a:rPr lang="en-CA" sz="1200" b="0" i="0" u="none" strike="noStrike" kern="1200" baseline="0" dirty="0">
                <a:solidFill>
                  <a:schemeClr val="tx1"/>
                </a:solidFill>
                <a:latin typeface="+mn-lt"/>
                <a:ea typeface="+mn-ea"/>
                <a:cs typeface="+mn-cs"/>
              </a:rPr>
              <a:t>We look for identifying deviations from the constant variance assumption</a:t>
            </a:r>
            <a:endParaRPr lang="en-CA" dirty="0"/>
          </a:p>
          <a:p>
            <a:endParaRPr lang="en-CA" dirty="0"/>
          </a:p>
        </p:txBody>
      </p:sp>
      <p:sp>
        <p:nvSpPr>
          <p:cNvPr id="4" name="Slide Number Placeholder 3"/>
          <p:cNvSpPr>
            <a:spLocks noGrp="1"/>
          </p:cNvSpPr>
          <p:nvPr>
            <p:ph type="sldNum" sz="quarter" idx="10"/>
          </p:nvPr>
        </p:nvSpPr>
        <p:spPr/>
        <p:txBody>
          <a:bodyPr/>
          <a:lstStyle/>
          <a:p>
            <a:fld id="{769DE2A7-4EF7-443E-A840-CB8D18F05B6C}" type="slidenum">
              <a:rPr lang="en-CA" smtClean="0"/>
              <a:t>22</a:t>
            </a:fld>
            <a:endParaRPr lang="en-CA"/>
          </a:p>
        </p:txBody>
      </p:sp>
    </p:spTree>
    <p:extLst>
      <p:ext uri="{BB962C8B-B14F-4D97-AF65-F5344CB8AC3E}">
        <p14:creationId xmlns:p14="http://schemas.microsoft.com/office/powerpoint/2010/main" val="3053467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a:t>3. </a:t>
            </a:r>
            <a:r>
              <a:rPr lang="en-CA" sz="1200" b="0" i="0" u="none" strike="noStrike" kern="1200" baseline="0" dirty="0">
                <a:solidFill>
                  <a:schemeClr val="tx1"/>
                </a:solidFill>
                <a:latin typeface="+mn-lt"/>
                <a:ea typeface="+mn-ea"/>
                <a:cs typeface="+mn-cs"/>
              </a:rPr>
              <a:t>Plotting residuals in the order that their corresponding observations were collected helps identify connections between successive observations. If it seems that consecutive observations tend to be close to each other, this indicates the independence assumption of the observations would fail.</a:t>
            </a:r>
            <a:endParaRPr lang="en-CA" dirty="0"/>
          </a:p>
          <a:p>
            <a:endParaRPr lang="en-CA" dirty="0"/>
          </a:p>
          <a:p>
            <a:endParaRPr lang="en-CA" dirty="0"/>
          </a:p>
        </p:txBody>
      </p:sp>
      <p:sp>
        <p:nvSpPr>
          <p:cNvPr id="4" name="Slide Number Placeholder 3"/>
          <p:cNvSpPr>
            <a:spLocks noGrp="1"/>
          </p:cNvSpPr>
          <p:nvPr>
            <p:ph type="sldNum" sz="quarter" idx="10"/>
          </p:nvPr>
        </p:nvSpPr>
        <p:spPr/>
        <p:txBody>
          <a:bodyPr/>
          <a:lstStyle/>
          <a:p>
            <a:fld id="{769DE2A7-4EF7-443E-A840-CB8D18F05B6C}" type="slidenum">
              <a:rPr lang="en-CA" smtClean="0"/>
              <a:t>23</a:t>
            </a:fld>
            <a:endParaRPr lang="en-CA"/>
          </a:p>
        </p:txBody>
      </p:sp>
    </p:spTree>
    <p:extLst>
      <p:ext uri="{BB962C8B-B14F-4D97-AF65-F5344CB8AC3E}">
        <p14:creationId xmlns:p14="http://schemas.microsoft.com/office/powerpoint/2010/main" val="20890387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4. </a:t>
            </a:r>
          </a:p>
          <a:p>
            <a:pPr lvl="0"/>
            <a:r>
              <a:rPr lang="en-CA" sz="2200" dirty="0"/>
              <a:t>For continuous, discrete and ordinal variables we check for trends, structure or patterns</a:t>
            </a:r>
          </a:p>
          <a:p>
            <a:pPr lvl="0"/>
            <a:r>
              <a:rPr lang="en-CA" sz="2200" dirty="0"/>
              <a:t>For two level variables we check that the variability does not fluctuate across groups</a:t>
            </a:r>
          </a:p>
          <a:p>
            <a:endParaRPr lang="en-CA" dirty="0"/>
          </a:p>
        </p:txBody>
      </p:sp>
      <p:sp>
        <p:nvSpPr>
          <p:cNvPr id="4" name="Slide Number Placeholder 3"/>
          <p:cNvSpPr>
            <a:spLocks noGrp="1"/>
          </p:cNvSpPr>
          <p:nvPr>
            <p:ph type="sldNum" sz="quarter" idx="10"/>
          </p:nvPr>
        </p:nvSpPr>
        <p:spPr/>
        <p:txBody>
          <a:bodyPr/>
          <a:lstStyle/>
          <a:p>
            <a:fld id="{769DE2A7-4EF7-443E-A840-CB8D18F05B6C}" type="slidenum">
              <a:rPr lang="en-CA" smtClean="0"/>
              <a:t>24</a:t>
            </a:fld>
            <a:endParaRPr lang="en-CA"/>
          </a:p>
        </p:txBody>
      </p:sp>
    </p:spTree>
    <p:extLst>
      <p:ext uri="{BB962C8B-B14F-4D97-AF65-F5344CB8AC3E}">
        <p14:creationId xmlns:p14="http://schemas.microsoft.com/office/powerpoint/2010/main" val="9479475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4. </a:t>
            </a:r>
          </a:p>
          <a:p>
            <a:pPr lvl="0"/>
            <a:r>
              <a:rPr lang="en-CA" sz="2200" dirty="0"/>
              <a:t>For continuous, discrete and ordinal variables we check for trends, structure or patterns</a:t>
            </a:r>
          </a:p>
          <a:p>
            <a:pPr lvl="0"/>
            <a:r>
              <a:rPr lang="en-CA" sz="2200" dirty="0"/>
              <a:t>For two level variables we check that the variability does not fluctuate across groups</a:t>
            </a:r>
          </a:p>
          <a:p>
            <a:endParaRPr lang="en-CA" dirty="0"/>
          </a:p>
        </p:txBody>
      </p:sp>
      <p:sp>
        <p:nvSpPr>
          <p:cNvPr id="4" name="Slide Number Placeholder 3"/>
          <p:cNvSpPr>
            <a:spLocks noGrp="1"/>
          </p:cNvSpPr>
          <p:nvPr>
            <p:ph type="sldNum" sz="quarter" idx="10"/>
          </p:nvPr>
        </p:nvSpPr>
        <p:spPr/>
        <p:txBody>
          <a:bodyPr/>
          <a:lstStyle/>
          <a:p>
            <a:fld id="{769DE2A7-4EF7-443E-A840-CB8D18F05B6C}" type="slidenum">
              <a:rPr lang="en-CA" smtClean="0"/>
              <a:t>25</a:t>
            </a:fld>
            <a:endParaRPr lang="en-CA"/>
          </a:p>
        </p:txBody>
      </p:sp>
    </p:spTree>
    <p:extLst>
      <p:ext uri="{BB962C8B-B14F-4D97-AF65-F5344CB8AC3E}">
        <p14:creationId xmlns:p14="http://schemas.microsoft.com/office/powerpoint/2010/main" val="3622071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Overfitted</a:t>
            </a:r>
            <a:r>
              <a:rPr lang="en-CA" dirty="0"/>
              <a:t>:</a:t>
            </a:r>
          </a:p>
          <a:p>
            <a:pPr lvl="1"/>
            <a:r>
              <a:rPr lang="en-CA" sz="1800" dirty="0"/>
              <a:t>In many situations, like when we have small training samples, we may be fitting ‘noise’ or spurious correlations that…</a:t>
            </a:r>
          </a:p>
          <a:p>
            <a:pPr lvl="1"/>
            <a:r>
              <a:rPr lang="en-CA" sz="1800" dirty="0"/>
              <a:t>Will not be necessarily present in new data</a:t>
            </a:r>
          </a:p>
          <a:p>
            <a:pPr lvl="1"/>
            <a:r>
              <a:rPr lang="en-CA" sz="1800" dirty="0"/>
              <a:t>In an effort to build a good model, we are adding variables or complexity that do not represent a true relationship </a:t>
            </a:r>
          </a:p>
          <a:p>
            <a:pPr lvl="1"/>
            <a:endParaRPr lang="en-CA" sz="1800" dirty="0"/>
          </a:p>
          <a:p>
            <a:pPr marL="342900" marR="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200" dirty="0"/>
              <a:t>In lay terms, it is like to try to get too much information from a sample that is not big enough</a:t>
            </a:r>
          </a:p>
          <a:p>
            <a:pPr marL="342900" indent="-342900">
              <a:buFont typeface="Arial" panose="020B0604020202020204" pitchFamily="34" charset="0"/>
              <a:buChar char="•"/>
            </a:pPr>
            <a:endParaRPr lang="en-CA" sz="2200" dirty="0"/>
          </a:p>
          <a:p>
            <a:pPr marL="342900" indent="-342900">
              <a:buFont typeface="Arial" panose="020B0604020202020204" pitchFamily="34" charset="0"/>
              <a:buChar char="•"/>
            </a:pPr>
            <a:r>
              <a:rPr lang="en-CA" sz="2200" dirty="0"/>
              <a:t>Specifically in the case of linear models, you are trying to adjust too many slopes for the data you have</a:t>
            </a:r>
          </a:p>
          <a:p>
            <a:pPr marL="342900" indent="-342900">
              <a:buFont typeface="Arial" panose="020B0604020202020204" pitchFamily="34" charset="0"/>
              <a:buChar char="•"/>
            </a:pPr>
            <a:r>
              <a:rPr lang="en-CA" sz="2200" dirty="0"/>
              <a:t>This is related to concepts such us ‘test power’ and ‘sample size’ used in inference statistics and hypothesis tests</a:t>
            </a:r>
          </a:p>
          <a:p>
            <a:pPr marL="342900" indent="-342900">
              <a:buFont typeface="Arial" panose="020B0604020202020204" pitchFamily="34" charset="0"/>
              <a:buChar char="•"/>
            </a:pPr>
            <a:r>
              <a:rPr lang="en-CA" sz="2200" dirty="0"/>
              <a:t>A linear model is indeed inference statistics:  predict properties of a bigger population based on the information provided by a small population</a:t>
            </a:r>
          </a:p>
          <a:p>
            <a:pPr marL="342900" indent="-342900">
              <a:buFont typeface="Arial" panose="020B0604020202020204" pitchFamily="34" charset="0"/>
              <a:buChar char="•"/>
            </a:pPr>
            <a:r>
              <a:rPr lang="en-CA" sz="2200" dirty="0"/>
              <a:t>There are two common scenarios when overfitting happens:  small samples or independent correlated variables</a:t>
            </a:r>
          </a:p>
          <a:p>
            <a:pPr marL="742950" lvl="1" indent="-285750">
              <a:buFont typeface="Arial" panose="020B0604020202020204" pitchFamily="34" charset="0"/>
              <a:buChar char="•"/>
            </a:pPr>
            <a:r>
              <a:rPr lang="en-CA" sz="1800" dirty="0"/>
              <a:t>In both cases there is not enough information, in one case because not enough data points, on the second because highly correlated variables do not add new information</a:t>
            </a:r>
          </a:p>
          <a:p>
            <a:endParaRPr lang="en-CA" dirty="0"/>
          </a:p>
        </p:txBody>
      </p:sp>
      <p:sp>
        <p:nvSpPr>
          <p:cNvPr id="4" name="Slide Number Placeholder 3"/>
          <p:cNvSpPr>
            <a:spLocks noGrp="1"/>
          </p:cNvSpPr>
          <p:nvPr>
            <p:ph type="sldNum" sz="quarter" idx="10"/>
          </p:nvPr>
        </p:nvSpPr>
        <p:spPr/>
        <p:txBody>
          <a:bodyPr/>
          <a:lstStyle/>
          <a:p>
            <a:fld id="{769DE2A7-4EF7-443E-A840-CB8D18F05B6C}" type="slidenum">
              <a:rPr lang="en-CA" smtClean="0"/>
              <a:t>27</a:t>
            </a:fld>
            <a:endParaRPr lang="en-CA"/>
          </a:p>
        </p:txBody>
      </p:sp>
    </p:spTree>
    <p:extLst>
      <p:ext uri="{BB962C8B-B14F-4D97-AF65-F5344CB8AC3E}">
        <p14:creationId xmlns:p14="http://schemas.microsoft.com/office/powerpoint/2010/main" val="2422296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7168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ea typeface="MS PGothic" pitchFamily="34" charset="-128"/>
              </a:defRPr>
            </a:lvl1pPr>
            <a:lvl2pPr marL="757066" indent="-291179">
              <a:defRPr sz="1200">
                <a:solidFill>
                  <a:schemeClr val="tx1"/>
                </a:solidFill>
                <a:latin typeface="Calibri" pitchFamily="34" charset="0"/>
                <a:ea typeface="MS PGothic" pitchFamily="34" charset="-128"/>
              </a:defRPr>
            </a:lvl2pPr>
            <a:lvl3pPr marL="1164717" indent="-232943">
              <a:defRPr sz="1200">
                <a:solidFill>
                  <a:schemeClr val="tx1"/>
                </a:solidFill>
                <a:latin typeface="Calibri" pitchFamily="34" charset="0"/>
                <a:ea typeface="MS PGothic" pitchFamily="34" charset="-128"/>
              </a:defRPr>
            </a:lvl3pPr>
            <a:lvl4pPr marL="1630604" indent="-232943">
              <a:defRPr sz="1200">
                <a:solidFill>
                  <a:schemeClr val="tx1"/>
                </a:solidFill>
                <a:latin typeface="Calibri" pitchFamily="34" charset="0"/>
                <a:ea typeface="MS PGothic" pitchFamily="34" charset="-128"/>
              </a:defRPr>
            </a:lvl4pPr>
            <a:lvl5pPr marL="2096491" indent="-232943">
              <a:defRPr sz="1200">
                <a:solidFill>
                  <a:schemeClr val="tx1"/>
                </a:solidFill>
                <a:latin typeface="Calibri" pitchFamily="34" charset="0"/>
                <a:ea typeface="MS PGothic" pitchFamily="34" charset="-128"/>
              </a:defRPr>
            </a:lvl5pPr>
            <a:lvl6pPr marL="2562377" indent="-232943" eaLnBrk="0" fontAlgn="base" hangingPunct="0">
              <a:spcBef>
                <a:spcPct val="30000"/>
              </a:spcBef>
              <a:spcAft>
                <a:spcPct val="0"/>
              </a:spcAft>
              <a:defRPr sz="1200">
                <a:solidFill>
                  <a:schemeClr val="tx1"/>
                </a:solidFill>
                <a:latin typeface="Calibri" pitchFamily="34" charset="0"/>
                <a:ea typeface="MS PGothic" pitchFamily="34" charset="-128"/>
              </a:defRPr>
            </a:lvl6pPr>
            <a:lvl7pPr marL="3028264" indent="-232943"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94151" indent="-232943" eaLnBrk="0" fontAlgn="base" hangingPunct="0">
              <a:spcBef>
                <a:spcPct val="30000"/>
              </a:spcBef>
              <a:spcAft>
                <a:spcPct val="0"/>
              </a:spcAft>
              <a:defRPr sz="1200">
                <a:solidFill>
                  <a:schemeClr val="tx1"/>
                </a:solidFill>
                <a:latin typeface="Calibri" pitchFamily="34" charset="0"/>
                <a:ea typeface="MS PGothic" pitchFamily="34" charset="-128"/>
              </a:defRPr>
            </a:lvl8pPr>
            <a:lvl9pPr marL="3960038" indent="-232943" eaLnBrk="0" fontAlgn="base" hangingPunct="0">
              <a:spcBef>
                <a:spcPct val="30000"/>
              </a:spcBef>
              <a:spcAft>
                <a:spcPct val="0"/>
              </a:spcAft>
              <a:defRPr sz="1200">
                <a:solidFill>
                  <a:schemeClr val="tx1"/>
                </a:solidFill>
                <a:latin typeface="Calibri" pitchFamily="34" charset="0"/>
                <a:ea typeface="MS PGothic" pitchFamily="34" charset="-128"/>
              </a:defRPr>
            </a:lvl9pPr>
          </a:lstStyle>
          <a:p>
            <a:fld id="{AC531D9C-E0F7-471E-9E6F-923A974F3108}" type="slidenum">
              <a:rPr lang="en-US" altLang="en-US">
                <a:latin typeface="Arial" charset="0"/>
              </a:rPr>
              <a:pPr/>
              <a:t>3</a:t>
            </a:fld>
            <a:endParaRPr lang="en-US" altLang="en-US" dirty="0">
              <a:latin typeface="Arial" charset="0"/>
            </a:endParaRPr>
          </a:p>
        </p:txBody>
      </p:sp>
    </p:spTree>
    <p:extLst>
      <p:ext uri="{BB962C8B-B14F-4D97-AF65-F5344CB8AC3E}">
        <p14:creationId xmlns:p14="http://schemas.microsoft.com/office/powerpoint/2010/main" val="40361834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Show:</a:t>
            </a:r>
          </a:p>
          <a:p>
            <a:r>
              <a:rPr lang="en-CA" dirty="0"/>
              <a:t>different techniques</a:t>
            </a:r>
            <a:r>
              <a:rPr lang="en-CA" baseline="0" dirty="0"/>
              <a:t> to visualize data:  matrix scatter plot, histograms in the diagonals and histograms grouped by categorical variable</a:t>
            </a:r>
          </a:p>
          <a:p>
            <a:r>
              <a:rPr lang="en-CA" dirty="0"/>
              <a:t>How front and backward stepwise</a:t>
            </a:r>
            <a:r>
              <a:rPr lang="en-CA" baseline="0" dirty="0"/>
              <a:t> techniques can yield different values (in the example the differences are minor but in real life they could be substantial)</a:t>
            </a:r>
          </a:p>
          <a:p>
            <a:r>
              <a:rPr lang="en-CA" baseline="0" dirty="0"/>
              <a:t>Misfit: we can get spurious correlations if we choose the wrong variables.  If we use city only, it yields as significant as the </a:t>
            </a:r>
            <a:r>
              <a:rPr lang="en-CA" baseline="0" dirty="0" err="1"/>
              <a:t>mtg</a:t>
            </a:r>
            <a:r>
              <a:rPr lang="en-CA" baseline="0" dirty="0"/>
              <a:t> average was set by city</a:t>
            </a:r>
          </a:p>
          <a:p>
            <a:endParaRPr lang="en-CA" baseline="0" dirty="0"/>
          </a:p>
          <a:p>
            <a:r>
              <a:rPr lang="en-CA" baseline="0" dirty="0"/>
              <a:t>Mention the hold out and panel technique to evaluate parameter sensitivity to extreme values and model predictive power.</a:t>
            </a:r>
            <a:endParaRPr lang="en-CA" dirty="0"/>
          </a:p>
        </p:txBody>
      </p:sp>
      <p:sp>
        <p:nvSpPr>
          <p:cNvPr id="4" name="Slide Number Placeholder 3"/>
          <p:cNvSpPr>
            <a:spLocks noGrp="1"/>
          </p:cNvSpPr>
          <p:nvPr>
            <p:ph type="sldNum" sz="quarter" idx="10"/>
          </p:nvPr>
        </p:nvSpPr>
        <p:spPr/>
        <p:txBody>
          <a:bodyPr/>
          <a:lstStyle/>
          <a:p>
            <a:fld id="{769DE2A7-4EF7-443E-A840-CB8D18F05B6C}" type="slidenum">
              <a:rPr lang="en-CA" smtClean="0"/>
              <a:t>32</a:t>
            </a:fld>
            <a:endParaRPr lang="en-CA"/>
          </a:p>
        </p:txBody>
      </p:sp>
    </p:spTree>
    <p:extLst>
      <p:ext uri="{BB962C8B-B14F-4D97-AF65-F5344CB8AC3E}">
        <p14:creationId xmlns:p14="http://schemas.microsoft.com/office/powerpoint/2010/main" val="33329781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2A81B14-70DA-4B98-B8B4-1F07B56BAA41}" type="slidenum">
              <a:rPr lang="en-CA" smtClean="0"/>
              <a:t>39</a:t>
            </a:fld>
            <a:endParaRPr lang="en-CA"/>
          </a:p>
        </p:txBody>
      </p:sp>
    </p:spTree>
    <p:extLst>
      <p:ext uri="{BB962C8B-B14F-4D97-AF65-F5344CB8AC3E}">
        <p14:creationId xmlns:p14="http://schemas.microsoft.com/office/powerpoint/2010/main" val="6665443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There</a:t>
            </a:r>
            <a:r>
              <a:rPr lang="en-CA" baseline="0" dirty="0"/>
              <a:t> is no right answer…, the objective is for the student to understand the challenge.  Prepare the path for model evaluation in future courses.  False positive and false negative rate, ROI curves.</a:t>
            </a:r>
            <a:endParaRPr lang="en-CA" dirty="0"/>
          </a:p>
        </p:txBody>
      </p:sp>
      <p:sp>
        <p:nvSpPr>
          <p:cNvPr id="4" name="Slide Number Placeholder 3"/>
          <p:cNvSpPr>
            <a:spLocks noGrp="1"/>
          </p:cNvSpPr>
          <p:nvPr>
            <p:ph type="sldNum" sz="quarter" idx="10"/>
          </p:nvPr>
        </p:nvSpPr>
        <p:spPr/>
        <p:txBody>
          <a:bodyPr/>
          <a:lstStyle/>
          <a:p>
            <a:fld id="{F2A81B14-70DA-4B98-B8B4-1F07B56BAA41}" type="slidenum">
              <a:rPr lang="en-CA" smtClean="0"/>
              <a:t>40</a:t>
            </a:fld>
            <a:endParaRPr lang="en-CA"/>
          </a:p>
        </p:txBody>
      </p:sp>
    </p:spTree>
    <p:extLst>
      <p:ext uri="{BB962C8B-B14F-4D97-AF65-F5344CB8AC3E}">
        <p14:creationId xmlns:p14="http://schemas.microsoft.com/office/powerpoint/2010/main" val="33676684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Stress that when</a:t>
            </a:r>
            <a:r>
              <a:rPr lang="en-CA" baseline="0" dirty="0"/>
              <a:t> we model the output as a binomial event we are modelling the proportion of successes conditioned to the value of the predictors / as a function of the predictors.</a:t>
            </a:r>
            <a:endParaRPr lang="en-CA" dirty="0"/>
          </a:p>
        </p:txBody>
      </p:sp>
      <p:sp>
        <p:nvSpPr>
          <p:cNvPr id="4" name="Slide Number Placeholder 3"/>
          <p:cNvSpPr>
            <a:spLocks noGrp="1"/>
          </p:cNvSpPr>
          <p:nvPr>
            <p:ph type="sldNum" sz="quarter" idx="10"/>
          </p:nvPr>
        </p:nvSpPr>
        <p:spPr/>
        <p:txBody>
          <a:bodyPr/>
          <a:lstStyle/>
          <a:p>
            <a:fld id="{769DE2A7-4EF7-443E-A840-CB8D18F05B6C}" type="slidenum">
              <a:rPr lang="en-CA" smtClean="0"/>
              <a:t>43</a:t>
            </a:fld>
            <a:endParaRPr lang="en-CA"/>
          </a:p>
        </p:txBody>
      </p:sp>
    </p:spTree>
    <p:extLst>
      <p:ext uri="{BB962C8B-B14F-4D97-AF65-F5344CB8AC3E}">
        <p14:creationId xmlns:p14="http://schemas.microsoft.com/office/powerpoint/2010/main" val="8016654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Show on the backboard</a:t>
            </a:r>
            <a:r>
              <a:rPr lang="en-CA" baseline="0" dirty="0"/>
              <a:t> what a good and bad model sigmoid looks like </a:t>
            </a:r>
            <a:endParaRPr lang="en-CA" dirty="0"/>
          </a:p>
        </p:txBody>
      </p:sp>
      <p:sp>
        <p:nvSpPr>
          <p:cNvPr id="4" name="Slide Number Placeholder 3"/>
          <p:cNvSpPr>
            <a:spLocks noGrp="1"/>
          </p:cNvSpPr>
          <p:nvPr>
            <p:ph type="sldNum" sz="quarter" idx="10"/>
          </p:nvPr>
        </p:nvSpPr>
        <p:spPr/>
        <p:txBody>
          <a:bodyPr/>
          <a:lstStyle/>
          <a:p>
            <a:fld id="{769DE2A7-4EF7-443E-A840-CB8D18F05B6C}" type="slidenum">
              <a:rPr lang="en-CA" smtClean="0"/>
              <a:t>45</a:t>
            </a:fld>
            <a:endParaRPr lang="en-CA"/>
          </a:p>
        </p:txBody>
      </p:sp>
    </p:spTree>
    <p:extLst>
      <p:ext uri="{BB962C8B-B14F-4D97-AF65-F5344CB8AC3E}">
        <p14:creationId xmlns:p14="http://schemas.microsoft.com/office/powerpoint/2010/main" val="32026227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objective here is not for the students</a:t>
            </a:r>
            <a:r>
              <a:rPr lang="en-CA" baseline="0" dirty="0"/>
              <a:t> to understand all the math behind the calculation but to provide the empirical methods and rules to be able to play with the data</a:t>
            </a:r>
            <a:endParaRPr lang="en-CA" dirty="0"/>
          </a:p>
        </p:txBody>
      </p:sp>
      <p:sp>
        <p:nvSpPr>
          <p:cNvPr id="4" name="Slide Number Placeholder 3"/>
          <p:cNvSpPr>
            <a:spLocks noGrp="1"/>
          </p:cNvSpPr>
          <p:nvPr>
            <p:ph type="sldNum" sz="quarter" idx="10"/>
          </p:nvPr>
        </p:nvSpPr>
        <p:spPr/>
        <p:txBody>
          <a:bodyPr/>
          <a:lstStyle/>
          <a:p>
            <a:fld id="{769DE2A7-4EF7-443E-A840-CB8D18F05B6C}" type="slidenum">
              <a:rPr lang="en-CA" smtClean="0"/>
              <a:t>47</a:t>
            </a:fld>
            <a:endParaRPr lang="en-CA"/>
          </a:p>
        </p:txBody>
      </p:sp>
    </p:spTree>
    <p:extLst>
      <p:ext uri="{BB962C8B-B14F-4D97-AF65-F5344CB8AC3E}">
        <p14:creationId xmlns:p14="http://schemas.microsoft.com/office/powerpoint/2010/main" val="19940163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69DE2A7-4EF7-443E-A840-CB8D18F05B6C}" type="slidenum">
              <a:rPr lang="en-CA" smtClean="0"/>
              <a:t>48</a:t>
            </a:fld>
            <a:endParaRPr lang="en-CA"/>
          </a:p>
        </p:txBody>
      </p:sp>
    </p:spTree>
    <p:extLst>
      <p:ext uri="{BB962C8B-B14F-4D97-AF65-F5344CB8AC3E}">
        <p14:creationId xmlns:p14="http://schemas.microsoft.com/office/powerpoint/2010/main" val="34153034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objective</a:t>
            </a:r>
            <a:r>
              <a:rPr lang="en-CA" baseline="0" dirty="0"/>
              <a:t> is to provide the basic code and introduction of the code to run a binary model.</a:t>
            </a:r>
            <a:endParaRPr lang="en-CA" dirty="0"/>
          </a:p>
        </p:txBody>
      </p:sp>
      <p:sp>
        <p:nvSpPr>
          <p:cNvPr id="4" name="Slide Number Placeholder 3"/>
          <p:cNvSpPr>
            <a:spLocks noGrp="1"/>
          </p:cNvSpPr>
          <p:nvPr>
            <p:ph type="sldNum" sz="quarter" idx="10"/>
          </p:nvPr>
        </p:nvSpPr>
        <p:spPr/>
        <p:txBody>
          <a:bodyPr/>
          <a:lstStyle/>
          <a:p>
            <a:fld id="{769DE2A7-4EF7-443E-A840-CB8D18F05B6C}" type="slidenum">
              <a:rPr lang="en-CA" smtClean="0"/>
              <a:t>49</a:t>
            </a:fld>
            <a:endParaRPr lang="en-CA"/>
          </a:p>
        </p:txBody>
      </p:sp>
    </p:spTree>
    <p:extLst>
      <p:ext uri="{BB962C8B-B14F-4D97-AF65-F5344CB8AC3E}">
        <p14:creationId xmlns:p14="http://schemas.microsoft.com/office/powerpoint/2010/main" val="3282756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F2A81B14-70DA-4B98-B8B4-1F07B56BAA41}" type="slidenum">
              <a:rPr lang="en-CA" smtClean="0"/>
              <a:t>54</a:t>
            </a:fld>
            <a:endParaRPr lang="en-CA"/>
          </a:p>
        </p:txBody>
      </p:sp>
    </p:spTree>
    <p:extLst>
      <p:ext uri="{BB962C8B-B14F-4D97-AF65-F5344CB8AC3E}">
        <p14:creationId xmlns:p14="http://schemas.microsoft.com/office/powerpoint/2010/main" val="2820509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a:defRPr/>
            </a:pPr>
            <a:fld id="{E8545B0A-DBD5-4076-B13D-1ACA589D4369}" type="slidenum">
              <a:rPr lang="en-US" smtClean="0"/>
              <a:pPr>
                <a:defRPr/>
              </a:pPr>
              <a:t>4</a:t>
            </a:fld>
            <a:endParaRPr lang="en-US"/>
          </a:p>
        </p:txBody>
      </p:sp>
    </p:spTree>
    <p:extLst>
      <p:ext uri="{BB962C8B-B14F-4D97-AF65-F5344CB8AC3E}">
        <p14:creationId xmlns:p14="http://schemas.microsoft.com/office/powerpoint/2010/main" val="4257615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69DE2A7-4EF7-443E-A840-CB8D18F05B6C}" type="slidenum">
              <a:rPr lang="en-CA" smtClean="0"/>
              <a:t>6</a:t>
            </a:fld>
            <a:endParaRPr lang="en-CA"/>
          </a:p>
        </p:txBody>
      </p:sp>
    </p:spTree>
    <p:extLst>
      <p:ext uri="{BB962C8B-B14F-4D97-AF65-F5344CB8AC3E}">
        <p14:creationId xmlns:p14="http://schemas.microsoft.com/office/powerpoint/2010/main" val="191397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CA" sz="1200" dirty="0"/>
          </a:p>
        </p:txBody>
      </p:sp>
      <p:sp>
        <p:nvSpPr>
          <p:cNvPr id="4" name="Slide Number Placeholder 3"/>
          <p:cNvSpPr>
            <a:spLocks noGrp="1"/>
          </p:cNvSpPr>
          <p:nvPr>
            <p:ph type="sldNum" sz="quarter" idx="10"/>
          </p:nvPr>
        </p:nvSpPr>
        <p:spPr/>
        <p:txBody>
          <a:bodyPr/>
          <a:lstStyle/>
          <a:p>
            <a:fld id="{F2A81B14-70DA-4B98-B8B4-1F07B56BAA41}" type="slidenum">
              <a:rPr lang="en-CA" smtClean="0"/>
              <a:t>7</a:t>
            </a:fld>
            <a:endParaRPr lang="en-CA"/>
          </a:p>
        </p:txBody>
      </p:sp>
    </p:spTree>
    <p:extLst>
      <p:ext uri="{BB962C8B-B14F-4D97-AF65-F5344CB8AC3E}">
        <p14:creationId xmlns:p14="http://schemas.microsoft.com/office/powerpoint/2010/main" val="2648632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sz="1200" dirty="0"/>
              <a:t>Sometimes there are underlying structures or relationships between predictor variables.</a:t>
            </a:r>
          </a:p>
          <a:p>
            <a:pPr marL="171450" indent="-171450">
              <a:buFont typeface="Arial" panose="020B0604020202020204" pitchFamily="34" charset="0"/>
              <a:buChar char="•"/>
            </a:pPr>
            <a:r>
              <a:rPr lang="en-CA" sz="1200" dirty="0"/>
              <a:t>We would like to fit a model that includes all potentially important variables simultaneously. </a:t>
            </a:r>
          </a:p>
          <a:p>
            <a:pPr marL="171450" indent="-171450">
              <a:buFont typeface="Arial" panose="020B0604020202020204" pitchFamily="34" charset="0"/>
              <a:buChar char="•"/>
            </a:pPr>
            <a:r>
              <a:rPr lang="en-CA" sz="1200" dirty="0"/>
              <a:t>This would help us evaluate the relationship between a predictor variable and the outcome while controlling for the potential influence of other variables. </a:t>
            </a:r>
          </a:p>
          <a:p>
            <a:pPr marL="171450" indent="-171450">
              <a:buFont typeface="Arial" panose="020B0604020202020204" pitchFamily="34" charset="0"/>
              <a:buChar char="•"/>
            </a:pPr>
            <a:r>
              <a:rPr lang="en-CA" sz="1200" dirty="0"/>
              <a:t>This is the strategy used in multiple regression. </a:t>
            </a:r>
          </a:p>
          <a:p>
            <a:pPr marL="171450" indent="-171450">
              <a:buFont typeface="Arial" panose="020B0604020202020204" pitchFamily="34" charset="0"/>
              <a:buChar char="•"/>
            </a:pPr>
            <a:r>
              <a:rPr lang="en-CA" sz="1200" dirty="0"/>
              <a:t>Such models are a common first step in providing evidence of a causal connection.</a:t>
            </a:r>
          </a:p>
          <a:p>
            <a:endParaRPr lang="en-CA" dirty="0"/>
          </a:p>
        </p:txBody>
      </p:sp>
      <p:sp>
        <p:nvSpPr>
          <p:cNvPr id="4" name="Slide Number Placeholder 3"/>
          <p:cNvSpPr>
            <a:spLocks noGrp="1"/>
          </p:cNvSpPr>
          <p:nvPr>
            <p:ph type="sldNum" sz="quarter" idx="10"/>
          </p:nvPr>
        </p:nvSpPr>
        <p:spPr/>
        <p:txBody>
          <a:bodyPr/>
          <a:lstStyle/>
          <a:p>
            <a:fld id="{769DE2A7-4EF7-443E-A840-CB8D18F05B6C}" type="slidenum">
              <a:rPr lang="en-CA" smtClean="0"/>
              <a:t>8</a:t>
            </a:fld>
            <a:endParaRPr lang="en-CA"/>
          </a:p>
        </p:txBody>
      </p:sp>
    </p:spTree>
    <p:extLst>
      <p:ext uri="{BB962C8B-B14F-4D97-AF65-F5344CB8AC3E}">
        <p14:creationId xmlns:p14="http://schemas.microsoft.com/office/powerpoint/2010/main" val="845738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CA" sz="2200" dirty="0"/>
              <a:t>Two ways to assess correlation among variables</a:t>
            </a:r>
          </a:p>
          <a:p>
            <a:pPr marL="742950" lvl="1" indent="-285750">
              <a:buFont typeface="Arial" panose="020B0604020202020204" pitchFamily="34" charset="0"/>
              <a:buChar char="•"/>
            </a:pPr>
            <a:r>
              <a:rPr lang="en-CA" sz="1800" dirty="0"/>
              <a:t>Visual:  scatter plot matrix</a:t>
            </a:r>
          </a:p>
          <a:p>
            <a:pPr marL="742950" lvl="1" indent="-285750">
              <a:buFont typeface="Arial" panose="020B0604020202020204" pitchFamily="34" charset="0"/>
              <a:buChar char="•"/>
            </a:pPr>
            <a:r>
              <a:rPr lang="en-CA" sz="1800" dirty="0"/>
              <a:t>Analytical:  correlation matrix</a:t>
            </a:r>
          </a:p>
          <a:p>
            <a:endParaRPr lang="en-CA" dirty="0"/>
          </a:p>
          <a:p>
            <a:pPr marL="171450" indent="-171450">
              <a:buFont typeface="Arial" panose="020B0604020202020204" pitchFamily="34" charset="0"/>
              <a:buChar char="•"/>
            </a:pPr>
            <a:r>
              <a:rPr lang="en-CA" sz="1200" dirty="0"/>
              <a:t>Verify and / or validate that the relation among variables is linear.  This is easily seen in the scatter plots.  In the previous examples, the variables </a:t>
            </a:r>
            <a:r>
              <a:rPr lang="en-CA" sz="1200" dirty="0" err="1"/>
              <a:t>CC_Payments</a:t>
            </a:r>
            <a:r>
              <a:rPr lang="en-CA" sz="1200" dirty="0"/>
              <a:t> and </a:t>
            </a:r>
            <a:r>
              <a:rPr lang="en-CA" sz="1200" dirty="0" err="1"/>
              <a:t>Mtg</a:t>
            </a:r>
            <a:r>
              <a:rPr lang="en-CA" sz="1200" dirty="0"/>
              <a:t> are </a:t>
            </a:r>
            <a:r>
              <a:rPr lang="en-CA" sz="1200" dirty="0" err="1"/>
              <a:t>linerarly</a:t>
            </a:r>
            <a:r>
              <a:rPr lang="en-CA" sz="1200" dirty="0"/>
              <a:t> correlated</a:t>
            </a:r>
          </a:p>
          <a:p>
            <a:pPr marL="171450" indent="-171450">
              <a:buFont typeface="Arial" panose="020B0604020202020204" pitchFamily="34" charset="0"/>
              <a:buChar char="•"/>
            </a:pPr>
            <a:r>
              <a:rPr lang="en-CA" sz="1200" dirty="0"/>
              <a:t>Make sense of the plot, correlations and p-values before proceeding with a regression.  It is very helpful to keep this in mind while looking at the regression results</a:t>
            </a:r>
          </a:p>
          <a:p>
            <a:pPr marL="171450" indent="-171450">
              <a:buFont typeface="Arial" panose="020B0604020202020204" pitchFamily="34" charset="0"/>
              <a:buChar char="•"/>
            </a:pPr>
            <a:r>
              <a:rPr lang="en-CA" sz="1200" dirty="0"/>
              <a:t>When two independent variables are correlated you have to be extra cautions when adding both to the model</a:t>
            </a:r>
          </a:p>
          <a:p>
            <a:endParaRPr lang="en-CA" dirty="0"/>
          </a:p>
        </p:txBody>
      </p:sp>
      <p:sp>
        <p:nvSpPr>
          <p:cNvPr id="4" name="Slide Number Placeholder 3"/>
          <p:cNvSpPr>
            <a:spLocks noGrp="1"/>
          </p:cNvSpPr>
          <p:nvPr>
            <p:ph type="sldNum" sz="quarter" idx="10"/>
          </p:nvPr>
        </p:nvSpPr>
        <p:spPr/>
        <p:txBody>
          <a:bodyPr/>
          <a:lstStyle/>
          <a:p>
            <a:fld id="{769DE2A7-4EF7-443E-A840-CB8D18F05B6C}" type="slidenum">
              <a:rPr lang="en-CA" smtClean="0"/>
              <a:t>9</a:t>
            </a:fld>
            <a:endParaRPr lang="en-CA"/>
          </a:p>
        </p:txBody>
      </p:sp>
    </p:spTree>
    <p:extLst>
      <p:ext uri="{BB962C8B-B14F-4D97-AF65-F5344CB8AC3E}">
        <p14:creationId xmlns:p14="http://schemas.microsoft.com/office/powerpoint/2010/main" val="3679912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CA" sz="2200" dirty="0"/>
              <a:t>We are interested in how to include categorical variables as predictors in a model</a:t>
            </a:r>
          </a:p>
          <a:p>
            <a:pPr marL="342900" indent="-342900">
              <a:buFont typeface="Arial" panose="020B0604020202020204" pitchFamily="34" charset="0"/>
              <a:buChar char="•"/>
            </a:pPr>
            <a:r>
              <a:rPr lang="en-CA" sz="2200" dirty="0"/>
              <a:t>A categorical variable describes the presence of an attribute, it can have two or more levels </a:t>
            </a:r>
          </a:p>
          <a:p>
            <a:pPr marL="800100" lvl="1" indent="-342900">
              <a:buFont typeface="Arial" panose="020B0604020202020204" pitchFamily="34" charset="0"/>
              <a:buChar char="•"/>
            </a:pPr>
            <a:r>
              <a:rPr lang="en-CA" sz="2200" dirty="0"/>
              <a:t>Example of two levels: gender, spam e-mail (Y/N)</a:t>
            </a:r>
          </a:p>
          <a:p>
            <a:pPr marL="800100" lvl="1" indent="-342900">
              <a:buFont typeface="Arial" panose="020B0604020202020204" pitchFamily="34" charset="0"/>
              <a:buChar char="•"/>
            </a:pPr>
            <a:r>
              <a:rPr lang="en-CA" sz="2200" dirty="0"/>
              <a:t>Example of more than two levels: city; Toronto, Ottawa, Montreal, Calgary, Vancouver; occupation; race…</a:t>
            </a:r>
          </a:p>
          <a:p>
            <a:pPr marL="342900" indent="-342900">
              <a:buFont typeface="Arial" panose="020B0604020202020204" pitchFamily="34" charset="0"/>
              <a:buChar char="•"/>
            </a:pPr>
            <a:r>
              <a:rPr lang="en-CA" sz="2200" dirty="0"/>
              <a:t>There is no intrinsic order among the categories</a:t>
            </a:r>
          </a:p>
          <a:p>
            <a:pPr marL="342900" indent="-342900">
              <a:buFont typeface="Arial" panose="020B0604020202020204" pitchFamily="34" charset="0"/>
              <a:buChar char="•"/>
            </a:pPr>
            <a:endParaRPr lang="en-CA" sz="2200" dirty="0"/>
          </a:p>
          <a:p>
            <a:pPr marL="342900" indent="-342900">
              <a:buFont typeface="Arial" panose="020B0604020202020204" pitchFamily="34" charset="0"/>
              <a:buChar char="•"/>
            </a:pPr>
            <a:r>
              <a:rPr lang="en-CA" sz="2200" dirty="0"/>
              <a:t>Somehow we need to convert a non-numerical into a numerical value</a:t>
            </a:r>
          </a:p>
          <a:p>
            <a:pPr marL="342900" indent="-342900">
              <a:buFont typeface="Arial" panose="020B0604020202020204" pitchFamily="34" charset="0"/>
              <a:buChar char="•"/>
            </a:pPr>
            <a:r>
              <a:rPr lang="en-CA" sz="2200" dirty="0"/>
              <a:t>Some methods introduce an order or structure among variables and others do not</a:t>
            </a:r>
          </a:p>
          <a:p>
            <a:pPr marL="342900" indent="-342900">
              <a:buFont typeface="Arial" panose="020B0604020202020204" pitchFamily="34" charset="0"/>
              <a:buChar char="•"/>
            </a:pPr>
            <a:r>
              <a:rPr lang="en-CA" sz="2200" dirty="0"/>
              <a:t>It is the discretion of the model developer to introduce this order</a:t>
            </a:r>
          </a:p>
          <a:p>
            <a:pPr marL="742950" lvl="1" indent="-285750">
              <a:buFont typeface="Arial" panose="020B0604020202020204" pitchFamily="34" charset="0"/>
              <a:buChar char="•"/>
            </a:pPr>
            <a:r>
              <a:rPr lang="en-CA" sz="1800" dirty="0"/>
              <a:t>In some cases it is obvious that there is an order, i.e. a scale in a survey: not likely at all… likely…. Very likely</a:t>
            </a:r>
          </a:p>
          <a:p>
            <a:pPr marL="742950" lvl="1" indent="-285750">
              <a:buFont typeface="Arial" panose="020B0604020202020204" pitchFamily="34" charset="0"/>
              <a:buChar char="•"/>
            </a:pPr>
            <a:r>
              <a:rPr lang="en-CA" sz="1800" dirty="0"/>
              <a:t>In some cases the data has an order but that order has no meaning and should not be carried into the model; i.e. geographical zip codes in the US</a:t>
            </a:r>
          </a:p>
          <a:p>
            <a:pPr marL="342900" indent="-342900">
              <a:buFont typeface="Arial" panose="020B0604020202020204" pitchFamily="34" charset="0"/>
              <a:buChar char="•"/>
            </a:pPr>
            <a:endParaRPr lang="en-CA" sz="2200" dirty="0"/>
          </a:p>
          <a:p>
            <a:endParaRPr lang="en-CA" dirty="0"/>
          </a:p>
        </p:txBody>
      </p:sp>
      <p:sp>
        <p:nvSpPr>
          <p:cNvPr id="4" name="Slide Number Placeholder 3"/>
          <p:cNvSpPr>
            <a:spLocks noGrp="1"/>
          </p:cNvSpPr>
          <p:nvPr>
            <p:ph type="sldNum" sz="quarter" idx="10"/>
          </p:nvPr>
        </p:nvSpPr>
        <p:spPr/>
        <p:txBody>
          <a:bodyPr/>
          <a:lstStyle/>
          <a:p>
            <a:fld id="{769DE2A7-4EF7-443E-A840-CB8D18F05B6C}" type="slidenum">
              <a:rPr lang="en-CA" smtClean="0"/>
              <a:t>10</a:t>
            </a:fld>
            <a:endParaRPr lang="en-CA"/>
          </a:p>
        </p:txBody>
      </p:sp>
    </p:spTree>
    <p:extLst>
      <p:ext uri="{BB962C8B-B14F-4D97-AF65-F5344CB8AC3E}">
        <p14:creationId xmlns:p14="http://schemas.microsoft.com/office/powerpoint/2010/main" val="4292480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69DE2A7-4EF7-443E-A840-CB8D18F05B6C}" type="slidenum">
              <a:rPr lang="en-CA" smtClean="0"/>
              <a:t>12</a:t>
            </a:fld>
            <a:endParaRPr lang="en-CA"/>
          </a:p>
        </p:txBody>
      </p:sp>
    </p:spTree>
    <p:extLst>
      <p:ext uri="{BB962C8B-B14F-4D97-AF65-F5344CB8AC3E}">
        <p14:creationId xmlns:p14="http://schemas.microsoft.com/office/powerpoint/2010/main" val="4025399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CA" dirty="0"/>
          </a:p>
        </p:txBody>
      </p:sp>
    </p:spTree>
    <p:extLst>
      <p:ext uri="{BB962C8B-B14F-4D97-AF65-F5344CB8AC3E}">
        <p14:creationId xmlns:p14="http://schemas.microsoft.com/office/powerpoint/2010/main" val="4285736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1719677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838200"/>
            <a:ext cx="2057400" cy="5287963"/>
          </a:xfrm>
        </p:spPr>
        <p:txBody>
          <a:bodyPr vert="eaVert"/>
          <a:lstStyle/>
          <a:p>
            <a:r>
              <a:rPr lang="en-US"/>
              <a:t>Click to edit Master title style</a:t>
            </a:r>
            <a:endParaRPr lang="en-CA" dirty="0"/>
          </a:p>
        </p:txBody>
      </p:sp>
      <p:sp>
        <p:nvSpPr>
          <p:cNvPr id="3" name="Vertical Text Placeholder 2"/>
          <p:cNvSpPr>
            <a:spLocks noGrp="1"/>
          </p:cNvSpPr>
          <p:nvPr>
            <p:ph type="body" orient="vert" idx="1"/>
          </p:nvPr>
        </p:nvSpPr>
        <p:spPr>
          <a:xfrm>
            <a:off x="457200" y="838200"/>
            <a:ext cx="6019800" cy="52879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67671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p:nvPr userDrawn="1"/>
        </p:nvSpPr>
        <p:spPr>
          <a:xfrm>
            <a:off x="457200" y="2743200"/>
            <a:ext cx="8229600" cy="2400657"/>
          </a:xfrm>
          <a:prstGeom prst="rect">
            <a:avLst/>
          </a:prstGeom>
          <a:noFill/>
        </p:spPr>
        <p:txBody>
          <a:bodyPr wrap="square" rtlCol="0">
            <a:spAutoFit/>
          </a:bodyPr>
          <a:lstStyle/>
          <a:p>
            <a:r>
              <a:rPr lang="en-CA" sz="5000" dirty="0">
                <a:solidFill>
                  <a:srgbClr val="3C3C7D"/>
                </a:solidFill>
                <a:latin typeface="Arial" pitchFamily="34" charset="0"/>
                <a:cs typeface="Arial" pitchFamily="34" charset="0"/>
              </a:rPr>
              <a:t>Thank you for choosing the University of Toronto School of Continuing Studies</a:t>
            </a:r>
          </a:p>
        </p:txBody>
      </p:sp>
      <p:sp>
        <p:nvSpPr>
          <p:cNvPr id="6" name="TextBox 5"/>
          <p:cNvSpPr txBox="1"/>
          <p:nvPr userDrawn="1"/>
        </p:nvSpPr>
        <p:spPr>
          <a:xfrm>
            <a:off x="533400" y="1371600"/>
            <a:ext cx="7543800" cy="1107996"/>
          </a:xfrm>
          <a:prstGeom prst="rect">
            <a:avLst/>
          </a:prstGeom>
          <a:noFill/>
        </p:spPr>
        <p:txBody>
          <a:bodyPr wrap="square" rtlCol="0">
            <a:spAutoFit/>
          </a:bodyPr>
          <a:lstStyle/>
          <a:p>
            <a:r>
              <a:rPr lang="en-US" sz="6600" dirty="0">
                <a:solidFill>
                  <a:srgbClr val="ED1C24"/>
                </a:solidFill>
                <a:latin typeface="Arial" pitchFamily="34" charset="0"/>
                <a:cs typeface="Arial" pitchFamily="34" charset="0"/>
              </a:rPr>
              <a:t>Thank you!</a:t>
            </a:r>
            <a:endParaRPr lang="en-CA" sz="6600" dirty="0">
              <a:solidFill>
                <a:srgbClr val="ED1C24"/>
              </a:solidFill>
              <a:latin typeface="Arial" pitchFamily="34" charset="0"/>
              <a:cs typeface="Arial" pitchFamily="34" charset="0"/>
            </a:endParaRPr>
          </a:p>
        </p:txBody>
      </p:sp>
    </p:spTree>
    <p:extLst>
      <p:ext uri="{BB962C8B-B14F-4D97-AF65-F5344CB8AC3E}">
        <p14:creationId xmlns:p14="http://schemas.microsoft.com/office/powerpoint/2010/main" val="1377222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rogram areas">
    <p:spTree>
      <p:nvGrpSpPr>
        <p:cNvPr id="1" name=""/>
        <p:cNvGrpSpPr/>
        <p:nvPr/>
      </p:nvGrpSpPr>
      <p:grpSpPr>
        <a:xfrm>
          <a:off x="0" y="0"/>
          <a:ext cx="0" cy="0"/>
          <a:chOff x="0" y="0"/>
          <a:chExt cx="0" cy="0"/>
        </a:xfrm>
      </p:grpSpPr>
      <p:sp>
        <p:nvSpPr>
          <p:cNvPr id="5" name="TextBox 4"/>
          <p:cNvSpPr txBox="1"/>
          <p:nvPr userDrawn="1"/>
        </p:nvSpPr>
        <p:spPr>
          <a:xfrm>
            <a:off x="1524000" y="2667000"/>
            <a:ext cx="7162800" cy="3631763"/>
          </a:xfrm>
          <a:prstGeom prst="rect">
            <a:avLst/>
          </a:prstGeom>
          <a:noFill/>
        </p:spPr>
        <p:txBody>
          <a:bodyPr wrap="square" rtlCol="0">
            <a:spAutoFit/>
          </a:bodyPr>
          <a:lstStyle/>
          <a:p>
            <a:r>
              <a:rPr lang="en-US" sz="2000" dirty="0">
                <a:solidFill>
                  <a:srgbClr val="3C3C7D"/>
                </a:solidFill>
                <a:latin typeface="Arial" pitchFamily="34" charset="0"/>
                <a:cs typeface="Arial" pitchFamily="34" charset="0"/>
              </a:rPr>
              <a:t>The School offers more than 600 courses in 80 certificates, both classroom-based and online, covering a vast range of interests and specializations:</a:t>
            </a:r>
            <a:br>
              <a:rPr lang="en-US" sz="2000" dirty="0">
                <a:solidFill>
                  <a:srgbClr val="3C3C7D"/>
                </a:solidFill>
                <a:latin typeface="Arial" pitchFamily="34" charset="0"/>
                <a:cs typeface="Arial" pitchFamily="34" charset="0"/>
              </a:rPr>
            </a:br>
            <a:endParaRPr lang="en-US" sz="2000" dirty="0">
              <a:solidFill>
                <a:srgbClr val="3C3C7D"/>
              </a:solidFill>
              <a:latin typeface="Arial" pitchFamily="34" charset="0"/>
              <a:cs typeface="Arial" pitchFamily="34" charset="0"/>
            </a:endParaRPr>
          </a:p>
          <a:p>
            <a:pPr>
              <a:lnSpc>
                <a:spcPct val="150000"/>
              </a:lnSpc>
            </a:pPr>
            <a:r>
              <a:rPr lang="en-CA" sz="2000" dirty="0">
                <a:solidFill>
                  <a:srgbClr val="3C3C7D"/>
                </a:solidFill>
                <a:latin typeface="Arial" pitchFamily="34" charset="0"/>
                <a:cs typeface="Arial" pitchFamily="34" charset="0"/>
              </a:rPr>
              <a:t>• Business &amp; Professional Studies</a:t>
            </a:r>
          </a:p>
          <a:p>
            <a:pPr>
              <a:lnSpc>
                <a:spcPct val="150000"/>
              </a:lnSpc>
            </a:pPr>
            <a:r>
              <a:rPr lang="en-CA" sz="2000" dirty="0">
                <a:solidFill>
                  <a:srgbClr val="3C3C7D"/>
                </a:solidFill>
                <a:latin typeface="Arial" pitchFamily="34" charset="0"/>
                <a:cs typeface="Arial" pitchFamily="34" charset="0"/>
              </a:rPr>
              <a:t>• English Language Program</a:t>
            </a:r>
          </a:p>
          <a:p>
            <a:pPr>
              <a:lnSpc>
                <a:spcPct val="150000"/>
              </a:lnSpc>
            </a:pPr>
            <a:r>
              <a:rPr lang="en-US" sz="2000" dirty="0">
                <a:solidFill>
                  <a:srgbClr val="3C3C7D"/>
                </a:solidFill>
                <a:latin typeface="Arial" pitchFamily="34" charset="0"/>
                <a:cs typeface="Arial" pitchFamily="34" charset="0"/>
              </a:rPr>
              <a:t>• Arts &amp; Science</a:t>
            </a:r>
            <a:br>
              <a:rPr lang="en-US" sz="2000" dirty="0">
                <a:solidFill>
                  <a:srgbClr val="3C3C7D"/>
                </a:solidFill>
                <a:latin typeface="Arial" pitchFamily="34" charset="0"/>
                <a:cs typeface="Arial" pitchFamily="34" charset="0"/>
              </a:rPr>
            </a:br>
            <a:r>
              <a:rPr lang="en-US" sz="2000" dirty="0">
                <a:solidFill>
                  <a:srgbClr val="3C3C7D"/>
                </a:solidFill>
                <a:latin typeface="Arial" pitchFamily="34" charset="0"/>
                <a:cs typeface="Arial" pitchFamily="34" charset="0"/>
              </a:rPr>
              <a:t>• Languages &amp; Translation</a:t>
            </a:r>
            <a:br>
              <a:rPr lang="en-US" sz="2000" dirty="0">
                <a:solidFill>
                  <a:srgbClr val="3C3C7D"/>
                </a:solidFill>
                <a:latin typeface="Arial" pitchFamily="34" charset="0"/>
                <a:cs typeface="Arial" pitchFamily="34" charset="0"/>
              </a:rPr>
            </a:br>
            <a:r>
              <a:rPr lang="en-US" sz="2000" dirty="0">
                <a:solidFill>
                  <a:srgbClr val="3C3C7D"/>
                </a:solidFill>
                <a:latin typeface="Arial" pitchFamily="34" charset="0"/>
                <a:cs typeface="Arial" pitchFamily="34" charset="0"/>
              </a:rPr>
              <a:t>• Creative Writing</a:t>
            </a:r>
            <a:endParaRPr lang="en-CA" sz="2000" dirty="0">
              <a:solidFill>
                <a:srgbClr val="3C3C7D"/>
              </a:solidFill>
              <a:latin typeface="Arial" pitchFamily="34" charset="0"/>
              <a:cs typeface="Arial" pitchFamily="34" charset="0"/>
            </a:endParaRPr>
          </a:p>
        </p:txBody>
      </p:sp>
      <p:cxnSp>
        <p:nvCxnSpPr>
          <p:cNvPr id="4" name="Straight Connector 3"/>
          <p:cNvCxnSpPr/>
          <p:nvPr userDrawn="1"/>
        </p:nvCxnSpPr>
        <p:spPr>
          <a:xfrm>
            <a:off x="1524000" y="2514600"/>
            <a:ext cx="7162800" cy="0"/>
          </a:xfrm>
          <a:prstGeom prst="line">
            <a:avLst/>
          </a:prstGeom>
          <a:ln w="12700">
            <a:solidFill>
              <a:srgbClr val="3C3C7D"/>
            </a:solidFill>
            <a:prstDash val="sysDot"/>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524000" y="1219200"/>
            <a:ext cx="7086600" cy="769441"/>
          </a:xfrm>
          <a:prstGeom prst="rect">
            <a:avLst/>
          </a:prstGeom>
          <a:noFill/>
        </p:spPr>
        <p:txBody>
          <a:bodyPr wrap="square" rtlCol="0">
            <a:spAutoFit/>
          </a:bodyPr>
          <a:lstStyle/>
          <a:p>
            <a:r>
              <a:rPr lang="en-US" sz="4400" dirty="0">
                <a:solidFill>
                  <a:srgbClr val="ED1C24"/>
                </a:solidFill>
                <a:latin typeface="Arial" pitchFamily="34" charset="0"/>
                <a:cs typeface="Arial" pitchFamily="34" charset="0"/>
              </a:rPr>
              <a:t>Our Courses &amp; Programs</a:t>
            </a:r>
            <a:endParaRPr lang="en-CA" sz="4400" dirty="0">
              <a:solidFill>
                <a:srgbClr val="ED1C24"/>
              </a:solidFill>
              <a:latin typeface="Arial" pitchFamily="34" charset="0"/>
              <a:cs typeface="Arial" pitchFamily="34" charset="0"/>
            </a:endParaRPr>
          </a:p>
        </p:txBody>
      </p:sp>
    </p:spTree>
    <p:extLst>
      <p:ext uri="{BB962C8B-B14F-4D97-AF65-F5344CB8AC3E}">
        <p14:creationId xmlns:p14="http://schemas.microsoft.com/office/powerpoint/2010/main" val="4035693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p-social">
    <p:spTree>
      <p:nvGrpSpPr>
        <p:cNvPr id="1" name=""/>
        <p:cNvGrpSpPr/>
        <p:nvPr/>
      </p:nvGrpSpPr>
      <p:grpSpPr>
        <a:xfrm>
          <a:off x="0" y="0"/>
          <a:ext cx="0" cy="0"/>
          <a:chOff x="0" y="0"/>
          <a:chExt cx="0" cy="0"/>
        </a:xfrm>
      </p:grpSpPr>
      <p:sp>
        <p:nvSpPr>
          <p:cNvPr id="5" name="TextBox 4"/>
          <p:cNvSpPr txBox="1"/>
          <p:nvPr userDrawn="1"/>
        </p:nvSpPr>
        <p:spPr>
          <a:xfrm>
            <a:off x="1524000" y="2667000"/>
            <a:ext cx="7162800" cy="2554545"/>
          </a:xfrm>
          <a:prstGeom prst="rect">
            <a:avLst/>
          </a:prstGeom>
          <a:noFill/>
        </p:spPr>
        <p:txBody>
          <a:bodyPr wrap="square" rtlCol="0">
            <a:spAutoFit/>
          </a:bodyPr>
          <a:lstStyle/>
          <a:p>
            <a:r>
              <a:rPr lang="en-US" sz="2000" dirty="0">
                <a:solidFill>
                  <a:srgbClr val="3C3C7D"/>
                </a:solidFill>
                <a:latin typeface="Arial" pitchFamily="34" charset="0"/>
                <a:cs typeface="Arial" pitchFamily="34" charset="0"/>
              </a:rPr>
              <a:t>Join the conversation with us online:</a:t>
            </a:r>
          </a:p>
          <a:p>
            <a:endParaRPr lang="en-US" sz="2000" dirty="0">
              <a:solidFill>
                <a:srgbClr val="3C3C7D"/>
              </a:solidFill>
              <a:latin typeface="Arial" pitchFamily="34" charset="0"/>
              <a:cs typeface="Arial" pitchFamily="34" charset="0"/>
            </a:endParaRPr>
          </a:p>
          <a:p>
            <a:pPr>
              <a:lnSpc>
                <a:spcPct val="150000"/>
              </a:lnSpc>
            </a:pPr>
            <a:r>
              <a:rPr lang="en-CA" sz="2000" dirty="0">
                <a:solidFill>
                  <a:srgbClr val="3C3C7D"/>
                </a:solidFill>
                <a:latin typeface="Arial" pitchFamily="34" charset="0"/>
                <a:cs typeface="Arial" pitchFamily="34" charset="0"/>
              </a:rPr>
              <a:t>       facebook.com/</a:t>
            </a:r>
            <a:r>
              <a:rPr lang="en-CA" sz="2000" dirty="0" err="1">
                <a:solidFill>
                  <a:srgbClr val="3C3C7D"/>
                </a:solidFill>
                <a:latin typeface="Arial" pitchFamily="34" charset="0"/>
                <a:cs typeface="Arial" pitchFamily="34" charset="0"/>
              </a:rPr>
              <a:t>UofTLearnMore</a:t>
            </a:r>
            <a:endParaRPr lang="en-CA" sz="2000" dirty="0">
              <a:solidFill>
                <a:srgbClr val="3C3C7D"/>
              </a:solidFill>
              <a:latin typeface="Arial" pitchFamily="34" charset="0"/>
              <a:cs typeface="Arial" pitchFamily="34" charset="0"/>
            </a:endParaRPr>
          </a:p>
          <a:p>
            <a:pPr>
              <a:lnSpc>
                <a:spcPct val="150000"/>
              </a:lnSpc>
            </a:pPr>
            <a:r>
              <a:rPr lang="en-CA" sz="2000" dirty="0">
                <a:solidFill>
                  <a:srgbClr val="3C3C7D"/>
                </a:solidFill>
                <a:latin typeface="Arial" pitchFamily="34" charset="0"/>
                <a:cs typeface="Arial" pitchFamily="34" charset="0"/>
              </a:rPr>
              <a:t> </a:t>
            </a:r>
            <a:r>
              <a:rPr lang="en-CA" sz="2000" dirty="0">
                <a:solidFill>
                  <a:srgbClr val="FF0000"/>
                </a:solidFill>
                <a:latin typeface="Arial" pitchFamily="34" charset="0"/>
                <a:cs typeface="Arial" pitchFamily="34" charset="0"/>
              </a:rPr>
              <a:t>      </a:t>
            </a:r>
            <a:r>
              <a:rPr lang="en-CA" sz="2000" dirty="0">
                <a:solidFill>
                  <a:srgbClr val="3C3C7D"/>
                </a:solidFill>
                <a:latin typeface="Arial" pitchFamily="34" charset="0"/>
                <a:cs typeface="Arial" pitchFamily="34" charset="0"/>
              </a:rPr>
              <a:t>@</a:t>
            </a:r>
            <a:r>
              <a:rPr lang="en-CA" sz="2000" dirty="0" err="1">
                <a:solidFill>
                  <a:srgbClr val="3C3C7D"/>
                </a:solidFill>
                <a:latin typeface="Arial" pitchFamily="34" charset="0"/>
                <a:cs typeface="Arial" pitchFamily="34" charset="0"/>
              </a:rPr>
              <a:t>UofTLearnMore</a:t>
            </a:r>
            <a:endParaRPr lang="en-CA" sz="2000" dirty="0">
              <a:solidFill>
                <a:srgbClr val="3C3C7D"/>
              </a:solidFill>
              <a:latin typeface="Arial" pitchFamily="34" charset="0"/>
              <a:cs typeface="Arial" pitchFamily="34" charset="0"/>
            </a:endParaRPr>
          </a:p>
          <a:p>
            <a:pPr>
              <a:lnSpc>
                <a:spcPct val="150000"/>
              </a:lnSpc>
            </a:pPr>
            <a:r>
              <a:rPr lang="en-US" sz="2000" dirty="0">
                <a:solidFill>
                  <a:srgbClr val="3C3C7D"/>
                </a:solidFill>
                <a:latin typeface="Arial" pitchFamily="34" charset="0"/>
                <a:cs typeface="Arial" pitchFamily="34" charset="0"/>
              </a:rPr>
              <a:t>       linkedin.com/company/university-of-</a:t>
            </a:r>
            <a:r>
              <a:rPr lang="en-US" sz="2000" dirty="0" err="1">
                <a:solidFill>
                  <a:srgbClr val="3C3C7D"/>
                </a:solidFill>
                <a:latin typeface="Arial" pitchFamily="34" charset="0"/>
                <a:cs typeface="Arial" pitchFamily="34" charset="0"/>
              </a:rPr>
              <a:t>toronto</a:t>
            </a:r>
            <a:r>
              <a:rPr lang="en-US" sz="2000" dirty="0">
                <a:solidFill>
                  <a:srgbClr val="3C3C7D"/>
                </a:solidFill>
                <a:latin typeface="Arial" pitchFamily="34" charset="0"/>
                <a:cs typeface="Arial" pitchFamily="34" charset="0"/>
              </a:rPr>
              <a:t>-</a:t>
            </a:r>
            <a:br>
              <a:rPr lang="en-US" sz="2000" dirty="0">
                <a:solidFill>
                  <a:srgbClr val="3C3C7D"/>
                </a:solidFill>
                <a:latin typeface="Arial" pitchFamily="34" charset="0"/>
                <a:cs typeface="Arial" pitchFamily="34" charset="0"/>
              </a:rPr>
            </a:br>
            <a:r>
              <a:rPr lang="en-US" sz="2000" dirty="0">
                <a:solidFill>
                  <a:srgbClr val="3C3C7D"/>
                </a:solidFill>
                <a:latin typeface="Arial" pitchFamily="34" charset="0"/>
                <a:cs typeface="Arial" pitchFamily="34" charset="0"/>
              </a:rPr>
              <a:t>       school-of-continuing-studies</a:t>
            </a:r>
            <a:endParaRPr lang="en-CA" sz="2000" dirty="0">
              <a:solidFill>
                <a:srgbClr val="3C3C7D"/>
              </a:solidFill>
              <a:latin typeface="Arial" pitchFamily="34" charset="0"/>
              <a:cs typeface="Arial" pitchFamily="34" charset="0"/>
            </a:endParaRPr>
          </a:p>
        </p:txBody>
      </p:sp>
      <p:cxnSp>
        <p:nvCxnSpPr>
          <p:cNvPr id="4" name="Straight Connector 3"/>
          <p:cNvCxnSpPr/>
          <p:nvPr userDrawn="1"/>
        </p:nvCxnSpPr>
        <p:spPr>
          <a:xfrm>
            <a:off x="1524000" y="2514600"/>
            <a:ext cx="7162800" cy="0"/>
          </a:xfrm>
          <a:prstGeom prst="line">
            <a:avLst/>
          </a:prstGeom>
          <a:ln w="12700">
            <a:solidFill>
              <a:srgbClr val="3C3C7D"/>
            </a:solidFill>
            <a:prstDash val="sysDot"/>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524000" y="1219200"/>
            <a:ext cx="7086600" cy="769441"/>
          </a:xfrm>
          <a:prstGeom prst="rect">
            <a:avLst/>
          </a:prstGeom>
          <a:noFill/>
        </p:spPr>
        <p:txBody>
          <a:bodyPr wrap="square" rtlCol="0">
            <a:spAutoFit/>
          </a:bodyPr>
          <a:lstStyle/>
          <a:p>
            <a:r>
              <a:rPr lang="en-US" sz="4400" dirty="0">
                <a:solidFill>
                  <a:srgbClr val="ED1C24"/>
                </a:solidFill>
                <a:latin typeface="Arial" pitchFamily="34" charset="0"/>
                <a:cs typeface="Arial" pitchFamily="34" charset="0"/>
              </a:rPr>
              <a:t>Follow us on social</a:t>
            </a:r>
            <a:endParaRPr lang="en-CA" sz="4400" dirty="0">
              <a:solidFill>
                <a:srgbClr val="ED1C24"/>
              </a:solidFill>
              <a:latin typeface="Arial" pitchFamily="34" charset="0"/>
              <a:cs typeface="Arial" pitchFamily="34" charset="0"/>
            </a:endParaRP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76402" y="3908775"/>
            <a:ext cx="276225" cy="276225"/>
          </a:xfrm>
          <a:prstGeom prst="rect">
            <a:avLst/>
          </a:prstGeom>
        </p:spPr>
      </p:pic>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r="11261"/>
          <a:stretch/>
        </p:blipFill>
        <p:spPr>
          <a:xfrm>
            <a:off x="1676401" y="4419600"/>
            <a:ext cx="276225" cy="274153"/>
          </a:xfrm>
          <a:prstGeom prst="rect">
            <a:avLst/>
          </a:prstGeom>
        </p:spPr>
      </p:pic>
      <p:sp>
        <p:nvSpPr>
          <p:cNvPr id="13" name="AutoShape 2" descr="https://www.facebookbrand.com/img/fb-art.jpg"/>
          <p:cNvSpPr>
            <a:spLocks noChangeAspect="1" noChangeArrowheads="1"/>
          </p:cNvSpPr>
          <p:nvPr userDrawn="1"/>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solidFill>
                <a:prstClr val="black"/>
              </a:solidFill>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76402" y="3429000"/>
            <a:ext cx="276225" cy="276225"/>
          </a:xfrm>
          <a:prstGeom prst="rect">
            <a:avLst/>
          </a:prstGeom>
        </p:spPr>
      </p:pic>
    </p:spTree>
    <p:extLst>
      <p:ext uri="{BB962C8B-B14F-4D97-AF65-F5344CB8AC3E}">
        <p14:creationId xmlns:p14="http://schemas.microsoft.com/office/powerpoint/2010/main" val="2418758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ow did we do">
    <p:spTree>
      <p:nvGrpSpPr>
        <p:cNvPr id="1" name=""/>
        <p:cNvGrpSpPr/>
        <p:nvPr/>
      </p:nvGrpSpPr>
      <p:grpSpPr>
        <a:xfrm>
          <a:off x="0" y="0"/>
          <a:ext cx="0" cy="0"/>
          <a:chOff x="0" y="0"/>
          <a:chExt cx="0" cy="0"/>
        </a:xfrm>
      </p:grpSpPr>
      <p:sp>
        <p:nvSpPr>
          <p:cNvPr id="5" name="TextBox 4"/>
          <p:cNvSpPr txBox="1"/>
          <p:nvPr userDrawn="1"/>
        </p:nvSpPr>
        <p:spPr>
          <a:xfrm>
            <a:off x="1428750" y="1213008"/>
            <a:ext cx="7162800" cy="1477328"/>
          </a:xfrm>
          <a:prstGeom prst="rect">
            <a:avLst/>
          </a:prstGeom>
          <a:noFill/>
        </p:spPr>
        <p:txBody>
          <a:bodyPr wrap="square" rtlCol="0">
            <a:spAutoFit/>
          </a:bodyPr>
          <a:lstStyle/>
          <a:p>
            <a:pPr>
              <a:lnSpc>
                <a:spcPct val="150000"/>
              </a:lnSpc>
            </a:pPr>
            <a:r>
              <a:rPr lang="en-US" sz="2000" dirty="0">
                <a:solidFill>
                  <a:srgbClr val="3C3C7D"/>
                </a:solidFill>
                <a:latin typeface="Arial" pitchFamily="34" charset="0"/>
                <a:cs typeface="Arial" pitchFamily="34" charset="0"/>
              </a:rPr>
              <a:t>• The School values your feedback and treats it seriously</a:t>
            </a:r>
          </a:p>
          <a:p>
            <a:pPr>
              <a:lnSpc>
                <a:spcPct val="150000"/>
              </a:lnSpc>
            </a:pPr>
            <a:r>
              <a:rPr lang="en-US" sz="2000" dirty="0">
                <a:solidFill>
                  <a:srgbClr val="3C3C7D"/>
                </a:solidFill>
                <a:latin typeface="Arial" pitchFamily="34" charset="0"/>
                <a:cs typeface="Arial" pitchFamily="34" charset="0"/>
              </a:rPr>
              <a:t>• Why it’s important that you complete your course evaluation</a:t>
            </a:r>
          </a:p>
          <a:p>
            <a:pPr>
              <a:lnSpc>
                <a:spcPct val="150000"/>
              </a:lnSpc>
            </a:pPr>
            <a:r>
              <a:rPr lang="en-US" sz="2000" dirty="0">
                <a:solidFill>
                  <a:srgbClr val="3C3C7D"/>
                </a:solidFill>
                <a:latin typeface="Arial" pitchFamily="34" charset="0"/>
                <a:cs typeface="Arial" pitchFamily="34" charset="0"/>
              </a:rPr>
              <a:t>• Instructions on how to complete your course evaluation</a:t>
            </a:r>
            <a:endParaRPr lang="en-CA" sz="2000" dirty="0">
              <a:solidFill>
                <a:srgbClr val="3C3C7D"/>
              </a:solidFill>
              <a:latin typeface="Arial" pitchFamily="34" charset="0"/>
              <a:cs typeface="Arial" pitchFamily="34" charset="0"/>
            </a:endParaRPr>
          </a:p>
        </p:txBody>
      </p:sp>
      <p:cxnSp>
        <p:nvCxnSpPr>
          <p:cNvPr id="4" name="Straight Connector 3"/>
          <p:cNvCxnSpPr/>
          <p:nvPr userDrawn="1"/>
        </p:nvCxnSpPr>
        <p:spPr>
          <a:xfrm>
            <a:off x="1438275" y="990600"/>
            <a:ext cx="7162800" cy="0"/>
          </a:xfrm>
          <a:prstGeom prst="line">
            <a:avLst/>
          </a:prstGeom>
          <a:ln w="12700">
            <a:solidFill>
              <a:srgbClr val="3C3C7D"/>
            </a:solidFill>
            <a:prstDash val="sysDot"/>
          </a:ln>
        </p:spPr>
        <p:style>
          <a:lnRef idx="1">
            <a:schemeClr val="accent1"/>
          </a:lnRef>
          <a:fillRef idx="0">
            <a:schemeClr val="accent1"/>
          </a:fillRef>
          <a:effectRef idx="0">
            <a:schemeClr val="accent1"/>
          </a:effectRef>
          <a:fontRef idx="minor">
            <a:schemeClr val="tx1"/>
          </a:fontRef>
        </p:style>
      </p:cxnSp>
      <p:sp>
        <p:nvSpPr>
          <p:cNvPr id="3" name="TextBox 2"/>
          <p:cNvSpPr txBox="1"/>
          <p:nvPr userDrawn="1"/>
        </p:nvSpPr>
        <p:spPr>
          <a:xfrm>
            <a:off x="1514475" y="144959"/>
            <a:ext cx="7086600" cy="769441"/>
          </a:xfrm>
          <a:prstGeom prst="rect">
            <a:avLst/>
          </a:prstGeom>
          <a:noFill/>
        </p:spPr>
        <p:txBody>
          <a:bodyPr wrap="square" rtlCol="0">
            <a:spAutoFit/>
          </a:bodyPr>
          <a:lstStyle/>
          <a:p>
            <a:r>
              <a:rPr lang="en-US" sz="4400" dirty="0">
                <a:solidFill>
                  <a:srgbClr val="ED1C24"/>
                </a:solidFill>
                <a:latin typeface="Arial" pitchFamily="34" charset="0"/>
                <a:cs typeface="Arial" pitchFamily="34" charset="0"/>
              </a:rPr>
              <a:t>How did we do?</a:t>
            </a:r>
            <a:endParaRPr lang="en-CA" sz="4400" dirty="0">
              <a:solidFill>
                <a:srgbClr val="ED1C24"/>
              </a:solidFill>
              <a:latin typeface="Arial" pitchFamily="34" charset="0"/>
              <a:cs typeface="Arial" pitchFamily="34"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 y="6096000"/>
            <a:ext cx="2667000" cy="562737"/>
          </a:xfrm>
          <a:prstGeom prst="rect">
            <a:avLst/>
          </a:prstGeom>
        </p:spPr>
      </p:pic>
    </p:spTree>
    <p:extLst>
      <p:ext uri="{BB962C8B-B14F-4D97-AF65-F5344CB8AC3E}">
        <p14:creationId xmlns:p14="http://schemas.microsoft.com/office/powerpoint/2010/main" val="8387122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ertificate benefi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00200" y="1676400"/>
            <a:ext cx="7162800" cy="685800"/>
          </a:xfrm>
        </p:spPr>
        <p:txBody>
          <a:bodyPr>
            <a:noAutofit/>
          </a:bodyPr>
          <a:lstStyle>
            <a:lvl1pPr algn="l">
              <a:defRPr sz="2800" b="0" baseline="0">
                <a:latin typeface="Arial" pitchFamily="34" charset="0"/>
                <a:cs typeface="Arial" pitchFamily="34" charset="0"/>
              </a:defRPr>
            </a:lvl1pPr>
          </a:lstStyle>
          <a:p>
            <a:r>
              <a:rPr lang="en-US" sz="2800" dirty="0"/>
              <a:t>in Enterprise Risk Management (ERM)</a:t>
            </a:r>
            <a:endParaRPr lang="en-CA" sz="2800" dirty="0"/>
          </a:p>
        </p:txBody>
      </p:sp>
      <p:cxnSp>
        <p:nvCxnSpPr>
          <p:cNvPr id="4" name="Straight Connector 3"/>
          <p:cNvCxnSpPr/>
          <p:nvPr userDrawn="1"/>
        </p:nvCxnSpPr>
        <p:spPr>
          <a:xfrm>
            <a:off x="1524000" y="2514600"/>
            <a:ext cx="7162800" cy="0"/>
          </a:xfrm>
          <a:prstGeom prst="line">
            <a:avLst/>
          </a:prstGeom>
          <a:ln w="12700">
            <a:solidFill>
              <a:srgbClr val="3C3C7D"/>
            </a:solidFill>
            <a:prstDash val="sysDot"/>
          </a:ln>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524000" y="990600"/>
            <a:ext cx="7162800" cy="769441"/>
          </a:xfrm>
          <a:prstGeom prst="rect">
            <a:avLst/>
          </a:prstGeom>
          <a:noFill/>
        </p:spPr>
        <p:txBody>
          <a:bodyPr wrap="square" rtlCol="0">
            <a:spAutoFit/>
          </a:bodyPr>
          <a:lstStyle/>
          <a:p>
            <a:r>
              <a:rPr lang="en-US" sz="4400" dirty="0">
                <a:solidFill>
                  <a:srgbClr val="ED1C24"/>
                </a:solidFill>
                <a:latin typeface="Arial" pitchFamily="34" charset="0"/>
                <a:cs typeface="Arial" pitchFamily="34" charset="0"/>
              </a:rPr>
              <a:t>Certificate</a:t>
            </a:r>
            <a:endParaRPr lang="en-CA" sz="4400" dirty="0">
              <a:solidFill>
                <a:srgbClr val="ED1C24"/>
              </a:solidFill>
              <a:latin typeface="Arial" pitchFamily="34" charset="0"/>
              <a:cs typeface="Arial" pitchFamily="34" charset="0"/>
            </a:endParaRPr>
          </a:p>
        </p:txBody>
      </p:sp>
      <p:sp>
        <p:nvSpPr>
          <p:cNvPr id="10" name="Text Placeholder 9"/>
          <p:cNvSpPr>
            <a:spLocks noGrp="1"/>
          </p:cNvSpPr>
          <p:nvPr>
            <p:ph type="body" sz="quarter" idx="10" hasCustomPrompt="1"/>
          </p:nvPr>
        </p:nvSpPr>
        <p:spPr>
          <a:xfrm>
            <a:off x="1600200" y="2590800"/>
            <a:ext cx="7239000" cy="3505200"/>
          </a:xfrm>
        </p:spPr>
        <p:txBody>
          <a:bodyPr>
            <a:normAutofit/>
          </a:bodyPr>
          <a:lstStyle>
            <a:lvl1pPr marL="0" indent="0">
              <a:buNone/>
              <a:defRPr lang="en-US" sz="2000" b="0" i="0" u="none" strike="noStrike" kern="1200" baseline="0" smtClean="0">
                <a:solidFill>
                  <a:srgbClr val="3C3C7D"/>
                </a:solidFill>
                <a:latin typeface="Arial" pitchFamily="34" charset="0"/>
                <a:cs typeface="Arial" pitchFamily="34" charset="0"/>
              </a:defRPr>
            </a:lvl1pPr>
          </a:lstStyle>
          <a:p>
            <a:pPr>
              <a:lnSpc>
                <a:spcPct val="100000"/>
              </a:lnSpc>
            </a:pPr>
            <a:r>
              <a:rPr lang="en-US" sz="2000" b="1" i="0" u="none" strike="noStrike" kern="1200" baseline="0" dirty="0">
                <a:solidFill>
                  <a:srgbClr val="3C3C7D"/>
                </a:solidFill>
                <a:latin typeface="Arial" pitchFamily="34" charset="0"/>
                <a:ea typeface="+mj-ea"/>
                <a:cs typeface="Arial" pitchFamily="34" charset="0"/>
              </a:rPr>
              <a:t>1388 Enterprise Risk Management </a:t>
            </a:r>
            <a:r>
              <a:rPr lang="en-US" sz="2000" b="0" i="0" u="none" strike="noStrike" kern="1200" baseline="0" dirty="0">
                <a:solidFill>
                  <a:srgbClr val="3C3C7D"/>
                </a:solidFill>
                <a:latin typeface="Arial" pitchFamily="34" charset="0"/>
                <a:ea typeface="+mj-ea"/>
                <a:cs typeface="Arial" pitchFamily="34" charset="0"/>
              </a:rPr>
              <a:t>is part of the Certificate in Enterprise Risk Management (ERM), which will help you:</a:t>
            </a:r>
          </a:p>
          <a:p>
            <a:endParaRPr lang="en-CA" sz="2000" b="0" i="0" u="none" strike="noStrike" kern="1200" baseline="0" dirty="0">
              <a:solidFill>
                <a:srgbClr val="3C3C7D"/>
              </a:solidFill>
              <a:latin typeface="Arial" pitchFamily="34" charset="0"/>
              <a:ea typeface="+mj-ea"/>
              <a:cs typeface="Arial" pitchFamily="34" charset="0"/>
            </a:endParaRPr>
          </a:p>
          <a:p>
            <a:pPr>
              <a:lnSpc>
                <a:spcPct val="150000"/>
              </a:lnSpc>
            </a:pPr>
            <a:r>
              <a:rPr lang="en-US" sz="2000" b="0" i="0" u="none" strike="noStrike" kern="1200" baseline="0" dirty="0">
                <a:solidFill>
                  <a:srgbClr val="3C3C7D"/>
                </a:solidFill>
                <a:latin typeface="Arial" pitchFamily="34" charset="0"/>
                <a:ea typeface="+mj-ea"/>
                <a:cs typeface="Arial" pitchFamily="34" charset="0"/>
              </a:rPr>
              <a:t>• learn risk analysis and risk management from the ground up;</a:t>
            </a:r>
          </a:p>
          <a:p>
            <a:pPr>
              <a:lnSpc>
                <a:spcPct val="150000"/>
              </a:lnSpc>
            </a:pPr>
            <a:r>
              <a:rPr lang="en-US" sz="2000" b="0" i="0" u="none" strike="noStrike" kern="1200" baseline="0" dirty="0">
                <a:solidFill>
                  <a:srgbClr val="3C3C7D"/>
                </a:solidFill>
                <a:latin typeface="Arial" pitchFamily="34" charset="0"/>
                <a:ea typeface="+mj-ea"/>
                <a:cs typeface="Arial" pitchFamily="34" charset="0"/>
              </a:rPr>
              <a:t>• acquire the latest practical skills for managing operational,  </a:t>
            </a:r>
            <a:br>
              <a:rPr lang="en-US" sz="2000" b="0" i="0" u="none" strike="noStrike" kern="1200" baseline="0" dirty="0">
                <a:solidFill>
                  <a:srgbClr val="3C3C7D"/>
                </a:solidFill>
                <a:latin typeface="Arial" pitchFamily="34" charset="0"/>
                <a:ea typeface="+mj-ea"/>
                <a:cs typeface="Arial" pitchFamily="34" charset="0"/>
              </a:rPr>
            </a:br>
            <a:r>
              <a:rPr lang="en-US" sz="2000" b="0" i="0" u="none" strike="noStrike" kern="1200" baseline="0" dirty="0">
                <a:solidFill>
                  <a:srgbClr val="3C3C7D"/>
                </a:solidFill>
                <a:latin typeface="Arial" pitchFamily="34" charset="0"/>
                <a:ea typeface="+mj-ea"/>
                <a:cs typeface="Arial" pitchFamily="34" charset="0"/>
              </a:rPr>
              <a:t>  credit and market risk;</a:t>
            </a:r>
          </a:p>
          <a:p>
            <a:pPr>
              <a:lnSpc>
                <a:spcPct val="150000"/>
              </a:lnSpc>
            </a:pPr>
            <a:r>
              <a:rPr lang="en-US" sz="2000" b="0" i="0" u="none" strike="noStrike" kern="1200" baseline="0" dirty="0">
                <a:solidFill>
                  <a:srgbClr val="3C3C7D"/>
                </a:solidFill>
                <a:latin typeface="Arial" pitchFamily="34" charset="0"/>
                <a:ea typeface="+mj-ea"/>
                <a:cs typeface="Arial" pitchFamily="34" charset="0"/>
              </a:rPr>
              <a:t>• understand why companies need to balance risk and return.</a:t>
            </a:r>
            <a:endParaRPr lang="en-CA" sz="2000" dirty="0">
              <a:solidFill>
                <a:srgbClr val="3C3C7D"/>
              </a:solidFill>
              <a:latin typeface="Arial" pitchFamily="34" charset="0"/>
              <a:cs typeface="Arial" pitchFamily="34" charset="0"/>
            </a:endParaRPr>
          </a:p>
          <a:p>
            <a:pPr>
              <a:lnSpc>
                <a:spcPct val="100000"/>
              </a:lnSpc>
            </a:pPr>
            <a:endParaRPr lang="en-CA" sz="2000" dirty="0">
              <a:solidFill>
                <a:srgbClr val="3C3C7D"/>
              </a:solidFill>
              <a:latin typeface="Arial" pitchFamily="34" charset="0"/>
              <a:cs typeface="Arial" pitchFamily="34" charset="0"/>
            </a:endParaRPr>
          </a:p>
        </p:txBody>
      </p:sp>
    </p:spTree>
    <p:extLst>
      <p:ext uri="{BB962C8B-B14F-4D97-AF65-F5344CB8AC3E}">
        <p14:creationId xmlns:p14="http://schemas.microsoft.com/office/powerpoint/2010/main" val="33114428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ertificate courses">
    <p:spTree>
      <p:nvGrpSpPr>
        <p:cNvPr id="1" name=""/>
        <p:cNvGrpSpPr/>
        <p:nvPr/>
      </p:nvGrpSpPr>
      <p:grpSpPr>
        <a:xfrm>
          <a:off x="0" y="0"/>
          <a:ext cx="0" cy="0"/>
          <a:chOff x="0" y="0"/>
          <a:chExt cx="0" cy="0"/>
        </a:xfrm>
      </p:grpSpPr>
      <p:cxnSp>
        <p:nvCxnSpPr>
          <p:cNvPr id="4" name="Straight Connector 3"/>
          <p:cNvCxnSpPr/>
          <p:nvPr userDrawn="1"/>
        </p:nvCxnSpPr>
        <p:spPr>
          <a:xfrm>
            <a:off x="1524000" y="2514600"/>
            <a:ext cx="7162800" cy="0"/>
          </a:xfrm>
          <a:prstGeom prst="line">
            <a:avLst/>
          </a:prstGeom>
          <a:ln w="12700">
            <a:solidFill>
              <a:srgbClr val="3C3C7D"/>
            </a:solidFill>
            <a:prstDash val="sysDot"/>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0" hasCustomPrompt="1"/>
          </p:nvPr>
        </p:nvSpPr>
        <p:spPr>
          <a:xfrm>
            <a:off x="1524000" y="2667000"/>
            <a:ext cx="7162800" cy="3429000"/>
          </a:xfrm>
        </p:spPr>
        <p:txBody>
          <a:bodyPr>
            <a:normAutofit/>
          </a:bodyPr>
          <a:lstStyle>
            <a:lvl1pPr marL="0" indent="0">
              <a:buFont typeface="Arial" pitchFamily="34" charset="0"/>
              <a:buNone/>
              <a:defRPr lang="en-CA" sz="2000" b="0" i="0" u="none" strike="noStrike" kern="1200" baseline="0" smtClean="0">
                <a:solidFill>
                  <a:srgbClr val="3C3C7D"/>
                </a:solidFill>
              </a:defRPr>
            </a:lvl1pPr>
          </a:lstStyle>
          <a:p>
            <a:pPr>
              <a:lnSpc>
                <a:spcPct val="100000"/>
              </a:lnSpc>
            </a:pPr>
            <a:r>
              <a:rPr lang="en-CA" sz="2000" b="0" i="0" u="none" strike="noStrike" kern="1200" baseline="0" dirty="0">
                <a:solidFill>
                  <a:srgbClr val="3C3C7D"/>
                </a:solidFill>
                <a:latin typeface="Arial" pitchFamily="34" charset="0"/>
                <a:ea typeface="+mn-ea"/>
                <a:cs typeface="Arial" pitchFamily="34" charset="0"/>
              </a:rPr>
              <a:t>Required Courses:</a:t>
            </a:r>
          </a:p>
          <a:p>
            <a:endParaRPr lang="en-CA" sz="2000" b="0" i="0" u="none" strike="noStrike" kern="1200" baseline="0" dirty="0">
              <a:solidFill>
                <a:srgbClr val="3C3C7D"/>
              </a:solidFill>
              <a:latin typeface="+mn-lt"/>
              <a:ea typeface="+mn-ea"/>
              <a:cs typeface="+mn-cs"/>
            </a:endParaRPr>
          </a:p>
          <a:p>
            <a:pPr>
              <a:lnSpc>
                <a:spcPct val="150000"/>
              </a:lnSpc>
            </a:pPr>
            <a:r>
              <a:rPr lang="en-US" sz="2000" b="1" i="0" u="none" strike="noStrike" kern="1200" baseline="0" dirty="0">
                <a:solidFill>
                  <a:srgbClr val="3C3C7D"/>
                </a:solidFill>
                <a:latin typeface="Arial" pitchFamily="34" charset="0"/>
                <a:ea typeface="+mn-ea"/>
                <a:cs typeface="Arial" pitchFamily="34" charset="0"/>
              </a:rPr>
              <a:t>1388 Enterprise Risk Management </a:t>
            </a:r>
            <a:r>
              <a:rPr lang="en-US" sz="2000" b="0" i="0" u="none" strike="noStrike" kern="1200" baseline="0" dirty="0">
                <a:solidFill>
                  <a:srgbClr val="3C3C7D"/>
                </a:solidFill>
                <a:latin typeface="Arial" pitchFamily="34" charset="0"/>
                <a:ea typeface="+mn-ea"/>
                <a:cs typeface="Arial" pitchFamily="34" charset="0"/>
              </a:rPr>
              <a:t>(you are here)</a:t>
            </a:r>
          </a:p>
          <a:p>
            <a:pPr>
              <a:lnSpc>
                <a:spcPct val="150000"/>
              </a:lnSpc>
            </a:pPr>
            <a:r>
              <a:rPr lang="en-US" sz="2000" b="0" i="0" u="none" strike="noStrike" kern="1200" baseline="0" dirty="0">
                <a:solidFill>
                  <a:srgbClr val="3C3C7D"/>
                </a:solidFill>
                <a:latin typeface="Arial" pitchFamily="34" charset="0"/>
                <a:ea typeface="+mn-ea"/>
                <a:cs typeface="Arial" pitchFamily="34" charset="0"/>
              </a:rPr>
              <a:t>2921 The Foundations of Risk Management</a:t>
            </a:r>
          </a:p>
          <a:p>
            <a:pPr>
              <a:lnSpc>
                <a:spcPct val="150000"/>
              </a:lnSpc>
            </a:pPr>
            <a:r>
              <a:rPr lang="en-CA" sz="2000" b="0" i="0" u="none" strike="noStrike" kern="1200" baseline="0" dirty="0">
                <a:solidFill>
                  <a:srgbClr val="3C3C7D"/>
                </a:solidFill>
                <a:latin typeface="Arial" pitchFamily="34" charset="0"/>
                <a:ea typeface="+mn-ea"/>
                <a:cs typeface="Arial" pitchFamily="34" charset="0"/>
              </a:rPr>
              <a:t>2392 Credit &amp; Market Risk Fundamentals</a:t>
            </a:r>
          </a:p>
          <a:p>
            <a:pPr>
              <a:lnSpc>
                <a:spcPct val="150000"/>
              </a:lnSpc>
            </a:pPr>
            <a:r>
              <a:rPr lang="en-CA" sz="2000" b="0" i="0" u="none" strike="noStrike" kern="1200" baseline="0" dirty="0">
                <a:solidFill>
                  <a:srgbClr val="3C3C7D"/>
                </a:solidFill>
                <a:latin typeface="Arial" pitchFamily="34" charset="0"/>
                <a:ea typeface="+mn-ea"/>
                <a:cs typeface="Arial" pitchFamily="34" charset="0"/>
              </a:rPr>
              <a:t>2393 Operational Risk &amp; Internal Control Fundamentals</a:t>
            </a:r>
          </a:p>
          <a:p>
            <a:pPr>
              <a:lnSpc>
                <a:spcPct val="150000"/>
              </a:lnSpc>
            </a:pPr>
            <a:r>
              <a:rPr lang="en-CA" sz="2000" b="0" i="0" u="none" strike="noStrike" kern="1200" baseline="0" dirty="0">
                <a:solidFill>
                  <a:srgbClr val="3C3C7D"/>
                </a:solidFill>
                <a:latin typeface="Arial" pitchFamily="34" charset="0"/>
                <a:ea typeface="+mn-ea"/>
                <a:cs typeface="Arial" pitchFamily="34" charset="0"/>
              </a:rPr>
              <a:t>2394 Governance, Ethics &amp; Social Responsibility</a:t>
            </a:r>
            <a:endParaRPr lang="en-CA" sz="2000" b="0" dirty="0">
              <a:solidFill>
                <a:srgbClr val="3C3C7D"/>
              </a:solidFill>
              <a:latin typeface="Arial" pitchFamily="34" charset="0"/>
              <a:cs typeface="Arial" pitchFamily="34" charset="0"/>
            </a:endParaRPr>
          </a:p>
        </p:txBody>
      </p:sp>
      <p:sp>
        <p:nvSpPr>
          <p:cNvPr id="10" name="Text Placeholder 9"/>
          <p:cNvSpPr>
            <a:spLocks noGrp="1"/>
          </p:cNvSpPr>
          <p:nvPr>
            <p:ph type="body" sz="quarter" idx="11" hasCustomPrompt="1"/>
          </p:nvPr>
        </p:nvSpPr>
        <p:spPr>
          <a:xfrm>
            <a:off x="1524000" y="914400"/>
            <a:ext cx="7162800" cy="1446213"/>
          </a:xfrm>
        </p:spPr>
        <p:txBody>
          <a:bodyPr>
            <a:normAutofit/>
          </a:bodyPr>
          <a:lstStyle>
            <a:lvl1pPr marL="0" indent="0">
              <a:buNone/>
              <a:defRPr sz="4400">
                <a:solidFill>
                  <a:srgbClr val="ED1C24"/>
                </a:solidFill>
              </a:defRPr>
            </a:lvl1pPr>
          </a:lstStyle>
          <a:p>
            <a:r>
              <a:rPr lang="en-US" sz="4400" dirty="0">
                <a:solidFill>
                  <a:srgbClr val="ED1C24"/>
                </a:solidFill>
                <a:latin typeface="Arial" pitchFamily="34" charset="0"/>
                <a:cs typeface="Arial" pitchFamily="34" charset="0"/>
              </a:rPr>
              <a:t>Certificate in Enterprise Risk Management (ERM)</a:t>
            </a:r>
            <a:endParaRPr lang="en-CA" sz="4400" dirty="0">
              <a:solidFill>
                <a:srgbClr val="ED1C24"/>
              </a:solidFill>
              <a:latin typeface="Arial" pitchFamily="34" charset="0"/>
              <a:cs typeface="Arial" pitchFamily="34" charset="0"/>
            </a:endParaRPr>
          </a:p>
        </p:txBody>
      </p:sp>
    </p:spTree>
    <p:extLst>
      <p:ext uri="{BB962C8B-B14F-4D97-AF65-F5344CB8AC3E}">
        <p14:creationId xmlns:p14="http://schemas.microsoft.com/office/powerpoint/2010/main" val="9637566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ssociations">
    <p:spTree>
      <p:nvGrpSpPr>
        <p:cNvPr id="1" name=""/>
        <p:cNvGrpSpPr/>
        <p:nvPr/>
      </p:nvGrpSpPr>
      <p:grpSpPr>
        <a:xfrm>
          <a:off x="0" y="0"/>
          <a:ext cx="0" cy="0"/>
          <a:chOff x="0" y="0"/>
          <a:chExt cx="0" cy="0"/>
        </a:xfrm>
      </p:grpSpPr>
      <p:cxnSp>
        <p:nvCxnSpPr>
          <p:cNvPr id="4" name="Straight Connector 3"/>
          <p:cNvCxnSpPr/>
          <p:nvPr userDrawn="1"/>
        </p:nvCxnSpPr>
        <p:spPr>
          <a:xfrm>
            <a:off x="1524000" y="2514600"/>
            <a:ext cx="7162800" cy="0"/>
          </a:xfrm>
          <a:prstGeom prst="line">
            <a:avLst/>
          </a:prstGeom>
          <a:ln w="12700">
            <a:solidFill>
              <a:srgbClr val="3C3C7D"/>
            </a:solidFill>
            <a:prstDash val="sysDot"/>
          </a:ln>
        </p:spPr>
        <p:style>
          <a:lnRef idx="1">
            <a:schemeClr val="accent1"/>
          </a:lnRef>
          <a:fillRef idx="0">
            <a:schemeClr val="accent1"/>
          </a:fillRef>
          <a:effectRef idx="0">
            <a:schemeClr val="accent1"/>
          </a:effectRef>
          <a:fontRef idx="minor">
            <a:schemeClr val="tx1"/>
          </a:fontRef>
        </p:style>
      </p:cxnSp>
      <p:sp>
        <p:nvSpPr>
          <p:cNvPr id="3" name="TextBox 2"/>
          <p:cNvSpPr txBox="1"/>
          <p:nvPr userDrawn="1"/>
        </p:nvSpPr>
        <p:spPr>
          <a:xfrm>
            <a:off x="1524000" y="1219200"/>
            <a:ext cx="7162800" cy="769441"/>
          </a:xfrm>
          <a:prstGeom prst="rect">
            <a:avLst/>
          </a:prstGeom>
          <a:noFill/>
        </p:spPr>
        <p:txBody>
          <a:bodyPr wrap="square" rtlCol="0">
            <a:spAutoFit/>
          </a:bodyPr>
          <a:lstStyle/>
          <a:p>
            <a:r>
              <a:rPr lang="en-US" sz="4400" dirty="0">
                <a:solidFill>
                  <a:srgbClr val="ED1C24"/>
                </a:solidFill>
                <a:latin typeface="Arial" pitchFamily="34" charset="0"/>
                <a:cs typeface="Arial" pitchFamily="34" charset="0"/>
              </a:rPr>
              <a:t>Professional Associations</a:t>
            </a:r>
            <a:endParaRPr lang="en-CA" sz="4400" dirty="0">
              <a:solidFill>
                <a:srgbClr val="ED1C24"/>
              </a:solidFill>
              <a:latin typeface="Arial" pitchFamily="34" charset="0"/>
              <a:cs typeface="Arial" pitchFamily="34" charset="0"/>
            </a:endParaRPr>
          </a:p>
        </p:txBody>
      </p:sp>
      <p:sp>
        <p:nvSpPr>
          <p:cNvPr id="7" name="Text Placeholder 6"/>
          <p:cNvSpPr>
            <a:spLocks noGrp="1"/>
          </p:cNvSpPr>
          <p:nvPr>
            <p:ph type="body" sz="quarter" idx="10" hasCustomPrompt="1"/>
          </p:nvPr>
        </p:nvSpPr>
        <p:spPr>
          <a:xfrm>
            <a:off x="1524000" y="2667000"/>
            <a:ext cx="7162800" cy="3505200"/>
          </a:xfrm>
        </p:spPr>
        <p:txBody>
          <a:bodyPr>
            <a:normAutofit/>
          </a:bodyPr>
          <a:lstStyle>
            <a:lvl1pPr marL="0" indent="0">
              <a:buNone/>
              <a:defRPr sz="2000"/>
            </a:lvl1pPr>
          </a:lstStyle>
          <a:p>
            <a:pPr>
              <a:lnSpc>
                <a:spcPct val="150000"/>
              </a:lnSpc>
            </a:pPr>
            <a:r>
              <a:rPr lang="en-US" sz="2000" b="0" i="0" u="none" strike="noStrike" kern="1200" baseline="0" dirty="0">
                <a:solidFill>
                  <a:srgbClr val="3C3C7D"/>
                </a:solidFill>
                <a:latin typeface="Arial" pitchFamily="34" charset="0"/>
                <a:ea typeface="+mn-ea"/>
                <a:cs typeface="Arial" pitchFamily="34" charset="0"/>
              </a:rPr>
              <a:t>This course is recognized by:</a:t>
            </a:r>
          </a:p>
          <a:p>
            <a:endParaRPr lang="en-CA" sz="2000" b="0" i="0" u="none" strike="noStrike" kern="1200" baseline="0" dirty="0">
              <a:solidFill>
                <a:srgbClr val="3C3C7D"/>
              </a:solidFill>
              <a:latin typeface="Arial" pitchFamily="34" charset="0"/>
              <a:ea typeface="+mn-ea"/>
              <a:cs typeface="Arial" pitchFamily="34" charset="0"/>
            </a:endParaRPr>
          </a:p>
          <a:p>
            <a:r>
              <a:rPr lang="en-US" sz="2000" b="0" i="0" u="none" strike="noStrike" kern="1200" baseline="0" dirty="0">
                <a:solidFill>
                  <a:srgbClr val="3C3C7D"/>
                </a:solidFill>
                <a:latin typeface="Arial" pitchFamily="34" charset="0"/>
                <a:ea typeface="+mn-ea"/>
                <a:cs typeface="Arial" pitchFamily="34" charset="0"/>
              </a:rPr>
              <a:t>• The </a:t>
            </a:r>
            <a:r>
              <a:rPr lang="en-US" sz="2000" b="1" i="0" u="none" strike="noStrike" kern="1200" baseline="0" dirty="0">
                <a:solidFill>
                  <a:srgbClr val="3C3C7D"/>
                </a:solidFill>
                <a:latin typeface="Arial" pitchFamily="34" charset="0"/>
                <a:ea typeface="+mn-ea"/>
                <a:cs typeface="Arial" pitchFamily="34" charset="0"/>
              </a:rPr>
              <a:t>Project Management Institute (PMI)</a:t>
            </a:r>
            <a:r>
              <a:rPr lang="en-US" sz="2000" b="0" i="0" u="none" strike="noStrike" kern="1200" baseline="0" dirty="0">
                <a:solidFill>
                  <a:srgbClr val="3C3C7D"/>
                </a:solidFill>
                <a:latin typeface="Arial" pitchFamily="34" charset="0"/>
                <a:ea typeface="+mn-ea"/>
                <a:cs typeface="Arial" pitchFamily="34" charset="0"/>
              </a:rPr>
              <a:t>, towards </a:t>
            </a:r>
            <a:br>
              <a:rPr lang="en-US" sz="2000" b="0" i="0" u="none" strike="noStrike" kern="1200" baseline="0" dirty="0">
                <a:solidFill>
                  <a:srgbClr val="3C3C7D"/>
                </a:solidFill>
                <a:latin typeface="Arial" pitchFamily="34" charset="0"/>
                <a:ea typeface="+mn-ea"/>
                <a:cs typeface="Arial" pitchFamily="34" charset="0"/>
              </a:rPr>
            </a:br>
            <a:r>
              <a:rPr lang="en-US" sz="2000" b="0" i="0" u="none" strike="noStrike" kern="1200" baseline="0" dirty="0">
                <a:solidFill>
                  <a:srgbClr val="3C3C7D"/>
                </a:solidFill>
                <a:latin typeface="Arial" pitchFamily="34" charset="0"/>
                <a:ea typeface="+mn-ea"/>
                <a:cs typeface="Arial" pitchFamily="34" charset="0"/>
              </a:rPr>
              <a:t>  maintenance of the Project Management Professional </a:t>
            </a:r>
            <a:br>
              <a:rPr lang="en-US" sz="2000" b="0" i="0" u="none" strike="noStrike" kern="1200" baseline="0" dirty="0">
                <a:solidFill>
                  <a:srgbClr val="3C3C7D"/>
                </a:solidFill>
                <a:latin typeface="Arial" pitchFamily="34" charset="0"/>
                <a:ea typeface="+mn-ea"/>
                <a:cs typeface="Arial" pitchFamily="34" charset="0"/>
              </a:rPr>
            </a:br>
            <a:r>
              <a:rPr lang="en-US" sz="2000" b="0" i="0" u="none" strike="noStrike" kern="1200" baseline="0" dirty="0">
                <a:solidFill>
                  <a:srgbClr val="3C3C7D"/>
                </a:solidFill>
                <a:latin typeface="Arial" pitchFamily="34" charset="0"/>
                <a:ea typeface="+mn-ea"/>
                <a:cs typeface="Arial" pitchFamily="34" charset="0"/>
              </a:rPr>
              <a:t>  (PMP®) designation. </a:t>
            </a:r>
          </a:p>
          <a:p>
            <a:endParaRPr lang="en-CA" sz="2000" b="0" i="0" u="none" strike="noStrike" kern="1200" baseline="0" dirty="0">
              <a:solidFill>
                <a:srgbClr val="3C3C7D"/>
              </a:solidFill>
              <a:latin typeface="Arial" pitchFamily="34" charset="0"/>
              <a:ea typeface="+mn-ea"/>
              <a:cs typeface="Arial" pitchFamily="34" charset="0"/>
            </a:endParaRPr>
          </a:p>
          <a:p>
            <a:r>
              <a:rPr lang="en-CA" sz="2000" b="0" i="0" u="none" strike="noStrike" kern="1200" baseline="0" dirty="0">
                <a:solidFill>
                  <a:srgbClr val="3C3C7D"/>
                </a:solidFill>
                <a:latin typeface="Arial" pitchFamily="34" charset="0"/>
                <a:ea typeface="+mn-ea"/>
                <a:cs typeface="Arial" pitchFamily="34" charset="0"/>
              </a:rPr>
              <a:t>For more information, visit: </a:t>
            </a:r>
          </a:p>
          <a:p>
            <a:r>
              <a:rPr lang="en-CA" sz="2000" b="1" i="0" u="none" strike="noStrike" kern="1200" baseline="0" dirty="0">
                <a:solidFill>
                  <a:srgbClr val="3C3C7D"/>
                </a:solidFill>
                <a:latin typeface="Arial" pitchFamily="34" charset="0"/>
                <a:ea typeface="+mn-ea"/>
                <a:cs typeface="Arial" pitchFamily="34" charset="0"/>
              </a:rPr>
              <a:t>learn.utoronto.ca/associations</a:t>
            </a:r>
            <a:endParaRPr lang="en-US" sz="2000" b="1" i="0" u="none" strike="noStrike" kern="1200" baseline="0" dirty="0">
              <a:solidFill>
                <a:srgbClr val="3C3C7D"/>
              </a:solidFill>
              <a:latin typeface="Arial" pitchFamily="34" charset="0"/>
              <a:ea typeface="+mn-ea"/>
              <a:cs typeface="Arial" pitchFamily="34" charset="0"/>
            </a:endParaRPr>
          </a:p>
        </p:txBody>
      </p:sp>
    </p:spTree>
    <p:extLst>
      <p:ext uri="{BB962C8B-B14F-4D97-AF65-F5344CB8AC3E}">
        <p14:creationId xmlns:p14="http://schemas.microsoft.com/office/powerpoint/2010/main" val="8369650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ulti cert cours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0" y="1066800"/>
            <a:ext cx="7162800" cy="1143000"/>
          </a:xfrm>
        </p:spPr>
        <p:txBody>
          <a:bodyPr/>
          <a:lstStyle>
            <a:lvl1pPr algn="l">
              <a:defRPr b="0" baseline="0">
                <a:latin typeface="Arial" pitchFamily="34" charset="0"/>
                <a:cs typeface="Arial" pitchFamily="34" charset="0"/>
              </a:defRPr>
            </a:lvl1pPr>
          </a:lstStyle>
          <a:p>
            <a:r>
              <a:rPr lang="en-US" dirty="0"/>
              <a:t>Multiple Certificate Course</a:t>
            </a:r>
            <a:endParaRPr lang="en-CA" dirty="0"/>
          </a:p>
        </p:txBody>
      </p:sp>
      <p:cxnSp>
        <p:nvCxnSpPr>
          <p:cNvPr id="4" name="Straight Connector 3"/>
          <p:cNvCxnSpPr/>
          <p:nvPr userDrawn="1"/>
        </p:nvCxnSpPr>
        <p:spPr>
          <a:xfrm>
            <a:off x="1524000" y="2514600"/>
            <a:ext cx="7162800" cy="0"/>
          </a:xfrm>
          <a:prstGeom prst="line">
            <a:avLst/>
          </a:prstGeom>
          <a:ln w="12700">
            <a:solidFill>
              <a:srgbClr val="3C3C7D"/>
            </a:solidFill>
            <a:prstDash val="sysDot"/>
          </a:ln>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10" hasCustomPrompt="1"/>
          </p:nvPr>
        </p:nvSpPr>
        <p:spPr>
          <a:xfrm>
            <a:off x="1524000" y="2590800"/>
            <a:ext cx="7239000" cy="3733800"/>
          </a:xfrm>
        </p:spPr>
        <p:txBody>
          <a:bodyPr>
            <a:noAutofit/>
          </a:bodyPr>
          <a:lstStyle>
            <a:lvl1pPr marL="0" indent="0">
              <a:lnSpc>
                <a:spcPct val="100000"/>
              </a:lnSpc>
              <a:buNone/>
              <a:defRPr sz="2000"/>
            </a:lvl1pPr>
          </a:lstStyle>
          <a:p>
            <a:r>
              <a:rPr lang="en-US" sz="2000" b="1" i="0" u="none" strike="noStrike" kern="1200" baseline="0" dirty="0">
                <a:solidFill>
                  <a:srgbClr val="3C3C7D"/>
                </a:solidFill>
                <a:latin typeface="Arial" pitchFamily="34" charset="0"/>
                <a:ea typeface="+mn-ea"/>
                <a:cs typeface="Arial" pitchFamily="34" charset="0"/>
              </a:rPr>
              <a:t>1860 Foundations of Project Management </a:t>
            </a:r>
            <a:r>
              <a:rPr lang="en-US" sz="2000" b="0" i="0" u="none" strike="noStrike" kern="1200" baseline="0" dirty="0">
                <a:solidFill>
                  <a:srgbClr val="3C3C7D"/>
                </a:solidFill>
                <a:latin typeface="Arial" pitchFamily="34" charset="0"/>
                <a:ea typeface="+mn-ea"/>
                <a:cs typeface="Arial" pitchFamily="34" charset="0"/>
              </a:rPr>
              <a:t>is part of the following Certificates:</a:t>
            </a:r>
            <a:br>
              <a:rPr lang="en-US" sz="2000" b="0" i="0" u="none" strike="noStrike" kern="1200" baseline="0" dirty="0">
                <a:solidFill>
                  <a:srgbClr val="3C3C7D"/>
                </a:solidFill>
                <a:latin typeface="Arial" pitchFamily="34" charset="0"/>
                <a:ea typeface="+mn-ea"/>
                <a:cs typeface="Arial" pitchFamily="34" charset="0"/>
              </a:rPr>
            </a:br>
            <a:endParaRPr lang="en-US" sz="1400" b="0" i="0" u="none" strike="noStrike" kern="1200" baseline="0" dirty="0">
              <a:solidFill>
                <a:srgbClr val="3C3C7D"/>
              </a:solidFill>
              <a:latin typeface="Arial" pitchFamily="34" charset="0"/>
              <a:ea typeface="+mn-ea"/>
              <a:cs typeface="Arial" pitchFamily="34" charset="0"/>
            </a:endParaRPr>
          </a:p>
          <a:p>
            <a:r>
              <a:rPr lang="en-US" sz="2000" b="0" i="0" u="none" strike="noStrike" kern="1200" baseline="0" dirty="0">
                <a:solidFill>
                  <a:srgbClr val="3C3C7D"/>
                </a:solidFill>
                <a:latin typeface="Arial" pitchFamily="34" charset="0"/>
                <a:ea typeface="+mn-ea"/>
                <a:cs typeface="Arial" pitchFamily="34" charset="0"/>
              </a:rPr>
              <a:t>• Project Management</a:t>
            </a:r>
          </a:p>
          <a:p>
            <a:r>
              <a:rPr lang="en-US" sz="2000" b="0" i="0" u="none" strike="noStrike" kern="1200" baseline="0" dirty="0">
                <a:solidFill>
                  <a:srgbClr val="3C3C7D"/>
                </a:solidFill>
                <a:latin typeface="Arial" pitchFamily="34" charset="0"/>
                <a:ea typeface="+mn-ea"/>
                <a:cs typeface="Arial" pitchFamily="34" charset="0"/>
              </a:rPr>
              <a:t>• Business Management Fundamentals</a:t>
            </a:r>
          </a:p>
          <a:p>
            <a:r>
              <a:rPr lang="en-US" sz="2000" b="0" i="0" u="none" strike="noStrike" kern="1200" baseline="0" dirty="0">
                <a:solidFill>
                  <a:srgbClr val="3C3C7D"/>
                </a:solidFill>
                <a:latin typeface="Arial" pitchFamily="34" charset="0"/>
                <a:ea typeface="+mn-ea"/>
                <a:cs typeface="Arial" pitchFamily="34" charset="0"/>
              </a:rPr>
              <a:t>• Advanced Business Process Management</a:t>
            </a:r>
          </a:p>
          <a:p>
            <a:r>
              <a:rPr lang="en-US" sz="2000" b="0" i="0" u="none" strike="noStrike" kern="1200" baseline="0" dirty="0">
                <a:solidFill>
                  <a:srgbClr val="3C3C7D"/>
                </a:solidFill>
                <a:latin typeface="Arial" pitchFamily="34" charset="0"/>
                <a:ea typeface="+mn-ea"/>
                <a:cs typeface="Arial" pitchFamily="34" charset="0"/>
              </a:rPr>
              <a:t>• International Project Management</a:t>
            </a:r>
          </a:p>
          <a:p>
            <a:endParaRPr lang="en-US" sz="2000" b="0" i="0" u="none" strike="noStrike" kern="1200" baseline="0" dirty="0">
              <a:solidFill>
                <a:srgbClr val="3C3C7D"/>
              </a:solidFill>
              <a:latin typeface="Arial" pitchFamily="34" charset="0"/>
              <a:ea typeface="+mn-ea"/>
              <a:cs typeface="Arial" pitchFamily="34" charset="0"/>
            </a:endParaRPr>
          </a:p>
          <a:p>
            <a:r>
              <a:rPr lang="en-US" sz="2000" b="0" i="0" u="none" strike="noStrike" kern="1200" baseline="0" dirty="0">
                <a:solidFill>
                  <a:srgbClr val="3C3C7D"/>
                </a:solidFill>
                <a:latin typeface="Arial" pitchFamily="34" charset="0"/>
                <a:ea typeface="+mn-ea"/>
                <a:cs typeface="Arial" pitchFamily="34" charset="0"/>
              </a:rPr>
              <a:t>For more information about our Certificate programs, visit: </a:t>
            </a:r>
          </a:p>
          <a:p>
            <a:r>
              <a:rPr lang="en-CA" sz="2000" b="1" i="0" u="none" strike="noStrike" kern="1200" baseline="0" dirty="0">
                <a:solidFill>
                  <a:srgbClr val="3C3C7D"/>
                </a:solidFill>
                <a:latin typeface="Arial" pitchFamily="34" charset="0"/>
                <a:ea typeface="+mn-ea"/>
                <a:cs typeface="Arial" pitchFamily="34" charset="0"/>
              </a:rPr>
              <a:t>learn.utoronto.ca</a:t>
            </a:r>
            <a:endParaRPr lang="en-US" sz="2000" b="1" i="0" u="none" strike="noStrike" kern="1200" baseline="0" dirty="0">
              <a:solidFill>
                <a:srgbClr val="3C3C7D"/>
              </a:solidFill>
              <a:latin typeface="Arial" pitchFamily="34" charset="0"/>
              <a:ea typeface="+mn-ea"/>
              <a:cs typeface="Arial" pitchFamily="34" charset="0"/>
            </a:endParaRPr>
          </a:p>
        </p:txBody>
      </p:sp>
    </p:spTree>
    <p:extLst>
      <p:ext uri="{BB962C8B-B14F-4D97-AF65-F5344CB8AC3E}">
        <p14:creationId xmlns:p14="http://schemas.microsoft.com/office/powerpoint/2010/main" val="1942197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12062878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ssociations 2">
    <p:spTree>
      <p:nvGrpSpPr>
        <p:cNvPr id="1" name=""/>
        <p:cNvGrpSpPr/>
        <p:nvPr/>
      </p:nvGrpSpPr>
      <p:grpSpPr>
        <a:xfrm>
          <a:off x="0" y="0"/>
          <a:ext cx="0" cy="0"/>
          <a:chOff x="0" y="0"/>
          <a:chExt cx="0" cy="0"/>
        </a:xfrm>
      </p:grpSpPr>
      <p:cxnSp>
        <p:nvCxnSpPr>
          <p:cNvPr id="4" name="Straight Connector 3"/>
          <p:cNvCxnSpPr/>
          <p:nvPr userDrawn="1"/>
        </p:nvCxnSpPr>
        <p:spPr>
          <a:xfrm>
            <a:off x="1524000" y="2514600"/>
            <a:ext cx="7162800" cy="0"/>
          </a:xfrm>
          <a:prstGeom prst="line">
            <a:avLst/>
          </a:prstGeom>
          <a:ln w="12700">
            <a:solidFill>
              <a:srgbClr val="3C3C7D"/>
            </a:solidFill>
            <a:prstDash val="sysDot"/>
          </a:ln>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10" hasCustomPrompt="1"/>
          </p:nvPr>
        </p:nvSpPr>
        <p:spPr>
          <a:xfrm>
            <a:off x="1524000" y="2590800"/>
            <a:ext cx="7239000" cy="3581400"/>
          </a:xfrm>
        </p:spPr>
        <p:txBody>
          <a:bodyPr>
            <a:normAutofit/>
          </a:bodyPr>
          <a:lstStyle>
            <a:lvl1pPr marL="0" indent="0">
              <a:lnSpc>
                <a:spcPct val="100000"/>
              </a:lnSpc>
              <a:buNone/>
              <a:defRPr sz="2000">
                <a:latin typeface="Arial" pitchFamily="34" charset="0"/>
                <a:cs typeface="Arial" pitchFamily="34" charset="0"/>
              </a:defRPr>
            </a:lvl1pPr>
          </a:lstStyle>
          <a:p>
            <a:r>
              <a:rPr lang="en-US" sz="2000" b="1" i="0" u="none" strike="noStrike" kern="1200" baseline="0" dirty="0">
                <a:solidFill>
                  <a:srgbClr val="3C3C7D"/>
                </a:solidFill>
                <a:latin typeface="Arial" pitchFamily="34" charset="0"/>
                <a:ea typeface="+mn-ea"/>
                <a:cs typeface="Arial" pitchFamily="34" charset="0"/>
              </a:rPr>
              <a:t>1860 Foundations of Project Management </a:t>
            </a:r>
            <a:r>
              <a:rPr lang="en-US" sz="2000" b="0" i="0" u="none" strike="noStrike" kern="1200" baseline="0" dirty="0">
                <a:solidFill>
                  <a:srgbClr val="3C3C7D"/>
                </a:solidFill>
                <a:latin typeface="Arial" pitchFamily="34" charset="0"/>
                <a:ea typeface="+mn-ea"/>
                <a:cs typeface="Arial" pitchFamily="34" charset="0"/>
              </a:rPr>
              <a:t>is recognized by:</a:t>
            </a:r>
          </a:p>
          <a:p>
            <a:endParaRPr lang="en-US" sz="2000" b="0" i="0" u="none" strike="noStrike" kern="1200" baseline="0" dirty="0">
              <a:solidFill>
                <a:srgbClr val="3C3C7D"/>
              </a:solidFill>
              <a:latin typeface="Arial" pitchFamily="34" charset="0"/>
              <a:ea typeface="+mn-ea"/>
              <a:cs typeface="Arial" pitchFamily="34" charset="0"/>
            </a:endParaRPr>
          </a:p>
          <a:p>
            <a:pPr>
              <a:lnSpc>
                <a:spcPct val="150000"/>
              </a:lnSpc>
            </a:pPr>
            <a:r>
              <a:rPr lang="en-US" sz="2000" b="0" i="0" u="none" strike="noStrike" kern="1200" baseline="0" dirty="0">
                <a:solidFill>
                  <a:srgbClr val="3C3C7D"/>
                </a:solidFill>
                <a:latin typeface="Arial" pitchFamily="34" charset="0"/>
                <a:ea typeface="+mn-ea"/>
                <a:cs typeface="Arial" pitchFamily="34" charset="0"/>
              </a:rPr>
              <a:t>• The Association of Administrative Assistants (AAA)</a:t>
            </a:r>
          </a:p>
          <a:p>
            <a:pPr>
              <a:lnSpc>
                <a:spcPct val="150000"/>
              </a:lnSpc>
            </a:pPr>
            <a:r>
              <a:rPr lang="en-US" sz="2000" b="0" i="0" u="none" strike="noStrike" kern="1200" baseline="0" dirty="0">
                <a:solidFill>
                  <a:srgbClr val="3C3C7D"/>
                </a:solidFill>
                <a:latin typeface="Arial" pitchFamily="34" charset="0"/>
                <a:ea typeface="+mn-ea"/>
                <a:cs typeface="Arial" pitchFamily="34" charset="0"/>
              </a:rPr>
              <a:t>• The Project Management Institute (PMI)</a:t>
            </a:r>
          </a:p>
          <a:p>
            <a:pPr>
              <a:lnSpc>
                <a:spcPct val="150000"/>
              </a:lnSpc>
            </a:pPr>
            <a:r>
              <a:rPr lang="en-CA" sz="2000" b="0" i="0" u="none" strike="noStrike" kern="1200" baseline="0" dirty="0">
                <a:solidFill>
                  <a:srgbClr val="3C3C7D"/>
                </a:solidFill>
                <a:latin typeface="Arial" pitchFamily="34" charset="0"/>
                <a:ea typeface="+mn-ea"/>
                <a:cs typeface="Arial" pitchFamily="34" charset="0"/>
              </a:rPr>
              <a:t>• The Canadian Construction Association (CCA) </a:t>
            </a:r>
          </a:p>
          <a:p>
            <a:endParaRPr lang="en-CA" sz="2000" b="0" i="0" u="none" strike="noStrike" kern="1200" baseline="0" dirty="0">
              <a:solidFill>
                <a:srgbClr val="3C3C7D"/>
              </a:solidFill>
              <a:latin typeface="Arial" pitchFamily="34" charset="0"/>
              <a:ea typeface="+mn-ea"/>
              <a:cs typeface="Arial" pitchFamily="34" charset="0"/>
            </a:endParaRPr>
          </a:p>
          <a:p>
            <a:r>
              <a:rPr lang="en-CA" sz="2000" b="0" i="0" u="none" strike="noStrike" kern="1200" baseline="0" dirty="0">
                <a:solidFill>
                  <a:srgbClr val="3C3C7D"/>
                </a:solidFill>
                <a:latin typeface="Arial" pitchFamily="34" charset="0"/>
                <a:ea typeface="+mn-ea"/>
                <a:cs typeface="Arial" pitchFamily="34" charset="0"/>
              </a:rPr>
              <a:t>For more information, visit: </a:t>
            </a:r>
          </a:p>
          <a:p>
            <a:r>
              <a:rPr lang="en-CA" sz="2000" b="1" i="0" u="none" strike="noStrike" kern="1200" baseline="0" dirty="0">
                <a:solidFill>
                  <a:srgbClr val="3C3C7D"/>
                </a:solidFill>
                <a:latin typeface="Arial" pitchFamily="34" charset="0"/>
                <a:ea typeface="+mn-ea"/>
                <a:cs typeface="Arial" pitchFamily="34" charset="0"/>
              </a:rPr>
              <a:t>learn.utoronto.ca/associations</a:t>
            </a:r>
            <a:endParaRPr lang="en-US" sz="2000" b="1" i="0" u="none" strike="noStrike" kern="1200" baseline="0" dirty="0">
              <a:solidFill>
                <a:srgbClr val="3C3C7D"/>
              </a:solidFill>
              <a:latin typeface="Arial" pitchFamily="34" charset="0"/>
              <a:ea typeface="+mn-ea"/>
              <a:cs typeface="Arial" pitchFamily="34" charset="0"/>
            </a:endParaRPr>
          </a:p>
        </p:txBody>
      </p:sp>
      <p:sp>
        <p:nvSpPr>
          <p:cNvPr id="7" name="TextBox 6"/>
          <p:cNvSpPr txBox="1"/>
          <p:nvPr userDrawn="1"/>
        </p:nvSpPr>
        <p:spPr>
          <a:xfrm>
            <a:off x="1524000" y="1295400"/>
            <a:ext cx="7162800" cy="769441"/>
          </a:xfrm>
          <a:prstGeom prst="rect">
            <a:avLst/>
          </a:prstGeom>
          <a:noFill/>
        </p:spPr>
        <p:txBody>
          <a:bodyPr wrap="square" rtlCol="0">
            <a:spAutoFit/>
          </a:bodyPr>
          <a:lstStyle/>
          <a:p>
            <a:r>
              <a:rPr lang="en-US" sz="4400" dirty="0">
                <a:solidFill>
                  <a:srgbClr val="ED1C24"/>
                </a:solidFill>
                <a:latin typeface="Arial" pitchFamily="34" charset="0"/>
                <a:cs typeface="Arial" pitchFamily="34" charset="0"/>
              </a:rPr>
              <a:t>Professional Associations</a:t>
            </a:r>
            <a:endParaRPr lang="en-CA" sz="4400" dirty="0">
              <a:solidFill>
                <a:srgbClr val="ED1C24"/>
              </a:solidFill>
              <a:latin typeface="Arial" pitchFamily="34" charset="0"/>
              <a:cs typeface="Arial" pitchFamily="34" charset="0"/>
            </a:endParaRPr>
          </a:p>
        </p:txBody>
      </p:sp>
    </p:spTree>
    <p:extLst>
      <p:ext uri="{BB962C8B-B14F-4D97-AF65-F5344CB8AC3E}">
        <p14:creationId xmlns:p14="http://schemas.microsoft.com/office/powerpoint/2010/main" val="112953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91821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57200" y="1905000"/>
            <a:ext cx="4038600" cy="4221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Content Placeholder 3"/>
          <p:cNvSpPr>
            <a:spLocks noGrp="1"/>
          </p:cNvSpPr>
          <p:nvPr>
            <p:ph sz="half" idx="2"/>
          </p:nvPr>
        </p:nvSpPr>
        <p:spPr>
          <a:xfrm>
            <a:off x="4648200" y="1905000"/>
            <a:ext cx="4038600" cy="4221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4267851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9812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819399"/>
            <a:ext cx="4040188" cy="3306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5" name="Text Placeholder 4"/>
          <p:cNvSpPr>
            <a:spLocks noGrp="1"/>
          </p:cNvSpPr>
          <p:nvPr>
            <p:ph type="body" sz="quarter" idx="3"/>
          </p:nvPr>
        </p:nvSpPr>
        <p:spPr>
          <a:xfrm>
            <a:off x="4648200" y="19812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819399"/>
            <a:ext cx="4041775" cy="3306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3729571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Tree>
    <p:extLst>
      <p:ext uri="{BB962C8B-B14F-4D97-AF65-F5344CB8AC3E}">
        <p14:creationId xmlns:p14="http://schemas.microsoft.com/office/powerpoint/2010/main" val="954705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6679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3008313" cy="1162050"/>
          </a:xfrm>
        </p:spPr>
        <p:txBody>
          <a:bodyPr anchor="b"/>
          <a:lstStyle>
            <a:lvl1pPr algn="l">
              <a:defRPr sz="2000" b="1"/>
            </a:lvl1pPr>
          </a:lstStyle>
          <a:p>
            <a:r>
              <a:rPr lang="en-US"/>
              <a:t>Click to edit Master title style</a:t>
            </a:r>
            <a:endParaRPr lang="en-CA" dirty="0"/>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Text Placeholder 3"/>
          <p:cNvSpPr>
            <a:spLocks noGrp="1"/>
          </p:cNvSpPr>
          <p:nvPr>
            <p:ph type="body" sz="half" idx="2"/>
          </p:nvPr>
        </p:nvSpPr>
        <p:spPr>
          <a:xfrm>
            <a:off x="457200" y="2057400"/>
            <a:ext cx="3008313" cy="4068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82160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914399"/>
            <a:ext cx="5486400" cy="38131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37460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229600" cy="1143000"/>
          </a:xfrm>
          <a:prstGeom prst="rect">
            <a:avLst/>
          </a:prstGeom>
        </p:spPr>
        <p:txBody>
          <a:bodyPr vert="horz" lIns="91440" tIns="45720" rIns="91440" bIns="45720" rtlCol="0" anchor="ctr">
            <a:normAutofit/>
          </a:bodyPr>
          <a:lstStyle/>
          <a:p>
            <a:r>
              <a:rPr lang="en-US"/>
              <a:t>Click to edit Master title style</a:t>
            </a:r>
            <a:endParaRPr lang="en-CA" dirty="0"/>
          </a:p>
        </p:txBody>
      </p:sp>
      <p:sp>
        <p:nvSpPr>
          <p:cNvPr id="3" name="Text Placeholder 2"/>
          <p:cNvSpPr>
            <a:spLocks noGrp="1"/>
          </p:cNvSpPr>
          <p:nvPr>
            <p:ph type="body" idx="1"/>
          </p:nvPr>
        </p:nvSpPr>
        <p:spPr>
          <a:xfrm>
            <a:off x="457200" y="1447800"/>
            <a:ext cx="8229600" cy="4678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3" name="TextBox 12"/>
          <p:cNvSpPr txBox="1"/>
          <p:nvPr/>
        </p:nvSpPr>
        <p:spPr>
          <a:xfrm>
            <a:off x="6019800" y="6445478"/>
            <a:ext cx="2667000" cy="246221"/>
          </a:xfrm>
          <a:prstGeom prst="rect">
            <a:avLst/>
          </a:prstGeom>
          <a:noFill/>
        </p:spPr>
        <p:txBody>
          <a:bodyPr wrap="square" rtlCol="0">
            <a:spAutoFit/>
          </a:bodyPr>
          <a:lstStyle/>
          <a:p>
            <a:pPr algn="r">
              <a:defRPr/>
            </a:pPr>
            <a:r>
              <a:rPr lang="en-US" sz="700" dirty="0">
                <a:solidFill>
                  <a:prstClr val="black"/>
                </a:solidFill>
                <a:latin typeface="Arial" pitchFamily="34" charset="0"/>
                <a:cs typeface="Arial" pitchFamily="34" charset="0"/>
              </a:rPr>
              <a:t>LEARN</a:t>
            </a:r>
            <a:r>
              <a:rPr lang="en-US" sz="1000" dirty="0">
                <a:solidFill>
                  <a:prstClr val="black"/>
                </a:solidFill>
                <a:latin typeface="Arial" pitchFamily="34" charset="0"/>
                <a:cs typeface="Arial" pitchFamily="34" charset="0"/>
              </a:rPr>
              <a:t>.</a:t>
            </a:r>
            <a:r>
              <a:rPr lang="en-US" sz="700" dirty="0">
                <a:solidFill>
                  <a:prstClr val="black"/>
                </a:solidFill>
                <a:latin typeface="Arial" pitchFamily="34" charset="0"/>
                <a:cs typeface="Arial" pitchFamily="34" charset="0"/>
              </a:rPr>
              <a:t>UTORONTO</a:t>
            </a:r>
            <a:r>
              <a:rPr lang="en-US" sz="1000" dirty="0">
                <a:solidFill>
                  <a:prstClr val="black"/>
                </a:solidFill>
                <a:latin typeface="Arial" pitchFamily="34" charset="0"/>
                <a:cs typeface="Arial" pitchFamily="34" charset="0"/>
              </a:rPr>
              <a:t>.</a:t>
            </a:r>
            <a:r>
              <a:rPr lang="en-US" sz="700" dirty="0">
                <a:solidFill>
                  <a:prstClr val="black"/>
                </a:solidFill>
                <a:latin typeface="Arial" pitchFamily="34" charset="0"/>
                <a:cs typeface="Arial" pitchFamily="34" charset="0"/>
              </a:rPr>
              <a:t>CA</a:t>
            </a:r>
            <a:endParaRPr lang="en-CA" sz="700" dirty="0">
              <a:solidFill>
                <a:prstClr val="black"/>
              </a:solidFill>
              <a:latin typeface="Arial" pitchFamily="34" charset="0"/>
              <a:cs typeface="Arial" pitchFamily="34" charset="0"/>
            </a:endParaRPr>
          </a:p>
        </p:txBody>
      </p:sp>
      <p:pic>
        <p:nvPicPr>
          <p:cNvPr id="1028" name="Picture 4"/>
          <p:cNvPicPr>
            <a:picLocks noChangeAspect="1" noChangeArrowheads="1"/>
          </p:cNvPicPr>
          <p:nvPr/>
        </p:nvPicPr>
        <p:blipFill rotWithShape="1">
          <a:blip r:embed="rId22" cstate="print">
            <a:extLst>
              <a:ext uri="{28A0092B-C50C-407E-A947-70E740481C1C}">
                <a14:useLocalDpi xmlns:a14="http://schemas.microsoft.com/office/drawing/2010/main" val="0"/>
              </a:ext>
            </a:extLst>
          </a:blip>
          <a:srcRect b="18910"/>
          <a:stretch/>
        </p:blipFill>
        <p:spPr bwMode="auto">
          <a:xfrm>
            <a:off x="7149703" y="6225688"/>
            <a:ext cx="407194" cy="55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52400" y="6164109"/>
            <a:ext cx="2667000" cy="562737"/>
          </a:xfrm>
          <a:prstGeom prst="rect">
            <a:avLst/>
          </a:prstGeom>
        </p:spPr>
      </p:pic>
      <p:sp>
        <p:nvSpPr>
          <p:cNvPr id="4" name="TextBox 3"/>
          <p:cNvSpPr txBox="1"/>
          <p:nvPr/>
        </p:nvSpPr>
        <p:spPr>
          <a:xfrm>
            <a:off x="4229100" y="6437783"/>
            <a:ext cx="685800" cy="261610"/>
          </a:xfrm>
          <a:prstGeom prst="rect">
            <a:avLst/>
          </a:prstGeom>
          <a:noFill/>
        </p:spPr>
        <p:txBody>
          <a:bodyPr wrap="square" rtlCol="0">
            <a:spAutoFit/>
          </a:bodyPr>
          <a:lstStyle/>
          <a:p>
            <a:pPr algn="ctr"/>
            <a:fld id="{6069FFCE-5CD0-48CD-A87E-FCF0803B7B5A}" type="slidenum">
              <a:rPr lang="en-CA" sz="1100">
                <a:solidFill>
                  <a:prstClr val="white">
                    <a:lumMod val="50000"/>
                  </a:prstClr>
                </a:solidFill>
                <a:latin typeface="Arial" pitchFamily="34" charset="0"/>
                <a:cs typeface="Arial" pitchFamily="34" charset="0"/>
              </a:rPr>
              <a:pPr algn="ctr"/>
              <a:t>‹#›</a:t>
            </a:fld>
            <a:endParaRPr lang="en-CA" sz="1100" dirty="0">
              <a:solidFill>
                <a:prstClr val="white">
                  <a:lumMod val="50000"/>
                </a:prstClr>
              </a:solidFill>
              <a:latin typeface="Arial" pitchFamily="34" charset="0"/>
              <a:cs typeface="Arial" pitchFamily="34" charset="0"/>
            </a:endParaRPr>
          </a:p>
        </p:txBody>
      </p:sp>
    </p:spTree>
    <p:extLst>
      <p:ext uri="{BB962C8B-B14F-4D97-AF65-F5344CB8AC3E}">
        <p14:creationId xmlns:p14="http://schemas.microsoft.com/office/powerpoint/2010/main" val="11393718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hdr="0" ftr="0" dt="0"/>
  <p:txStyles>
    <p:titleStyle>
      <a:lvl1pPr algn="ctr" defTabSz="914400" rtl="0" eaLnBrk="1" latinLnBrk="0" hangingPunct="1">
        <a:spcBef>
          <a:spcPct val="0"/>
        </a:spcBef>
        <a:buNone/>
        <a:defRPr sz="4400" kern="1200">
          <a:solidFill>
            <a:srgbClr val="ED1C24"/>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rgbClr val="3C3C7D"/>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rgbClr val="3C3C7D"/>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rgbClr val="3C3C7D"/>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rgbClr val="3C3C7D"/>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rgbClr val="3C3C7D"/>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numbeo.com/cost-of-living/country_result.jsp?country=Canada" TargetMode="External"/><Relationship Id="rId2" Type="http://schemas.openxmlformats.org/officeDocument/2006/relationships/hyperlink" Target="http://www.livingin-canada.com/compare-canadian-cities.html" TargetMode="Externa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hyperlink" Target="https://sites.google.com/site/newcanadianimmigrants/typical-monthly-expenses-in-canada"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SCS 3251 – Statistics for Data Science</a:t>
            </a:r>
          </a:p>
        </p:txBody>
      </p:sp>
      <p:sp>
        <p:nvSpPr>
          <p:cNvPr id="3" name="Subtitle 2"/>
          <p:cNvSpPr>
            <a:spLocks noGrp="1"/>
          </p:cNvSpPr>
          <p:nvPr>
            <p:ph type="subTitle" idx="1"/>
          </p:nvPr>
        </p:nvSpPr>
        <p:spPr/>
        <p:txBody>
          <a:bodyPr/>
          <a:lstStyle/>
          <a:p>
            <a:r>
              <a:rPr lang="en-US" dirty="0"/>
              <a:t>Multiple and Logistic Regression</a:t>
            </a:r>
          </a:p>
        </p:txBody>
      </p:sp>
    </p:spTree>
    <p:extLst>
      <p:ext uri="{BB962C8B-B14F-4D97-AF65-F5344CB8AC3E}">
        <p14:creationId xmlns:p14="http://schemas.microsoft.com/office/powerpoint/2010/main" val="2894813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Categorical Predictors</a:t>
            </a:r>
          </a:p>
        </p:txBody>
      </p:sp>
      <p:sp>
        <p:nvSpPr>
          <p:cNvPr id="3" name="Content Placeholder 2"/>
          <p:cNvSpPr>
            <a:spLocks noGrp="1"/>
          </p:cNvSpPr>
          <p:nvPr>
            <p:ph idx="1"/>
          </p:nvPr>
        </p:nvSpPr>
        <p:spPr/>
        <p:txBody>
          <a:bodyPr>
            <a:normAutofit/>
          </a:bodyPr>
          <a:lstStyle/>
          <a:p>
            <a:r>
              <a:rPr lang="en-CA" sz="2200" dirty="0"/>
              <a:t>Last class we had an introduction to categorical values</a:t>
            </a:r>
          </a:p>
          <a:p>
            <a:r>
              <a:rPr lang="en-CA" sz="2200" dirty="0"/>
              <a:t>Let’s review:</a:t>
            </a:r>
          </a:p>
          <a:p>
            <a:pPr lvl="1"/>
            <a:r>
              <a:rPr lang="en-CA" sz="2200" dirty="0"/>
              <a:t>There are situations where the independent variables denotes the presence or absence of an attribute: new or old, city, country, etc...</a:t>
            </a:r>
          </a:p>
          <a:p>
            <a:r>
              <a:rPr lang="en-CA" sz="2200" dirty="0"/>
              <a:t>These situations are dealt with by using categorical (or dummy) variables.</a:t>
            </a:r>
          </a:p>
          <a:p>
            <a:r>
              <a:rPr lang="en-CA" sz="2200" dirty="0"/>
              <a:t>The process to convert non-numerical to numerical predictors is called </a:t>
            </a:r>
            <a:r>
              <a:rPr lang="en-CA" sz="2200" b="1" u="sng" dirty="0"/>
              <a:t>encoding</a:t>
            </a:r>
            <a:endParaRPr lang="en-CA" sz="2200" dirty="0"/>
          </a:p>
          <a:p>
            <a:r>
              <a:rPr lang="en-CA" sz="2200" dirty="0"/>
              <a:t>We will describe how to work with these kind of predictors</a:t>
            </a:r>
          </a:p>
          <a:p>
            <a:endParaRPr lang="en-CA" sz="2200" dirty="0"/>
          </a:p>
          <a:p>
            <a:pPr marL="0" indent="0">
              <a:buNone/>
            </a:pPr>
            <a:r>
              <a:rPr lang="en-CA" sz="2200" dirty="0"/>
              <a:t>Let’s now have a deeper look…</a:t>
            </a:r>
          </a:p>
          <a:p>
            <a:pPr lvl="1"/>
            <a:endParaRPr lang="en-CA" sz="2200" dirty="0"/>
          </a:p>
        </p:txBody>
      </p:sp>
    </p:spTree>
    <p:extLst>
      <p:ext uri="{BB962C8B-B14F-4D97-AF65-F5344CB8AC3E}">
        <p14:creationId xmlns:p14="http://schemas.microsoft.com/office/powerpoint/2010/main" val="3461934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Categorical Predictors (Cont’d)</a:t>
            </a:r>
          </a:p>
        </p:txBody>
      </p:sp>
      <p:sp>
        <p:nvSpPr>
          <p:cNvPr id="3" name="Content Placeholder 2"/>
          <p:cNvSpPr>
            <a:spLocks noGrp="1"/>
          </p:cNvSpPr>
          <p:nvPr>
            <p:ph idx="1"/>
          </p:nvPr>
        </p:nvSpPr>
        <p:spPr/>
        <p:txBody>
          <a:bodyPr>
            <a:normAutofit/>
          </a:bodyPr>
          <a:lstStyle/>
          <a:p>
            <a:r>
              <a:rPr lang="en-CA" sz="2200" b="1" dirty="0"/>
              <a:t>Ordinal</a:t>
            </a:r>
          </a:p>
          <a:p>
            <a:pPr marL="0" indent="0">
              <a:buNone/>
            </a:pPr>
            <a:r>
              <a:rPr lang="en-CA" sz="2200" dirty="0"/>
              <a:t>A single column of integers to represent the presence of the different attributes</a:t>
            </a:r>
          </a:p>
          <a:p>
            <a:endParaRPr lang="en-CA" sz="2200" dirty="0"/>
          </a:p>
        </p:txBody>
      </p:sp>
      <p:graphicFrame>
        <p:nvGraphicFramePr>
          <p:cNvPr id="4" name="Table 3"/>
          <p:cNvGraphicFramePr>
            <a:graphicFrameLocks noGrp="1"/>
          </p:cNvGraphicFramePr>
          <p:nvPr>
            <p:extLst>
              <p:ext uri="{D42A27DB-BD31-4B8C-83A1-F6EECF244321}">
                <p14:modId xmlns:p14="http://schemas.microsoft.com/office/powerpoint/2010/main" val="3183531166"/>
              </p:ext>
            </p:extLst>
          </p:nvPr>
        </p:nvGraphicFramePr>
        <p:xfrm>
          <a:off x="395536" y="2780928"/>
          <a:ext cx="2016224" cy="2225040"/>
        </p:xfrm>
        <a:graphic>
          <a:graphicData uri="http://schemas.openxmlformats.org/drawingml/2006/table">
            <a:tbl>
              <a:tblPr firstRow="1" bandRow="1">
                <a:tableStyleId>{B301B821-A1FF-4177-AEE7-76D212191A09}</a:tableStyleId>
              </a:tblPr>
              <a:tblGrid>
                <a:gridCol w="1300789">
                  <a:extLst>
                    <a:ext uri="{9D8B030D-6E8A-4147-A177-3AD203B41FA5}">
                      <a16:colId xmlns:a16="http://schemas.microsoft.com/office/drawing/2014/main" val="20000"/>
                    </a:ext>
                  </a:extLst>
                </a:gridCol>
                <a:gridCol w="715435">
                  <a:extLst>
                    <a:ext uri="{9D8B030D-6E8A-4147-A177-3AD203B41FA5}">
                      <a16:colId xmlns:a16="http://schemas.microsoft.com/office/drawing/2014/main" val="20001"/>
                    </a:ext>
                  </a:extLst>
                </a:gridCol>
              </a:tblGrid>
              <a:tr h="370840">
                <a:tc>
                  <a:txBody>
                    <a:bodyPr/>
                    <a:lstStyle/>
                    <a:p>
                      <a:r>
                        <a:rPr lang="en-CA" sz="1600" dirty="0">
                          <a:latin typeface="Arial" panose="020B0604020202020204" pitchFamily="34" charset="0"/>
                          <a:cs typeface="Arial" panose="020B0604020202020204" pitchFamily="34" charset="0"/>
                        </a:rPr>
                        <a:t>City</a:t>
                      </a:r>
                    </a:p>
                  </a:txBody>
                  <a:tcPr/>
                </a:tc>
                <a:tc>
                  <a:txBody>
                    <a:bodyPr/>
                    <a:lstStyle/>
                    <a:p>
                      <a:r>
                        <a:rPr lang="en-CA" sz="1600" dirty="0">
                          <a:latin typeface="Arial" panose="020B0604020202020204" pitchFamily="34" charset="0"/>
                          <a:cs typeface="Arial" panose="020B0604020202020204" pitchFamily="34" charset="0"/>
                        </a:rPr>
                        <a:t>Code</a:t>
                      </a:r>
                    </a:p>
                  </a:txBody>
                  <a:tcPr/>
                </a:tc>
                <a:extLst>
                  <a:ext uri="{0D108BD9-81ED-4DB2-BD59-A6C34878D82A}">
                    <a16:rowId xmlns:a16="http://schemas.microsoft.com/office/drawing/2014/main" val="10000"/>
                  </a:ext>
                </a:extLst>
              </a:tr>
              <a:tr h="370840">
                <a:tc>
                  <a:txBody>
                    <a:bodyPr/>
                    <a:lstStyle/>
                    <a:p>
                      <a:r>
                        <a:rPr lang="en-CA" sz="1600" dirty="0">
                          <a:latin typeface="Arial" panose="020B0604020202020204" pitchFamily="34" charset="0"/>
                          <a:cs typeface="Arial" panose="020B0604020202020204" pitchFamily="34" charset="0"/>
                        </a:rPr>
                        <a:t>Toronto</a:t>
                      </a:r>
                    </a:p>
                  </a:txBody>
                  <a:tcPr/>
                </a:tc>
                <a:tc>
                  <a:txBody>
                    <a:bodyPr/>
                    <a:lstStyle/>
                    <a:p>
                      <a:r>
                        <a:rPr lang="en-CA" sz="1600" dirty="0">
                          <a:latin typeface="Arial" panose="020B0604020202020204" pitchFamily="34" charset="0"/>
                          <a:cs typeface="Arial" panose="020B0604020202020204" pitchFamily="34" charset="0"/>
                        </a:rPr>
                        <a:t>1</a:t>
                      </a:r>
                    </a:p>
                  </a:txBody>
                  <a:tcPr/>
                </a:tc>
                <a:extLst>
                  <a:ext uri="{0D108BD9-81ED-4DB2-BD59-A6C34878D82A}">
                    <a16:rowId xmlns:a16="http://schemas.microsoft.com/office/drawing/2014/main" val="10001"/>
                  </a:ext>
                </a:extLst>
              </a:tr>
              <a:tr h="370840">
                <a:tc>
                  <a:txBody>
                    <a:bodyPr/>
                    <a:lstStyle/>
                    <a:p>
                      <a:r>
                        <a:rPr lang="en-CA" sz="1600" dirty="0">
                          <a:latin typeface="Arial" panose="020B0604020202020204" pitchFamily="34" charset="0"/>
                          <a:cs typeface="Arial" panose="020B0604020202020204" pitchFamily="34" charset="0"/>
                        </a:rPr>
                        <a:t>Ottawa</a:t>
                      </a:r>
                    </a:p>
                  </a:txBody>
                  <a:tcPr/>
                </a:tc>
                <a:tc>
                  <a:txBody>
                    <a:bodyPr/>
                    <a:lstStyle/>
                    <a:p>
                      <a:r>
                        <a:rPr lang="en-CA" sz="1600" dirty="0">
                          <a:latin typeface="Arial" panose="020B0604020202020204" pitchFamily="34" charset="0"/>
                          <a:cs typeface="Arial" panose="020B0604020202020204" pitchFamily="34" charset="0"/>
                        </a:rPr>
                        <a:t>2</a:t>
                      </a:r>
                    </a:p>
                  </a:txBody>
                  <a:tcPr/>
                </a:tc>
                <a:extLst>
                  <a:ext uri="{0D108BD9-81ED-4DB2-BD59-A6C34878D82A}">
                    <a16:rowId xmlns:a16="http://schemas.microsoft.com/office/drawing/2014/main" val="10002"/>
                  </a:ext>
                </a:extLst>
              </a:tr>
              <a:tr h="370840">
                <a:tc>
                  <a:txBody>
                    <a:bodyPr/>
                    <a:lstStyle/>
                    <a:p>
                      <a:r>
                        <a:rPr lang="en-CA" sz="1600" dirty="0">
                          <a:latin typeface="Arial" panose="020B0604020202020204" pitchFamily="34" charset="0"/>
                          <a:cs typeface="Arial" panose="020B0604020202020204" pitchFamily="34" charset="0"/>
                        </a:rPr>
                        <a:t>Montreal</a:t>
                      </a:r>
                    </a:p>
                  </a:txBody>
                  <a:tcPr/>
                </a:tc>
                <a:tc>
                  <a:txBody>
                    <a:bodyPr/>
                    <a:lstStyle/>
                    <a:p>
                      <a:r>
                        <a:rPr lang="en-CA" sz="1600" dirty="0">
                          <a:latin typeface="Arial" panose="020B0604020202020204" pitchFamily="34" charset="0"/>
                          <a:cs typeface="Arial" panose="020B0604020202020204" pitchFamily="34" charset="0"/>
                        </a:rPr>
                        <a:t>3</a:t>
                      </a:r>
                    </a:p>
                  </a:txBody>
                  <a:tcPr/>
                </a:tc>
                <a:extLst>
                  <a:ext uri="{0D108BD9-81ED-4DB2-BD59-A6C34878D82A}">
                    <a16:rowId xmlns:a16="http://schemas.microsoft.com/office/drawing/2014/main" val="10003"/>
                  </a:ext>
                </a:extLst>
              </a:tr>
              <a:tr h="370840">
                <a:tc>
                  <a:txBody>
                    <a:bodyPr/>
                    <a:lstStyle/>
                    <a:p>
                      <a:r>
                        <a:rPr lang="en-CA" sz="1600" dirty="0">
                          <a:latin typeface="Arial" panose="020B0604020202020204" pitchFamily="34" charset="0"/>
                          <a:cs typeface="Arial" panose="020B0604020202020204" pitchFamily="34" charset="0"/>
                        </a:rPr>
                        <a:t>Calgary</a:t>
                      </a:r>
                    </a:p>
                  </a:txBody>
                  <a:tcPr/>
                </a:tc>
                <a:tc>
                  <a:txBody>
                    <a:bodyPr/>
                    <a:lstStyle/>
                    <a:p>
                      <a:r>
                        <a:rPr lang="en-CA" sz="1600" dirty="0">
                          <a:latin typeface="Arial" panose="020B0604020202020204" pitchFamily="34" charset="0"/>
                          <a:cs typeface="Arial" panose="020B0604020202020204" pitchFamily="34" charset="0"/>
                        </a:rPr>
                        <a:t>4</a:t>
                      </a:r>
                    </a:p>
                  </a:txBody>
                  <a:tcPr/>
                </a:tc>
                <a:extLst>
                  <a:ext uri="{0D108BD9-81ED-4DB2-BD59-A6C34878D82A}">
                    <a16:rowId xmlns:a16="http://schemas.microsoft.com/office/drawing/2014/main" val="10004"/>
                  </a:ext>
                </a:extLst>
              </a:tr>
              <a:tr h="370840">
                <a:tc>
                  <a:txBody>
                    <a:bodyPr/>
                    <a:lstStyle/>
                    <a:p>
                      <a:r>
                        <a:rPr lang="en-CA" sz="1600" dirty="0">
                          <a:latin typeface="Arial" panose="020B0604020202020204" pitchFamily="34" charset="0"/>
                          <a:cs typeface="Arial" panose="020B0604020202020204" pitchFamily="34" charset="0"/>
                        </a:rPr>
                        <a:t>Vancouver</a:t>
                      </a:r>
                    </a:p>
                  </a:txBody>
                  <a:tcPr/>
                </a:tc>
                <a:tc>
                  <a:txBody>
                    <a:bodyPr/>
                    <a:lstStyle/>
                    <a:p>
                      <a:r>
                        <a:rPr lang="en-CA" sz="1600" dirty="0">
                          <a:latin typeface="Arial" panose="020B0604020202020204" pitchFamily="34" charset="0"/>
                          <a:cs typeface="Arial" panose="020B0604020202020204" pitchFamily="34" charset="0"/>
                        </a:rPr>
                        <a:t>5</a:t>
                      </a:r>
                    </a:p>
                  </a:txBody>
                  <a:tcPr/>
                </a:tc>
                <a:extLst>
                  <a:ext uri="{0D108BD9-81ED-4DB2-BD59-A6C34878D82A}">
                    <a16:rowId xmlns:a16="http://schemas.microsoft.com/office/drawing/2014/main" val="10005"/>
                  </a:ext>
                </a:extLst>
              </a:tr>
            </a:tbl>
          </a:graphicData>
        </a:graphic>
      </p:graphicFrame>
      <p:sp>
        <p:nvSpPr>
          <p:cNvPr id="5" name="Content Placeholder 2"/>
          <p:cNvSpPr txBox="1">
            <a:spLocks/>
          </p:cNvSpPr>
          <p:nvPr/>
        </p:nvSpPr>
        <p:spPr>
          <a:xfrm>
            <a:off x="2575135" y="2636912"/>
            <a:ext cx="5843795" cy="316835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rgbClr val="3C3C7D"/>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rgbClr val="3C3C7D"/>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rgbClr val="3C3C7D"/>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rgbClr val="3C3C7D"/>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rgbClr val="3C3C7D"/>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sz="2200" dirty="0"/>
              <a:t>We introduce an artificial relation that was not there:</a:t>
            </a:r>
          </a:p>
          <a:p>
            <a:pPr lvl="1"/>
            <a:r>
              <a:rPr lang="en-CA" sz="1800" dirty="0"/>
              <a:t>Calgary is “twice” Ottawa</a:t>
            </a:r>
          </a:p>
          <a:p>
            <a:pPr lvl="1"/>
            <a:r>
              <a:rPr lang="en-CA" sz="1800" dirty="0"/>
              <a:t>Ottawa is greater than and double Toronto</a:t>
            </a:r>
          </a:p>
          <a:p>
            <a:r>
              <a:rPr lang="en-CA" sz="2200" dirty="0"/>
              <a:t>It adds the least possible dimensions to the model</a:t>
            </a:r>
          </a:p>
          <a:p>
            <a:r>
              <a:rPr lang="en-CA" sz="2200" dirty="0"/>
              <a:t>However, it does not apply to a lot of situations.  Other approaches are more popular (and usually better).</a:t>
            </a:r>
          </a:p>
          <a:p>
            <a:endParaRPr lang="en-CA" sz="2200" dirty="0"/>
          </a:p>
        </p:txBody>
      </p:sp>
    </p:spTree>
    <p:extLst>
      <p:ext uri="{BB962C8B-B14F-4D97-AF65-F5344CB8AC3E}">
        <p14:creationId xmlns:p14="http://schemas.microsoft.com/office/powerpoint/2010/main" val="3549758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Categorical Predictors (Cont’d)</a:t>
            </a:r>
          </a:p>
        </p:txBody>
      </p:sp>
      <p:sp>
        <p:nvSpPr>
          <p:cNvPr id="3" name="Content Placeholder 2"/>
          <p:cNvSpPr>
            <a:spLocks noGrp="1"/>
          </p:cNvSpPr>
          <p:nvPr>
            <p:ph idx="1"/>
          </p:nvPr>
        </p:nvSpPr>
        <p:spPr>
          <a:xfrm>
            <a:off x="457200" y="1447801"/>
            <a:ext cx="8229600" cy="1549152"/>
          </a:xfrm>
        </p:spPr>
        <p:txBody>
          <a:bodyPr>
            <a:normAutofit/>
          </a:bodyPr>
          <a:lstStyle/>
          <a:p>
            <a:r>
              <a:rPr lang="en-CA" sz="2200" b="1" dirty="0"/>
              <a:t>Dummy coding</a:t>
            </a:r>
          </a:p>
          <a:p>
            <a:pPr marL="0" indent="0">
              <a:buNone/>
            </a:pPr>
            <a:r>
              <a:rPr lang="en-CA" sz="2200" dirty="0"/>
              <a:t>Is probably the most commonly used coding scheme. It compares each level of the categorical variable to a fixed reference level.</a:t>
            </a:r>
          </a:p>
        </p:txBody>
      </p:sp>
      <p:sp>
        <p:nvSpPr>
          <p:cNvPr id="4" name="Content Placeholder 2"/>
          <p:cNvSpPr txBox="1">
            <a:spLocks/>
          </p:cNvSpPr>
          <p:nvPr/>
        </p:nvSpPr>
        <p:spPr>
          <a:xfrm>
            <a:off x="3635894" y="2492896"/>
            <a:ext cx="5192233" cy="34563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rgbClr val="3C3C7D"/>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rgbClr val="3C3C7D"/>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rgbClr val="3C3C7D"/>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rgbClr val="3C3C7D"/>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rgbClr val="3C3C7D"/>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sz="2200" dirty="0"/>
              <a:t>One category is chosen as the reference (here vector 0, Toronto)</a:t>
            </a:r>
          </a:p>
          <a:p>
            <a:r>
              <a:rPr lang="en-CA" sz="2200" dirty="0"/>
              <a:t>The intercept corresponds to the mean of the reference group</a:t>
            </a:r>
          </a:p>
          <a:p>
            <a:r>
              <a:rPr lang="en-CA" sz="2200" dirty="0"/>
              <a:t>Each slope represents the average difference against the reference when the attribute is present</a:t>
            </a:r>
          </a:p>
          <a:p>
            <a:r>
              <a:rPr lang="en-CA" sz="2200" dirty="0"/>
              <a:t>N - 1 (categories - 1) dummy variables are required</a:t>
            </a:r>
          </a:p>
          <a:p>
            <a:pPr lvl="1"/>
            <a:r>
              <a:rPr lang="en-CA" sz="1800" dirty="0"/>
              <a:t>If N variables were used, one would be collinear with the others</a:t>
            </a:r>
          </a:p>
        </p:txBody>
      </p:sp>
      <p:graphicFrame>
        <p:nvGraphicFramePr>
          <p:cNvPr id="5" name="Table 4"/>
          <p:cNvGraphicFramePr>
            <a:graphicFrameLocks noGrp="1"/>
          </p:cNvGraphicFramePr>
          <p:nvPr>
            <p:extLst>
              <p:ext uri="{D42A27DB-BD31-4B8C-83A1-F6EECF244321}">
                <p14:modId xmlns:p14="http://schemas.microsoft.com/office/powerpoint/2010/main" val="1012915934"/>
              </p:ext>
            </p:extLst>
          </p:nvPr>
        </p:nvGraphicFramePr>
        <p:xfrm>
          <a:off x="467544" y="3140969"/>
          <a:ext cx="2664296" cy="2696779"/>
        </p:xfrm>
        <a:graphic>
          <a:graphicData uri="http://schemas.openxmlformats.org/drawingml/2006/table">
            <a:tbl>
              <a:tblPr firstRow="1" bandRow="1">
                <a:tableStyleId>{B301B821-A1FF-4177-AEE7-76D212191A09}</a:tableStyleId>
              </a:tblPr>
              <a:tblGrid>
                <a:gridCol w="1368152">
                  <a:extLst>
                    <a:ext uri="{9D8B030D-6E8A-4147-A177-3AD203B41FA5}">
                      <a16:colId xmlns:a16="http://schemas.microsoft.com/office/drawing/2014/main" val="20000"/>
                    </a:ext>
                  </a:extLst>
                </a:gridCol>
                <a:gridCol w="369433">
                  <a:extLst>
                    <a:ext uri="{9D8B030D-6E8A-4147-A177-3AD203B41FA5}">
                      <a16:colId xmlns:a16="http://schemas.microsoft.com/office/drawing/2014/main" val="20001"/>
                    </a:ext>
                  </a:extLst>
                </a:gridCol>
                <a:gridCol w="289597">
                  <a:extLst>
                    <a:ext uri="{9D8B030D-6E8A-4147-A177-3AD203B41FA5}">
                      <a16:colId xmlns:a16="http://schemas.microsoft.com/office/drawing/2014/main" val="20002"/>
                    </a:ext>
                  </a:extLst>
                </a:gridCol>
                <a:gridCol w="347518">
                  <a:extLst>
                    <a:ext uri="{9D8B030D-6E8A-4147-A177-3AD203B41FA5}">
                      <a16:colId xmlns:a16="http://schemas.microsoft.com/office/drawing/2014/main" val="20003"/>
                    </a:ext>
                  </a:extLst>
                </a:gridCol>
                <a:gridCol w="289596">
                  <a:extLst>
                    <a:ext uri="{9D8B030D-6E8A-4147-A177-3AD203B41FA5}">
                      <a16:colId xmlns:a16="http://schemas.microsoft.com/office/drawing/2014/main" val="20004"/>
                    </a:ext>
                  </a:extLst>
                </a:gridCol>
              </a:tblGrid>
              <a:tr h="864095">
                <a:tc>
                  <a:txBody>
                    <a:bodyPr/>
                    <a:lstStyle/>
                    <a:p>
                      <a:r>
                        <a:rPr lang="en-CA" sz="1600" dirty="0">
                          <a:latin typeface="Arial" panose="020B0604020202020204" pitchFamily="34" charset="0"/>
                          <a:cs typeface="Arial" panose="020B0604020202020204" pitchFamily="34" charset="0"/>
                        </a:rPr>
                        <a:t>City</a:t>
                      </a:r>
                    </a:p>
                  </a:txBody>
                  <a:tcPr anchor="b"/>
                </a:tc>
                <a:tc>
                  <a:txBody>
                    <a:bodyPr/>
                    <a:lstStyle/>
                    <a:p>
                      <a:pPr algn="ctr"/>
                      <a:r>
                        <a:rPr lang="en-CA" sz="1600" dirty="0" err="1">
                          <a:latin typeface="Arial" panose="020B0604020202020204" pitchFamily="34" charset="0"/>
                          <a:cs typeface="Arial" panose="020B0604020202020204" pitchFamily="34" charset="0"/>
                        </a:rPr>
                        <a:t>Ott</a:t>
                      </a:r>
                      <a:endParaRPr lang="en-CA" sz="1600" dirty="0">
                        <a:latin typeface="Arial" panose="020B0604020202020204" pitchFamily="34" charset="0"/>
                        <a:cs typeface="Arial" panose="020B0604020202020204" pitchFamily="34" charset="0"/>
                      </a:endParaRPr>
                    </a:p>
                  </a:txBody>
                  <a:tcPr vert="vert270" anchor="ctr"/>
                </a:tc>
                <a:tc>
                  <a:txBody>
                    <a:bodyPr/>
                    <a:lstStyle/>
                    <a:p>
                      <a:pPr algn="ctr"/>
                      <a:r>
                        <a:rPr lang="en-CA" sz="1600" dirty="0">
                          <a:latin typeface="Arial" panose="020B0604020202020204" pitchFamily="34" charset="0"/>
                          <a:cs typeface="Arial" panose="020B0604020202020204" pitchFamily="34" charset="0"/>
                        </a:rPr>
                        <a:t>Mont</a:t>
                      </a:r>
                    </a:p>
                  </a:txBody>
                  <a:tcPr vert="vert270" anchor="ctr"/>
                </a:tc>
                <a:tc>
                  <a:txBody>
                    <a:bodyPr/>
                    <a:lstStyle/>
                    <a:p>
                      <a:pPr algn="ctr"/>
                      <a:r>
                        <a:rPr lang="en-CA" sz="1600" dirty="0">
                          <a:latin typeface="Arial" panose="020B0604020202020204" pitchFamily="34" charset="0"/>
                          <a:cs typeface="Arial" panose="020B0604020202020204" pitchFamily="34" charset="0"/>
                        </a:rPr>
                        <a:t>Cal</a:t>
                      </a:r>
                    </a:p>
                  </a:txBody>
                  <a:tcPr vert="vert270" anchor="ctr"/>
                </a:tc>
                <a:tc>
                  <a:txBody>
                    <a:bodyPr/>
                    <a:lstStyle/>
                    <a:p>
                      <a:pPr algn="ctr"/>
                      <a:r>
                        <a:rPr lang="en-CA" sz="1600" dirty="0">
                          <a:latin typeface="Arial" panose="020B0604020202020204" pitchFamily="34" charset="0"/>
                          <a:cs typeface="Arial" panose="020B0604020202020204" pitchFamily="34" charset="0"/>
                        </a:rPr>
                        <a:t>Van</a:t>
                      </a:r>
                    </a:p>
                  </a:txBody>
                  <a:tcPr vert="vert270" anchor="ctr"/>
                </a:tc>
                <a:extLst>
                  <a:ext uri="{0D108BD9-81ED-4DB2-BD59-A6C34878D82A}">
                    <a16:rowId xmlns:a16="http://schemas.microsoft.com/office/drawing/2014/main" val="10000"/>
                  </a:ext>
                </a:extLst>
              </a:tr>
              <a:tr h="314773">
                <a:tc>
                  <a:txBody>
                    <a:bodyPr/>
                    <a:lstStyle/>
                    <a:p>
                      <a:r>
                        <a:rPr lang="en-CA" sz="1600" dirty="0">
                          <a:latin typeface="Arial" panose="020B0604020202020204" pitchFamily="34" charset="0"/>
                          <a:cs typeface="Arial" panose="020B0604020202020204" pitchFamily="34" charset="0"/>
                        </a:rPr>
                        <a:t>Toronto</a:t>
                      </a:r>
                    </a:p>
                  </a:txBody>
                  <a:tcPr/>
                </a:tc>
                <a:tc>
                  <a:txBody>
                    <a:bodyPr/>
                    <a:lstStyle/>
                    <a:p>
                      <a:pPr algn="ctr"/>
                      <a:r>
                        <a:rPr lang="en-CA" sz="1600" dirty="0">
                          <a:latin typeface="Arial" panose="020B0604020202020204" pitchFamily="34" charset="0"/>
                          <a:cs typeface="Arial" panose="020B0604020202020204" pitchFamily="34" charset="0"/>
                        </a:rPr>
                        <a:t>0</a:t>
                      </a:r>
                    </a:p>
                  </a:txBody>
                  <a:tcPr/>
                </a:tc>
                <a:tc>
                  <a:txBody>
                    <a:bodyPr/>
                    <a:lstStyle/>
                    <a:p>
                      <a:pPr algn="ctr"/>
                      <a:r>
                        <a:rPr lang="en-CA" sz="1600" dirty="0">
                          <a:latin typeface="Arial" panose="020B0604020202020204" pitchFamily="34" charset="0"/>
                          <a:cs typeface="Arial" panose="020B0604020202020204" pitchFamily="34" charset="0"/>
                        </a:rPr>
                        <a:t>0</a:t>
                      </a:r>
                    </a:p>
                  </a:txBody>
                  <a:tcPr/>
                </a:tc>
                <a:tc>
                  <a:txBody>
                    <a:bodyPr/>
                    <a:lstStyle/>
                    <a:p>
                      <a:pPr algn="ctr"/>
                      <a:r>
                        <a:rPr lang="en-CA" sz="1600" dirty="0">
                          <a:latin typeface="Arial" panose="020B0604020202020204" pitchFamily="34" charset="0"/>
                          <a:cs typeface="Arial" panose="020B0604020202020204" pitchFamily="34" charset="0"/>
                        </a:rPr>
                        <a:t>0</a:t>
                      </a:r>
                    </a:p>
                  </a:txBody>
                  <a:tcPr/>
                </a:tc>
                <a:tc>
                  <a:txBody>
                    <a:bodyPr/>
                    <a:lstStyle/>
                    <a:p>
                      <a:pPr algn="ctr"/>
                      <a:r>
                        <a:rPr lang="en-CA" sz="1600" dirty="0">
                          <a:latin typeface="Arial" panose="020B0604020202020204" pitchFamily="34" charset="0"/>
                          <a:cs typeface="Arial" panose="020B0604020202020204" pitchFamily="34" charset="0"/>
                        </a:rPr>
                        <a:t>0</a:t>
                      </a:r>
                    </a:p>
                  </a:txBody>
                  <a:tcPr/>
                </a:tc>
                <a:extLst>
                  <a:ext uri="{0D108BD9-81ED-4DB2-BD59-A6C34878D82A}">
                    <a16:rowId xmlns:a16="http://schemas.microsoft.com/office/drawing/2014/main" val="10001"/>
                  </a:ext>
                </a:extLst>
              </a:tr>
              <a:tr h="314773">
                <a:tc>
                  <a:txBody>
                    <a:bodyPr/>
                    <a:lstStyle/>
                    <a:p>
                      <a:r>
                        <a:rPr lang="en-CA" sz="1600" dirty="0">
                          <a:latin typeface="Arial" panose="020B0604020202020204" pitchFamily="34" charset="0"/>
                          <a:cs typeface="Arial" panose="020B0604020202020204" pitchFamily="34" charset="0"/>
                        </a:rPr>
                        <a:t>Ottawa</a:t>
                      </a:r>
                    </a:p>
                  </a:txBody>
                  <a:tcPr/>
                </a:tc>
                <a:tc>
                  <a:txBody>
                    <a:bodyPr/>
                    <a:lstStyle/>
                    <a:p>
                      <a:pPr algn="ctr"/>
                      <a:r>
                        <a:rPr lang="en-CA" sz="1600" dirty="0">
                          <a:latin typeface="Arial" panose="020B0604020202020204" pitchFamily="34" charset="0"/>
                          <a:cs typeface="Arial" panose="020B0604020202020204" pitchFamily="34" charset="0"/>
                        </a:rPr>
                        <a:t>1</a:t>
                      </a:r>
                    </a:p>
                  </a:txBody>
                  <a:tcPr/>
                </a:tc>
                <a:tc>
                  <a:txBody>
                    <a:bodyPr/>
                    <a:lstStyle/>
                    <a:p>
                      <a:pPr algn="ctr"/>
                      <a:r>
                        <a:rPr lang="en-CA" sz="1600" dirty="0">
                          <a:latin typeface="Arial" panose="020B0604020202020204" pitchFamily="34" charset="0"/>
                          <a:cs typeface="Arial" panose="020B0604020202020204" pitchFamily="34" charset="0"/>
                        </a:rPr>
                        <a:t>0</a:t>
                      </a:r>
                    </a:p>
                  </a:txBody>
                  <a:tcPr/>
                </a:tc>
                <a:tc>
                  <a:txBody>
                    <a:bodyPr/>
                    <a:lstStyle/>
                    <a:p>
                      <a:pPr algn="ctr"/>
                      <a:r>
                        <a:rPr lang="en-CA" sz="1600" dirty="0">
                          <a:latin typeface="Arial" panose="020B0604020202020204" pitchFamily="34" charset="0"/>
                          <a:cs typeface="Arial" panose="020B0604020202020204" pitchFamily="34" charset="0"/>
                        </a:rPr>
                        <a:t>0</a:t>
                      </a:r>
                    </a:p>
                  </a:txBody>
                  <a:tcPr/>
                </a:tc>
                <a:tc>
                  <a:txBody>
                    <a:bodyPr/>
                    <a:lstStyle/>
                    <a:p>
                      <a:pPr algn="ctr"/>
                      <a:r>
                        <a:rPr lang="en-CA" sz="1600" dirty="0">
                          <a:latin typeface="Arial" panose="020B0604020202020204" pitchFamily="34" charset="0"/>
                          <a:cs typeface="Arial" panose="020B0604020202020204" pitchFamily="34" charset="0"/>
                        </a:rPr>
                        <a:t>0</a:t>
                      </a:r>
                    </a:p>
                  </a:txBody>
                  <a:tcPr/>
                </a:tc>
                <a:extLst>
                  <a:ext uri="{0D108BD9-81ED-4DB2-BD59-A6C34878D82A}">
                    <a16:rowId xmlns:a16="http://schemas.microsoft.com/office/drawing/2014/main" val="10002"/>
                  </a:ext>
                </a:extLst>
              </a:tr>
              <a:tr h="312257">
                <a:tc>
                  <a:txBody>
                    <a:bodyPr/>
                    <a:lstStyle/>
                    <a:p>
                      <a:r>
                        <a:rPr lang="en-CA" sz="1600" dirty="0">
                          <a:latin typeface="Arial" panose="020B0604020202020204" pitchFamily="34" charset="0"/>
                          <a:cs typeface="Arial" panose="020B0604020202020204" pitchFamily="34" charset="0"/>
                        </a:rPr>
                        <a:t>Montreal</a:t>
                      </a:r>
                    </a:p>
                  </a:txBody>
                  <a:tcPr/>
                </a:tc>
                <a:tc>
                  <a:txBody>
                    <a:bodyPr/>
                    <a:lstStyle/>
                    <a:p>
                      <a:pPr algn="ctr"/>
                      <a:r>
                        <a:rPr lang="en-CA" sz="1600" dirty="0">
                          <a:latin typeface="Arial" panose="020B0604020202020204" pitchFamily="34" charset="0"/>
                          <a:cs typeface="Arial" panose="020B0604020202020204" pitchFamily="34" charset="0"/>
                        </a:rPr>
                        <a:t>0</a:t>
                      </a:r>
                    </a:p>
                  </a:txBody>
                  <a:tcPr/>
                </a:tc>
                <a:tc>
                  <a:txBody>
                    <a:bodyPr/>
                    <a:lstStyle/>
                    <a:p>
                      <a:pPr algn="ctr"/>
                      <a:r>
                        <a:rPr lang="en-CA" sz="1600" dirty="0">
                          <a:latin typeface="Arial" panose="020B0604020202020204" pitchFamily="34" charset="0"/>
                          <a:cs typeface="Arial" panose="020B0604020202020204" pitchFamily="34" charset="0"/>
                        </a:rPr>
                        <a:t>1</a:t>
                      </a:r>
                    </a:p>
                  </a:txBody>
                  <a:tcPr/>
                </a:tc>
                <a:tc>
                  <a:txBody>
                    <a:bodyPr/>
                    <a:lstStyle/>
                    <a:p>
                      <a:pPr algn="ctr"/>
                      <a:r>
                        <a:rPr lang="en-CA" sz="1600" dirty="0">
                          <a:latin typeface="Arial" panose="020B0604020202020204" pitchFamily="34" charset="0"/>
                          <a:cs typeface="Arial" panose="020B0604020202020204" pitchFamily="34" charset="0"/>
                        </a:rPr>
                        <a:t>0</a:t>
                      </a:r>
                    </a:p>
                  </a:txBody>
                  <a:tcPr/>
                </a:tc>
                <a:tc>
                  <a:txBody>
                    <a:bodyPr/>
                    <a:lstStyle/>
                    <a:p>
                      <a:pPr algn="ctr"/>
                      <a:r>
                        <a:rPr lang="en-CA" sz="1600" dirty="0">
                          <a:latin typeface="Arial" panose="020B0604020202020204" pitchFamily="34" charset="0"/>
                          <a:cs typeface="Arial" panose="020B0604020202020204" pitchFamily="34" charset="0"/>
                        </a:rPr>
                        <a:t>0</a:t>
                      </a:r>
                    </a:p>
                  </a:txBody>
                  <a:tcPr/>
                </a:tc>
                <a:extLst>
                  <a:ext uri="{0D108BD9-81ED-4DB2-BD59-A6C34878D82A}">
                    <a16:rowId xmlns:a16="http://schemas.microsoft.com/office/drawing/2014/main" val="10003"/>
                  </a:ext>
                </a:extLst>
              </a:tr>
              <a:tr h="314773">
                <a:tc>
                  <a:txBody>
                    <a:bodyPr/>
                    <a:lstStyle/>
                    <a:p>
                      <a:r>
                        <a:rPr lang="en-CA" sz="1600" dirty="0">
                          <a:latin typeface="Arial" panose="020B0604020202020204" pitchFamily="34" charset="0"/>
                          <a:cs typeface="Arial" panose="020B0604020202020204" pitchFamily="34" charset="0"/>
                        </a:rPr>
                        <a:t>Calgary</a:t>
                      </a:r>
                    </a:p>
                  </a:txBody>
                  <a:tcPr/>
                </a:tc>
                <a:tc>
                  <a:txBody>
                    <a:bodyPr/>
                    <a:lstStyle/>
                    <a:p>
                      <a:pPr algn="ctr"/>
                      <a:r>
                        <a:rPr lang="en-CA" sz="1600" dirty="0">
                          <a:latin typeface="Arial" panose="020B0604020202020204" pitchFamily="34" charset="0"/>
                          <a:cs typeface="Arial" panose="020B0604020202020204" pitchFamily="34" charset="0"/>
                        </a:rPr>
                        <a:t>0</a:t>
                      </a:r>
                    </a:p>
                  </a:txBody>
                  <a:tcPr/>
                </a:tc>
                <a:tc>
                  <a:txBody>
                    <a:bodyPr/>
                    <a:lstStyle/>
                    <a:p>
                      <a:pPr algn="ctr"/>
                      <a:r>
                        <a:rPr lang="en-CA" sz="1600" dirty="0">
                          <a:latin typeface="Arial" panose="020B0604020202020204" pitchFamily="34" charset="0"/>
                          <a:cs typeface="Arial" panose="020B0604020202020204" pitchFamily="34" charset="0"/>
                        </a:rPr>
                        <a:t>0</a:t>
                      </a:r>
                    </a:p>
                  </a:txBody>
                  <a:tcPr/>
                </a:tc>
                <a:tc>
                  <a:txBody>
                    <a:bodyPr/>
                    <a:lstStyle/>
                    <a:p>
                      <a:pPr algn="ctr"/>
                      <a:r>
                        <a:rPr lang="en-CA" sz="1600" dirty="0">
                          <a:latin typeface="Arial" panose="020B0604020202020204" pitchFamily="34" charset="0"/>
                          <a:cs typeface="Arial" panose="020B0604020202020204" pitchFamily="34" charset="0"/>
                        </a:rPr>
                        <a:t>1</a:t>
                      </a:r>
                    </a:p>
                  </a:txBody>
                  <a:tcPr/>
                </a:tc>
                <a:tc>
                  <a:txBody>
                    <a:bodyPr/>
                    <a:lstStyle/>
                    <a:p>
                      <a:pPr algn="ctr"/>
                      <a:r>
                        <a:rPr lang="en-CA" sz="1600" dirty="0">
                          <a:latin typeface="Arial" panose="020B0604020202020204" pitchFamily="34" charset="0"/>
                          <a:cs typeface="Arial" panose="020B0604020202020204" pitchFamily="34" charset="0"/>
                        </a:rPr>
                        <a:t>0</a:t>
                      </a:r>
                    </a:p>
                  </a:txBody>
                  <a:tcPr/>
                </a:tc>
                <a:extLst>
                  <a:ext uri="{0D108BD9-81ED-4DB2-BD59-A6C34878D82A}">
                    <a16:rowId xmlns:a16="http://schemas.microsoft.com/office/drawing/2014/main" val="10004"/>
                  </a:ext>
                </a:extLst>
              </a:tr>
              <a:tr h="491564">
                <a:tc>
                  <a:txBody>
                    <a:bodyPr/>
                    <a:lstStyle/>
                    <a:p>
                      <a:r>
                        <a:rPr lang="en-CA" sz="1600" dirty="0">
                          <a:latin typeface="Arial" panose="020B0604020202020204" pitchFamily="34" charset="0"/>
                          <a:cs typeface="Arial" panose="020B0604020202020204" pitchFamily="34" charset="0"/>
                        </a:rPr>
                        <a:t>Vancouver</a:t>
                      </a:r>
                    </a:p>
                  </a:txBody>
                  <a:tcPr/>
                </a:tc>
                <a:tc>
                  <a:txBody>
                    <a:bodyPr/>
                    <a:lstStyle/>
                    <a:p>
                      <a:pPr algn="ctr"/>
                      <a:r>
                        <a:rPr lang="en-CA" sz="1600" dirty="0">
                          <a:latin typeface="Arial" panose="020B0604020202020204" pitchFamily="34" charset="0"/>
                          <a:cs typeface="Arial" panose="020B0604020202020204" pitchFamily="34" charset="0"/>
                        </a:rPr>
                        <a:t>0</a:t>
                      </a:r>
                    </a:p>
                  </a:txBody>
                  <a:tcPr/>
                </a:tc>
                <a:tc>
                  <a:txBody>
                    <a:bodyPr/>
                    <a:lstStyle/>
                    <a:p>
                      <a:pPr algn="ctr"/>
                      <a:r>
                        <a:rPr lang="en-CA" sz="1600" dirty="0">
                          <a:latin typeface="Arial" panose="020B0604020202020204" pitchFamily="34" charset="0"/>
                          <a:cs typeface="Arial" panose="020B0604020202020204" pitchFamily="34" charset="0"/>
                        </a:rPr>
                        <a:t>0</a:t>
                      </a:r>
                    </a:p>
                  </a:txBody>
                  <a:tcPr/>
                </a:tc>
                <a:tc>
                  <a:txBody>
                    <a:bodyPr/>
                    <a:lstStyle/>
                    <a:p>
                      <a:pPr algn="ctr"/>
                      <a:r>
                        <a:rPr lang="en-CA" sz="1600" dirty="0">
                          <a:latin typeface="Arial" panose="020B0604020202020204" pitchFamily="34" charset="0"/>
                          <a:cs typeface="Arial" panose="020B0604020202020204" pitchFamily="34" charset="0"/>
                        </a:rPr>
                        <a:t>0</a:t>
                      </a:r>
                    </a:p>
                  </a:txBody>
                  <a:tcPr/>
                </a:tc>
                <a:tc>
                  <a:txBody>
                    <a:bodyPr/>
                    <a:lstStyle/>
                    <a:p>
                      <a:pPr algn="ctr"/>
                      <a:r>
                        <a:rPr lang="en-CA" sz="1600" dirty="0">
                          <a:latin typeface="Arial" panose="020B0604020202020204" pitchFamily="34" charset="0"/>
                          <a:cs typeface="Arial" panose="020B0604020202020204" pitchFamily="34" charset="0"/>
                        </a:rPr>
                        <a:t>1</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02119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Categorical Predictors (Cont’d)</a:t>
            </a:r>
          </a:p>
        </p:txBody>
      </p:sp>
      <p:sp>
        <p:nvSpPr>
          <p:cNvPr id="3" name="Content Placeholder 2"/>
          <p:cNvSpPr>
            <a:spLocks noGrp="1"/>
          </p:cNvSpPr>
          <p:nvPr>
            <p:ph idx="1"/>
          </p:nvPr>
        </p:nvSpPr>
        <p:spPr>
          <a:xfrm>
            <a:off x="457200" y="1447801"/>
            <a:ext cx="8229600" cy="829072"/>
          </a:xfrm>
        </p:spPr>
        <p:txBody>
          <a:bodyPr>
            <a:normAutofit/>
          </a:bodyPr>
          <a:lstStyle/>
          <a:p>
            <a:r>
              <a:rPr lang="en-CA" sz="2200" b="1" dirty="0"/>
              <a:t>One-Hot Encoding</a:t>
            </a:r>
          </a:p>
          <a:p>
            <a:pPr marL="457200" lvl="1" indent="0">
              <a:buNone/>
            </a:pPr>
            <a:r>
              <a:rPr lang="en-CA" sz="1800" dirty="0"/>
              <a:t>A dummy variable is created for each category</a:t>
            </a:r>
          </a:p>
          <a:p>
            <a:endParaRPr lang="en-CA" sz="2200" dirty="0"/>
          </a:p>
        </p:txBody>
      </p:sp>
      <p:graphicFrame>
        <p:nvGraphicFramePr>
          <p:cNvPr id="4" name="Table 3"/>
          <p:cNvGraphicFramePr>
            <a:graphicFrameLocks noGrp="1"/>
          </p:cNvGraphicFramePr>
          <p:nvPr>
            <p:extLst>
              <p:ext uri="{D42A27DB-BD31-4B8C-83A1-F6EECF244321}">
                <p14:modId xmlns:p14="http://schemas.microsoft.com/office/powerpoint/2010/main" val="718467322"/>
              </p:ext>
            </p:extLst>
          </p:nvPr>
        </p:nvGraphicFramePr>
        <p:xfrm>
          <a:off x="395536" y="2420888"/>
          <a:ext cx="2952328" cy="2225040"/>
        </p:xfrm>
        <a:graphic>
          <a:graphicData uri="http://schemas.openxmlformats.org/drawingml/2006/table">
            <a:tbl>
              <a:tblPr firstRow="1" bandRow="1">
                <a:tableStyleId>{B301B821-A1FF-4177-AEE7-76D212191A09}</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tblGrid>
              <a:tr h="370840">
                <a:tc>
                  <a:txBody>
                    <a:bodyPr/>
                    <a:lstStyle/>
                    <a:p>
                      <a:r>
                        <a:rPr lang="en-CA" sz="1600" dirty="0">
                          <a:latin typeface="Arial" panose="020B0604020202020204" pitchFamily="34" charset="0"/>
                          <a:cs typeface="Arial" panose="020B0604020202020204" pitchFamily="34" charset="0"/>
                        </a:rPr>
                        <a:t>City</a:t>
                      </a:r>
                    </a:p>
                  </a:txBody>
                  <a:tcPr/>
                </a:tc>
                <a:tc>
                  <a:txBody>
                    <a:bodyPr/>
                    <a:lstStyle/>
                    <a:p>
                      <a:r>
                        <a:rPr lang="en-CA" sz="1600" dirty="0">
                          <a:latin typeface="Arial" panose="020B0604020202020204" pitchFamily="34" charset="0"/>
                          <a:cs typeface="Arial" panose="020B0604020202020204" pitchFamily="34" charset="0"/>
                        </a:rPr>
                        <a:t>Code</a:t>
                      </a:r>
                    </a:p>
                  </a:txBody>
                  <a:tcPr/>
                </a:tc>
                <a:extLst>
                  <a:ext uri="{0D108BD9-81ED-4DB2-BD59-A6C34878D82A}">
                    <a16:rowId xmlns:a16="http://schemas.microsoft.com/office/drawing/2014/main" val="10000"/>
                  </a:ext>
                </a:extLst>
              </a:tr>
              <a:tr h="370840">
                <a:tc>
                  <a:txBody>
                    <a:bodyPr/>
                    <a:lstStyle/>
                    <a:p>
                      <a:r>
                        <a:rPr lang="en-CA" sz="1600" dirty="0">
                          <a:latin typeface="Arial" panose="020B0604020202020204" pitchFamily="34" charset="0"/>
                          <a:cs typeface="Arial" panose="020B0604020202020204" pitchFamily="34" charset="0"/>
                        </a:rPr>
                        <a:t>Toronto</a:t>
                      </a:r>
                    </a:p>
                  </a:txBody>
                  <a:tcPr/>
                </a:tc>
                <a:tc>
                  <a:txBody>
                    <a:bodyPr/>
                    <a:lstStyle/>
                    <a:p>
                      <a:r>
                        <a:rPr lang="en-CA" sz="1600" dirty="0">
                          <a:latin typeface="Arial" panose="020B0604020202020204" pitchFamily="34" charset="0"/>
                          <a:cs typeface="Arial" panose="020B0604020202020204" pitchFamily="34" charset="0"/>
                        </a:rPr>
                        <a:t>(1,0,0,0,0)</a:t>
                      </a:r>
                    </a:p>
                  </a:txBody>
                  <a:tcPr/>
                </a:tc>
                <a:extLst>
                  <a:ext uri="{0D108BD9-81ED-4DB2-BD59-A6C34878D82A}">
                    <a16:rowId xmlns:a16="http://schemas.microsoft.com/office/drawing/2014/main" val="10001"/>
                  </a:ext>
                </a:extLst>
              </a:tr>
              <a:tr h="370840">
                <a:tc>
                  <a:txBody>
                    <a:bodyPr/>
                    <a:lstStyle/>
                    <a:p>
                      <a:r>
                        <a:rPr lang="en-CA" sz="1600" dirty="0">
                          <a:latin typeface="Arial" panose="020B0604020202020204" pitchFamily="34" charset="0"/>
                          <a:cs typeface="Arial" panose="020B0604020202020204" pitchFamily="34" charset="0"/>
                        </a:rPr>
                        <a:t>Ottawa</a:t>
                      </a:r>
                    </a:p>
                  </a:txBody>
                  <a:tcPr/>
                </a:tc>
                <a:tc>
                  <a:txBody>
                    <a:bodyPr/>
                    <a:lstStyle/>
                    <a:p>
                      <a:r>
                        <a:rPr lang="en-CA" sz="1600" dirty="0">
                          <a:latin typeface="Arial" panose="020B0604020202020204" pitchFamily="34" charset="0"/>
                          <a:cs typeface="Arial" panose="020B0604020202020204" pitchFamily="34" charset="0"/>
                        </a:rPr>
                        <a:t>(0,1,0,0,0)</a:t>
                      </a:r>
                    </a:p>
                  </a:txBody>
                  <a:tcPr/>
                </a:tc>
                <a:extLst>
                  <a:ext uri="{0D108BD9-81ED-4DB2-BD59-A6C34878D82A}">
                    <a16:rowId xmlns:a16="http://schemas.microsoft.com/office/drawing/2014/main" val="10002"/>
                  </a:ext>
                </a:extLst>
              </a:tr>
              <a:tr h="370840">
                <a:tc>
                  <a:txBody>
                    <a:bodyPr/>
                    <a:lstStyle/>
                    <a:p>
                      <a:r>
                        <a:rPr lang="en-CA" sz="1600" dirty="0">
                          <a:latin typeface="Arial" panose="020B0604020202020204" pitchFamily="34" charset="0"/>
                          <a:cs typeface="Arial" panose="020B0604020202020204" pitchFamily="34" charset="0"/>
                        </a:rPr>
                        <a:t>Montreal</a:t>
                      </a:r>
                    </a:p>
                  </a:txBody>
                  <a:tcPr/>
                </a:tc>
                <a:tc>
                  <a:txBody>
                    <a:bodyPr/>
                    <a:lstStyle/>
                    <a:p>
                      <a:r>
                        <a:rPr lang="en-CA" sz="1600" dirty="0">
                          <a:latin typeface="Arial" panose="020B0604020202020204" pitchFamily="34" charset="0"/>
                          <a:cs typeface="Arial" panose="020B0604020202020204" pitchFamily="34" charset="0"/>
                        </a:rPr>
                        <a:t>(0,0,1,0,0)</a:t>
                      </a:r>
                    </a:p>
                  </a:txBody>
                  <a:tcPr/>
                </a:tc>
                <a:extLst>
                  <a:ext uri="{0D108BD9-81ED-4DB2-BD59-A6C34878D82A}">
                    <a16:rowId xmlns:a16="http://schemas.microsoft.com/office/drawing/2014/main" val="10003"/>
                  </a:ext>
                </a:extLst>
              </a:tr>
              <a:tr h="370840">
                <a:tc>
                  <a:txBody>
                    <a:bodyPr/>
                    <a:lstStyle/>
                    <a:p>
                      <a:r>
                        <a:rPr lang="en-CA" sz="1600" dirty="0">
                          <a:latin typeface="Arial" panose="020B0604020202020204" pitchFamily="34" charset="0"/>
                          <a:cs typeface="Arial" panose="020B0604020202020204" pitchFamily="34" charset="0"/>
                        </a:rPr>
                        <a:t>Calgary</a:t>
                      </a:r>
                    </a:p>
                  </a:txBody>
                  <a:tcPr/>
                </a:tc>
                <a:tc>
                  <a:txBody>
                    <a:bodyPr/>
                    <a:lstStyle/>
                    <a:p>
                      <a:r>
                        <a:rPr lang="en-CA" sz="1600" dirty="0">
                          <a:latin typeface="Arial" panose="020B0604020202020204" pitchFamily="34" charset="0"/>
                          <a:cs typeface="Arial" panose="020B0604020202020204" pitchFamily="34" charset="0"/>
                        </a:rPr>
                        <a:t>(0,0,0,1,0)</a:t>
                      </a:r>
                    </a:p>
                  </a:txBody>
                  <a:tcPr/>
                </a:tc>
                <a:extLst>
                  <a:ext uri="{0D108BD9-81ED-4DB2-BD59-A6C34878D82A}">
                    <a16:rowId xmlns:a16="http://schemas.microsoft.com/office/drawing/2014/main" val="10004"/>
                  </a:ext>
                </a:extLst>
              </a:tr>
              <a:tr h="370840">
                <a:tc>
                  <a:txBody>
                    <a:bodyPr/>
                    <a:lstStyle/>
                    <a:p>
                      <a:r>
                        <a:rPr lang="en-CA" sz="1600" dirty="0">
                          <a:latin typeface="Arial" panose="020B0604020202020204" pitchFamily="34" charset="0"/>
                          <a:cs typeface="Arial" panose="020B0604020202020204" pitchFamily="34" charset="0"/>
                        </a:rPr>
                        <a:t>Vancouver</a:t>
                      </a:r>
                    </a:p>
                  </a:txBody>
                  <a:tcPr/>
                </a:tc>
                <a:tc>
                  <a:txBody>
                    <a:bodyPr/>
                    <a:lstStyle/>
                    <a:p>
                      <a:r>
                        <a:rPr lang="en-CA" sz="1600" dirty="0">
                          <a:latin typeface="Arial" panose="020B0604020202020204" pitchFamily="34" charset="0"/>
                          <a:cs typeface="Arial" panose="020B0604020202020204" pitchFamily="34" charset="0"/>
                        </a:rPr>
                        <a:t>(0,0,0,0,1)</a:t>
                      </a:r>
                    </a:p>
                  </a:txBody>
                  <a:tcPr/>
                </a:tc>
                <a:extLst>
                  <a:ext uri="{0D108BD9-81ED-4DB2-BD59-A6C34878D82A}">
                    <a16:rowId xmlns:a16="http://schemas.microsoft.com/office/drawing/2014/main" val="10005"/>
                  </a:ext>
                </a:extLst>
              </a:tr>
            </a:tbl>
          </a:graphicData>
        </a:graphic>
      </p:graphicFrame>
      <p:sp>
        <p:nvSpPr>
          <p:cNvPr id="5" name="Content Placeholder 2"/>
          <p:cNvSpPr txBox="1">
            <a:spLocks/>
          </p:cNvSpPr>
          <p:nvPr/>
        </p:nvSpPr>
        <p:spPr>
          <a:xfrm>
            <a:off x="3491880" y="2429272"/>
            <a:ext cx="5184576" cy="222386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rgbClr val="3C3C7D"/>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rgbClr val="3C3C7D"/>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rgbClr val="3C3C7D"/>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rgbClr val="3C3C7D"/>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rgbClr val="3C3C7D"/>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sz="2200" dirty="0"/>
              <a:t>No relationship or order is introduced between categories</a:t>
            </a:r>
          </a:p>
          <a:p>
            <a:r>
              <a:rPr lang="en-CA" sz="2200" dirty="0"/>
              <a:t>There is no reference category</a:t>
            </a:r>
          </a:p>
          <a:p>
            <a:r>
              <a:rPr lang="en-CA" sz="2200" dirty="0"/>
              <a:t>It requires as many variables as categories, i.e. the dimension of the vector = number of categories</a:t>
            </a:r>
            <a:endParaRPr lang="en-CA" sz="1800" dirty="0"/>
          </a:p>
          <a:p>
            <a:endParaRPr lang="en-CA" sz="2200" dirty="0"/>
          </a:p>
        </p:txBody>
      </p:sp>
    </p:spTree>
    <p:extLst>
      <p:ext uri="{BB962C8B-B14F-4D97-AF65-F5344CB8AC3E}">
        <p14:creationId xmlns:p14="http://schemas.microsoft.com/office/powerpoint/2010/main" val="1764208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Categorical Predictors (Cont’d)</a:t>
            </a:r>
          </a:p>
        </p:txBody>
      </p:sp>
      <p:sp>
        <p:nvSpPr>
          <p:cNvPr id="3" name="Content Placeholder 2"/>
          <p:cNvSpPr>
            <a:spLocks noGrp="1"/>
          </p:cNvSpPr>
          <p:nvPr>
            <p:ph idx="1"/>
          </p:nvPr>
        </p:nvSpPr>
        <p:spPr>
          <a:xfrm>
            <a:off x="457200" y="1447801"/>
            <a:ext cx="8229600" cy="1981200"/>
          </a:xfrm>
        </p:spPr>
        <p:txBody>
          <a:bodyPr>
            <a:normAutofit/>
          </a:bodyPr>
          <a:lstStyle/>
          <a:p>
            <a:r>
              <a:rPr lang="en-CA" sz="2200" b="1" dirty="0"/>
              <a:t>Binary coding</a:t>
            </a:r>
          </a:p>
          <a:p>
            <a:r>
              <a:rPr lang="en-CA" sz="2200" dirty="0"/>
              <a:t>We first create an ordinal encoding</a:t>
            </a:r>
          </a:p>
          <a:p>
            <a:r>
              <a:rPr lang="en-CA" sz="2200" dirty="0"/>
              <a:t>We convert those integers into binary numbers</a:t>
            </a:r>
          </a:p>
          <a:p>
            <a:r>
              <a:rPr lang="en-CA" sz="2200" dirty="0"/>
              <a:t>The digits of the binary number are converted into elements of a vector</a:t>
            </a:r>
          </a:p>
        </p:txBody>
      </p:sp>
      <p:graphicFrame>
        <p:nvGraphicFramePr>
          <p:cNvPr id="4" name="Table 3"/>
          <p:cNvGraphicFramePr>
            <a:graphicFrameLocks noGrp="1"/>
          </p:cNvGraphicFramePr>
          <p:nvPr>
            <p:extLst>
              <p:ext uri="{D42A27DB-BD31-4B8C-83A1-F6EECF244321}">
                <p14:modId xmlns:p14="http://schemas.microsoft.com/office/powerpoint/2010/main" val="4093168770"/>
              </p:ext>
            </p:extLst>
          </p:nvPr>
        </p:nvGraphicFramePr>
        <p:xfrm>
          <a:off x="467544" y="3429000"/>
          <a:ext cx="4104456" cy="2225040"/>
        </p:xfrm>
        <a:graphic>
          <a:graphicData uri="http://schemas.openxmlformats.org/drawingml/2006/table">
            <a:tbl>
              <a:tblPr firstRow="1" bandRow="1">
                <a:tableStyleId>{B301B821-A1FF-4177-AEE7-76D212191A09}</a:tableStyleId>
              </a:tblPr>
              <a:tblGrid>
                <a:gridCol w="1152128">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1152128">
                  <a:extLst>
                    <a:ext uri="{9D8B030D-6E8A-4147-A177-3AD203B41FA5}">
                      <a16:colId xmlns:a16="http://schemas.microsoft.com/office/drawing/2014/main" val="20003"/>
                    </a:ext>
                  </a:extLst>
                </a:gridCol>
              </a:tblGrid>
              <a:tr h="370840">
                <a:tc>
                  <a:txBody>
                    <a:bodyPr/>
                    <a:lstStyle/>
                    <a:p>
                      <a:r>
                        <a:rPr lang="en-CA" sz="1600" dirty="0">
                          <a:latin typeface="Arial" panose="020B0604020202020204" pitchFamily="34" charset="0"/>
                          <a:cs typeface="Arial" panose="020B0604020202020204" pitchFamily="34" charset="0"/>
                        </a:rPr>
                        <a:t>City</a:t>
                      </a:r>
                    </a:p>
                  </a:txBody>
                  <a:tcPr/>
                </a:tc>
                <a:tc>
                  <a:txBody>
                    <a:bodyPr/>
                    <a:lstStyle/>
                    <a:p>
                      <a:r>
                        <a:rPr lang="en-CA" sz="1600" dirty="0">
                          <a:latin typeface="Arial" panose="020B0604020202020204" pitchFamily="34" charset="0"/>
                          <a:cs typeface="Arial" panose="020B0604020202020204" pitchFamily="34" charset="0"/>
                        </a:rPr>
                        <a:t>Ordinal</a:t>
                      </a:r>
                    </a:p>
                  </a:txBody>
                  <a:tcPr/>
                </a:tc>
                <a:tc>
                  <a:txBody>
                    <a:bodyPr/>
                    <a:lstStyle/>
                    <a:p>
                      <a:r>
                        <a:rPr lang="en-CA" sz="1600" dirty="0">
                          <a:latin typeface="Arial" panose="020B0604020202020204" pitchFamily="34" charset="0"/>
                          <a:cs typeface="Arial" panose="020B0604020202020204" pitchFamily="34" charset="0"/>
                        </a:rPr>
                        <a:t>Binary</a:t>
                      </a:r>
                    </a:p>
                  </a:txBody>
                  <a:tcPr/>
                </a:tc>
                <a:tc>
                  <a:txBody>
                    <a:bodyPr/>
                    <a:lstStyle/>
                    <a:p>
                      <a:r>
                        <a:rPr lang="en-CA" sz="1600" dirty="0">
                          <a:latin typeface="Arial" panose="020B0604020202020204" pitchFamily="34" charset="0"/>
                          <a:cs typeface="Arial" panose="020B0604020202020204" pitchFamily="34" charset="0"/>
                        </a:rPr>
                        <a:t>Encoding</a:t>
                      </a:r>
                    </a:p>
                  </a:txBody>
                  <a:tcPr/>
                </a:tc>
                <a:extLst>
                  <a:ext uri="{0D108BD9-81ED-4DB2-BD59-A6C34878D82A}">
                    <a16:rowId xmlns:a16="http://schemas.microsoft.com/office/drawing/2014/main" val="10000"/>
                  </a:ext>
                </a:extLst>
              </a:tr>
              <a:tr h="370840">
                <a:tc>
                  <a:txBody>
                    <a:bodyPr/>
                    <a:lstStyle/>
                    <a:p>
                      <a:r>
                        <a:rPr lang="en-CA" sz="1600" dirty="0">
                          <a:latin typeface="Arial" panose="020B0604020202020204" pitchFamily="34" charset="0"/>
                          <a:cs typeface="Arial" panose="020B0604020202020204" pitchFamily="34" charset="0"/>
                        </a:rPr>
                        <a:t>Toronto</a:t>
                      </a:r>
                    </a:p>
                  </a:txBody>
                  <a:tcPr/>
                </a:tc>
                <a:tc>
                  <a:txBody>
                    <a:bodyPr/>
                    <a:lstStyle/>
                    <a:p>
                      <a:r>
                        <a:rPr lang="en-CA" sz="1600" dirty="0">
                          <a:latin typeface="Arial" panose="020B0604020202020204" pitchFamily="34" charset="0"/>
                          <a:cs typeface="Arial" panose="020B0604020202020204" pitchFamily="34" charset="0"/>
                        </a:rPr>
                        <a:t>0</a:t>
                      </a:r>
                    </a:p>
                  </a:txBody>
                  <a:tcPr/>
                </a:tc>
                <a:tc>
                  <a:txBody>
                    <a:bodyPr/>
                    <a:lstStyle/>
                    <a:p>
                      <a:r>
                        <a:rPr lang="en-CA" sz="1600" dirty="0">
                          <a:latin typeface="Arial" panose="020B0604020202020204" pitchFamily="34" charset="0"/>
                          <a:cs typeface="Arial" panose="020B0604020202020204" pitchFamily="34" charset="0"/>
                        </a:rPr>
                        <a:t>000</a:t>
                      </a:r>
                    </a:p>
                  </a:txBody>
                  <a:tcPr/>
                </a:tc>
                <a:tc>
                  <a:txBody>
                    <a:bodyPr/>
                    <a:lstStyle/>
                    <a:p>
                      <a:r>
                        <a:rPr lang="en-CA" sz="1600" dirty="0">
                          <a:latin typeface="Arial" panose="020B0604020202020204" pitchFamily="34" charset="0"/>
                          <a:cs typeface="Arial" panose="020B0604020202020204" pitchFamily="34" charset="0"/>
                        </a:rPr>
                        <a:t>(0,0,0)</a:t>
                      </a:r>
                    </a:p>
                  </a:txBody>
                  <a:tcPr/>
                </a:tc>
                <a:extLst>
                  <a:ext uri="{0D108BD9-81ED-4DB2-BD59-A6C34878D82A}">
                    <a16:rowId xmlns:a16="http://schemas.microsoft.com/office/drawing/2014/main" val="10001"/>
                  </a:ext>
                </a:extLst>
              </a:tr>
              <a:tr h="370840">
                <a:tc>
                  <a:txBody>
                    <a:bodyPr/>
                    <a:lstStyle/>
                    <a:p>
                      <a:r>
                        <a:rPr lang="en-CA" sz="1600" dirty="0">
                          <a:latin typeface="Arial" panose="020B0604020202020204" pitchFamily="34" charset="0"/>
                          <a:cs typeface="Arial" panose="020B0604020202020204" pitchFamily="34" charset="0"/>
                        </a:rPr>
                        <a:t>Ottawa</a:t>
                      </a:r>
                    </a:p>
                  </a:txBody>
                  <a:tcPr/>
                </a:tc>
                <a:tc>
                  <a:txBody>
                    <a:bodyPr/>
                    <a:lstStyle/>
                    <a:p>
                      <a:r>
                        <a:rPr lang="en-CA" sz="1600" dirty="0">
                          <a:latin typeface="Arial" panose="020B0604020202020204" pitchFamily="34" charset="0"/>
                          <a:cs typeface="Arial" panose="020B0604020202020204" pitchFamily="34" charset="0"/>
                        </a:rPr>
                        <a:t>1</a:t>
                      </a:r>
                    </a:p>
                  </a:txBody>
                  <a:tcPr/>
                </a:tc>
                <a:tc>
                  <a:txBody>
                    <a:bodyPr/>
                    <a:lstStyle/>
                    <a:p>
                      <a:r>
                        <a:rPr lang="en-CA" sz="1600" dirty="0">
                          <a:latin typeface="Arial" panose="020B0604020202020204" pitchFamily="34" charset="0"/>
                          <a:cs typeface="Arial" panose="020B0604020202020204" pitchFamily="34" charset="0"/>
                        </a:rPr>
                        <a:t>001</a:t>
                      </a:r>
                    </a:p>
                  </a:txBody>
                  <a:tcPr/>
                </a:tc>
                <a:tc>
                  <a:txBody>
                    <a:bodyPr/>
                    <a:lstStyle/>
                    <a:p>
                      <a:r>
                        <a:rPr lang="en-CA" sz="1600" dirty="0">
                          <a:latin typeface="Arial" panose="020B0604020202020204" pitchFamily="34" charset="0"/>
                          <a:cs typeface="Arial" panose="020B0604020202020204" pitchFamily="34" charset="0"/>
                        </a:rPr>
                        <a:t>(0,0,1)</a:t>
                      </a:r>
                    </a:p>
                  </a:txBody>
                  <a:tcPr/>
                </a:tc>
                <a:extLst>
                  <a:ext uri="{0D108BD9-81ED-4DB2-BD59-A6C34878D82A}">
                    <a16:rowId xmlns:a16="http://schemas.microsoft.com/office/drawing/2014/main" val="10002"/>
                  </a:ext>
                </a:extLst>
              </a:tr>
              <a:tr h="370840">
                <a:tc>
                  <a:txBody>
                    <a:bodyPr/>
                    <a:lstStyle/>
                    <a:p>
                      <a:r>
                        <a:rPr lang="en-CA" sz="1600" dirty="0">
                          <a:latin typeface="Arial" panose="020B0604020202020204" pitchFamily="34" charset="0"/>
                          <a:cs typeface="Arial" panose="020B0604020202020204" pitchFamily="34" charset="0"/>
                        </a:rPr>
                        <a:t>Montreal</a:t>
                      </a:r>
                    </a:p>
                  </a:txBody>
                  <a:tcPr/>
                </a:tc>
                <a:tc>
                  <a:txBody>
                    <a:bodyPr/>
                    <a:lstStyle/>
                    <a:p>
                      <a:r>
                        <a:rPr lang="en-CA" sz="1600" dirty="0">
                          <a:latin typeface="Arial" panose="020B0604020202020204" pitchFamily="34" charset="0"/>
                          <a:cs typeface="Arial" panose="020B0604020202020204" pitchFamily="34" charset="0"/>
                        </a:rPr>
                        <a:t>2</a:t>
                      </a:r>
                    </a:p>
                  </a:txBody>
                  <a:tcPr/>
                </a:tc>
                <a:tc>
                  <a:txBody>
                    <a:bodyPr/>
                    <a:lstStyle/>
                    <a:p>
                      <a:r>
                        <a:rPr lang="en-CA" sz="1600" dirty="0">
                          <a:latin typeface="Arial" panose="020B0604020202020204" pitchFamily="34" charset="0"/>
                          <a:cs typeface="Arial" panose="020B0604020202020204" pitchFamily="34" charset="0"/>
                        </a:rPr>
                        <a:t>010</a:t>
                      </a:r>
                    </a:p>
                  </a:txBody>
                  <a:tcPr/>
                </a:tc>
                <a:tc>
                  <a:txBody>
                    <a:bodyPr/>
                    <a:lstStyle/>
                    <a:p>
                      <a:r>
                        <a:rPr lang="en-CA" sz="1600" dirty="0">
                          <a:latin typeface="Arial" panose="020B0604020202020204" pitchFamily="34" charset="0"/>
                          <a:cs typeface="Arial" panose="020B0604020202020204" pitchFamily="34" charset="0"/>
                        </a:rPr>
                        <a:t>(0,1,0)</a:t>
                      </a:r>
                    </a:p>
                  </a:txBody>
                  <a:tcPr/>
                </a:tc>
                <a:extLst>
                  <a:ext uri="{0D108BD9-81ED-4DB2-BD59-A6C34878D82A}">
                    <a16:rowId xmlns:a16="http://schemas.microsoft.com/office/drawing/2014/main" val="10003"/>
                  </a:ext>
                </a:extLst>
              </a:tr>
              <a:tr h="370840">
                <a:tc>
                  <a:txBody>
                    <a:bodyPr/>
                    <a:lstStyle/>
                    <a:p>
                      <a:r>
                        <a:rPr lang="en-CA" sz="1600" dirty="0">
                          <a:latin typeface="Arial" panose="020B0604020202020204" pitchFamily="34" charset="0"/>
                          <a:cs typeface="Arial" panose="020B0604020202020204" pitchFamily="34" charset="0"/>
                        </a:rPr>
                        <a:t>Calgary</a:t>
                      </a:r>
                    </a:p>
                  </a:txBody>
                  <a:tcPr/>
                </a:tc>
                <a:tc>
                  <a:txBody>
                    <a:bodyPr/>
                    <a:lstStyle/>
                    <a:p>
                      <a:r>
                        <a:rPr lang="en-CA" sz="1600" dirty="0">
                          <a:latin typeface="Arial" panose="020B0604020202020204" pitchFamily="34" charset="0"/>
                          <a:cs typeface="Arial" panose="020B0604020202020204" pitchFamily="34" charset="0"/>
                        </a:rPr>
                        <a:t>3</a:t>
                      </a:r>
                    </a:p>
                  </a:txBody>
                  <a:tcPr/>
                </a:tc>
                <a:tc>
                  <a:txBody>
                    <a:bodyPr/>
                    <a:lstStyle/>
                    <a:p>
                      <a:r>
                        <a:rPr lang="en-CA" sz="1600" dirty="0">
                          <a:latin typeface="Arial" panose="020B0604020202020204" pitchFamily="34" charset="0"/>
                          <a:cs typeface="Arial" panose="020B0604020202020204" pitchFamily="34" charset="0"/>
                        </a:rPr>
                        <a:t>011</a:t>
                      </a:r>
                    </a:p>
                  </a:txBody>
                  <a:tcPr/>
                </a:tc>
                <a:tc>
                  <a:txBody>
                    <a:bodyPr/>
                    <a:lstStyle/>
                    <a:p>
                      <a:r>
                        <a:rPr lang="en-CA" sz="1600" dirty="0">
                          <a:latin typeface="Arial" panose="020B0604020202020204" pitchFamily="34" charset="0"/>
                          <a:cs typeface="Arial" panose="020B0604020202020204" pitchFamily="34" charset="0"/>
                        </a:rPr>
                        <a:t>(0,1,1)</a:t>
                      </a:r>
                    </a:p>
                  </a:txBody>
                  <a:tcPr/>
                </a:tc>
                <a:extLst>
                  <a:ext uri="{0D108BD9-81ED-4DB2-BD59-A6C34878D82A}">
                    <a16:rowId xmlns:a16="http://schemas.microsoft.com/office/drawing/2014/main" val="10004"/>
                  </a:ext>
                </a:extLst>
              </a:tr>
              <a:tr h="370840">
                <a:tc>
                  <a:txBody>
                    <a:bodyPr/>
                    <a:lstStyle/>
                    <a:p>
                      <a:r>
                        <a:rPr lang="en-CA" sz="1600" dirty="0">
                          <a:latin typeface="Arial" panose="020B0604020202020204" pitchFamily="34" charset="0"/>
                          <a:cs typeface="Arial" panose="020B0604020202020204" pitchFamily="34" charset="0"/>
                        </a:rPr>
                        <a:t>Vancouver</a:t>
                      </a:r>
                    </a:p>
                  </a:txBody>
                  <a:tcPr/>
                </a:tc>
                <a:tc>
                  <a:txBody>
                    <a:bodyPr/>
                    <a:lstStyle/>
                    <a:p>
                      <a:r>
                        <a:rPr lang="en-CA" sz="1600" dirty="0">
                          <a:latin typeface="Arial" panose="020B0604020202020204" pitchFamily="34" charset="0"/>
                          <a:cs typeface="Arial" panose="020B0604020202020204" pitchFamily="34" charset="0"/>
                        </a:rPr>
                        <a:t>4</a:t>
                      </a:r>
                    </a:p>
                  </a:txBody>
                  <a:tcPr/>
                </a:tc>
                <a:tc>
                  <a:txBody>
                    <a:bodyPr/>
                    <a:lstStyle/>
                    <a:p>
                      <a:r>
                        <a:rPr lang="en-CA" sz="1600" dirty="0">
                          <a:latin typeface="Arial" panose="020B0604020202020204" pitchFamily="34" charset="0"/>
                          <a:cs typeface="Arial" panose="020B0604020202020204" pitchFamily="34" charset="0"/>
                        </a:rPr>
                        <a:t>100</a:t>
                      </a:r>
                    </a:p>
                  </a:txBody>
                  <a:tcPr/>
                </a:tc>
                <a:tc>
                  <a:txBody>
                    <a:bodyPr/>
                    <a:lstStyle/>
                    <a:p>
                      <a:r>
                        <a:rPr lang="en-CA" sz="1600" dirty="0">
                          <a:latin typeface="Arial" panose="020B0604020202020204" pitchFamily="34" charset="0"/>
                          <a:cs typeface="Arial" panose="020B0604020202020204" pitchFamily="34" charset="0"/>
                        </a:rPr>
                        <a:t>(1,0,0)</a:t>
                      </a:r>
                    </a:p>
                  </a:txBody>
                  <a:tcPr/>
                </a:tc>
                <a:extLst>
                  <a:ext uri="{0D108BD9-81ED-4DB2-BD59-A6C34878D82A}">
                    <a16:rowId xmlns:a16="http://schemas.microsoft.com/office/drawing/2014/main" val="10005"/>
                  </a:ext>
                </a:extLst>
              </a:tr>
            </a:tbl>
          </a:graphicData>
        </a:graphic>
      </p:graphicFrame>
      <p:sp>
        <p:nvSpPr>
          <p:cNvPr id="5" name="Content Placeholder 2"/>
          <p:cNvSpPr txBox="1">
            <a:spLocks/>
          </p:cNvSpPr>
          <p:nvPr/>
        </p:nvSpPr>
        <p:spPr>
          <a:xfrm>
            <a:off x="4716016" y="3429000"/>
            <a:ext cx="3888432" cy="1981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rgbClr val="3C3C7D"/>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rgbClr val="3C3C7D"/>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rgbClr val="3C3C7D"/>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rgbClr val="3C3C7D"/>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rgbClr val="3C3C7D"/>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sz="2200" dirty="0"/>
              <a:t>It uses less dimensions than dummy or one hot</a:t>
            </a:r>
          </a:p>
          <a:p>
            <a:r>
              <a:rPr lang="en-CA" sz="2200" dirty="0"/>
              <a:t>It introduces some structure or relationships</a:t>
            </a:r>
          </a:p>
        </p:txBody>
      </p:sp>
    </p:spTree>
    <p:extLst>
      <p:ext uri="{BB962C8B-B14F-4D97-AF65-F5344CB8AC3E}">
        <p14:creationId xmlns:p14="http://schemas.microsoft.com/office/powerpoint/2010/main" val="3747973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Categorical Predictors (Cont’d)</a:t>
            </a:r>
          </a:p>
        </p:txBody>
      </p:sp>
      <p:sp>
        <p:nvSpPr>
          <p:cNvPr id="3" name="Content Placeholder 2"/>
          <p:cNvSpPr>
            <a:spLocks noGrp="1"/>
          </p:cNvSpPr>
          <p:nvPr>
            <p:ph idx="1"/>
          </p:nvPr>
        </p:nvSpPr>
        <p:spPr/>
        <p:txBody>
          <a:bodyPr>
            <a:normAutofit/>
          </a:bodyPr>
          <a:lstStyle/>
          <a:p>
            <a:endParaRPr lang="en-CA" sz="2200" dirty="0"/>
          </a:p>
          <a:p>
            <a:r>
              <a:rPr lang="en-CA" sz="2200" b="1" dirty="0"/>
              <a:t>Bag of Words</a:t>
            </a:r>
          </a:p>
          <a:p>
            <a:pPr marL="0" indent="0">
              <a:buNone/>
            </a:pPr>
            <a:r>
              <a:rPr lang="en-CA" sz="2200" dirty="0"/>
              <a:t>It is used in text analytics to represent the presence and frequency of a certain word</a:t>
            </a:r>
          </a:p>
          <a:p>
            <a:r>
              <a:rPr lang="en-CA" sz="2200" dirty="0"/>
              <a:t>The dimension of the vector will be the numbers of words in the vocabulary we want to study</a:t>
            </a:r>
          </a:p>
          <a:p>
            <a:r>
              <a:rPr lang="en-CA" sz="2200" dirty="0"/>
              <a:t>Each element of the vector defines the frequency of a defined word</a:t>
            </a:r>
          </a:p>
          <a:p>
            <a:r>
              <a:rPr lang="en-CA" sz="2200" dirty="0"/>
              <a:t>It transforms any text in a fixed dimension vector</a:t>
            </a:r>
          </a:p>
          <a:p>
            <a:r>
              <a:rPr lang="en-CA" sz="2200" dirty="0"/>
              <a:t>Applications vary and include analytics on sentiment, popularity, trending, </a:t>
            </a:r>
            <a:r>
              <a:rPr lang="en-CA" sz="2200" dirty="0" err="1"/>
              <a:t>etc</a:t>
            </a:r>
            <a:r>
              <a:rPr lang="en-CA" sz="2200" dirty="0"/>
              <a:t>…</a:t>
            </a:r>
          </a:p>
        </p:txBody>
      </p:sp>
    </p:spTree>
    <p:extLst>
      <p:ext uri="{BB962C8B-B14F-4D97-AF65-F5344CB8AC3E}">
        <p14:creationId xmlns:p14="http://schemas.microsoft.com/office/powerpoint/2010/main" val="3708298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Evaluating the Model - R</a:t>
            </a:r>
            <a:r>
              <a:rPr lang="en-CA" baseline="30000" dirty="0"/>
              <a:t>2</a:t>
            </a:r>
          </a:p>
        </p:txBody>
      </p:sp>
      <p:sp>
        <p:nvSpPr>
          <p:cNvPr id="3" name="Content Placeholder 2"/>
          <p:cNvSpPr>
            <a:spLocks noGrp="1"/>
          </p:cNvSpPr>
          <p:nvPr>
            <p:ph idx="1"/>
          </p:nvPr>
        </p:nvSpPr>
        <p:spPr>
          <a:xfrm>
            <a:off x="457200" y="1447801"/>
            <a:ext cx="8229600" cy="3061320"/>
          </a:xfrm>
        </p:spPr>
        <p:txBody>
          <a:bodyPr>
            <a:normAutofit/>
          </a:bodyPr>
          <a:lstStyle/>
          <a:p>
            <a:pPr marL="0" indent="0">
              <a:buNone/>
            </a:pPr>
            <a:r>
              <a:rPr lang="en-CA" sz="2400" dirty="0"/>
              <a:t>Now we need to put everything together.  How do we evaluate how good the model is?</a:t>
            </a:r>
          </a:p>
          <a:p>
            <a:r>
              <a:rPr lang="en-CA" sz="2400" dirty="0"/>
              <a:t>We can determine the amount of variability in the response that was explained by the model using the R</a:t>
            </a:r>
            <a:r>
              <a:rPr lang="en-CA" sz="2400" baseline="30000" dirty="0"/>
              <a:t>2</a:t>
            </a:r>
            <a:r>
              <a:rPr lang="en-CA" sz="2400" dirty="0"/>
              <a:t> like we did with models with one predictor*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469279"/>
            <a:ext cx="6408712" cy="751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23528" y="4210190"/>
            <a:ext cx="8280920" cy="1815882"/>
          </a:xfrm>
          <a:prstGeom prst="rect">
            <a:avLst/>
          </a:prstGeom>
          <a:noFill/>
        </p:spPr>
        <p:txBody>
          <a:bodyPr wrap="square" rtlCol="0">
            <a:spAutoFit/>
          </a:bodyPr>
          <a:lstStyle/>
          <a:p>
            <a:pPr marL="457200" indent="-457200">
              <a:buFont typeface="Arial" panose="020B0604020202020204" pitchFamily="34" charset="0"/>
              <a:buChar char="•"/>
            </a:pPr>
            <a:r>
              <a:rPr lang="en-CA" sz="2400" dirty="0">
                <a:solidFill>
                  <a:srgbClr val="3C3C7D"/>
                </a:solidFill>
                <a:latin typeface="Arial" pitchFamily="34" charset="0"/>
                <a:cs typeface="Arial" pitchFamily="34" charset="0"/>
              </a:rPr>
              <a:t>However a model with more predictors will </a:t>
            </a:r>
            <a:r>
              <a:rPr lang="en-CA" sz="2400" u="sng" dirty="0">
                <a:solidFill>
                  <a:srgbClr val="3C3C7D"/>
                </a:solidFill>
                <a:latin typeface="Arial" pitchFamily="34" charset="0"/>
                <a:cs typeface="Arial" pitchFamily="34" charset="0"/>
              </a:rPr>
              <a:t>always</a:t>
            </a:r>
            <a:r>
              <a:rPr lang="en-CA" sz="2400" dirty="0">
                <a:solidFill>
                  <a:srgbClr val="3C3C7D"/>
                </a:solidFill>
                <a:latin typeface="Arial" pitchFamily="34" charset="0"/>
                <a:cs typeface="Arial" pitchFamily="34" charset="0"/>
              </a:rPr>
              <a:t> have a better R</a:t>
            </a:r>
            <a:r>
              <a:rPr lang="en-CA" sz="2400" baseline="30000" dirty="0">
                <a:solidFill>
                  <a:srgbClr val="3C3C7D"/>
                </a:solidFill>
                <a:latin typeface="Arial" pitchFamily="34" charset="0"/>
                <a:cs typeface="Arial" pitchFamily="34" charset="0"/>
              </a:rPr>
              <a:t>2</a:t>
            </a:r>
          </a:p>
          <a:p>
            <a:r>
              <a:rPr lang="en-CA" sz="2400" dirty="0">
                <a:solidFill>
                  <a:srgbClr val="3C3C7D"/>
                </a:solidFill>
                <a:latin typeface="Arial" pitchFamily="34" charset="0"/>
                <a:cs typeface="Arial" pitchFamily="34" charset="0"/>
              </a:rPr>
              <a:t>To account for this statisticians use an enhanced indicator…</a:t>
            </a:r>
          </a:p>
          <a:p>
            <a:endParaRPr lang="en-CA" sz="1400"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5797472"/>
            <a:ext cx="23336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123728" y="5964452"/>
            <a:ext cx="3892412" cy="276999"/>
          </a:xfrm>
          <a:prstGeom prst="rect">
            <a:avLst/>
          </a:prstGeom>
          <a:noFill/>
        </p:spPr>
        <p:txBody>
          <a:bodyPr wrap="none" rtlCol="0">
            <a:spAutoFit/>
          </a:bodyPr>
          <a:lstStyle/>
          <a:p>
            <a:r>
              <a:rPr lang="en-CA" sz="1200" dirty="0">
                <a:solidFill>
                  <a:srgbClr val="3C3C7D"/>
                </a:solidFill>
                <a:latin typeface="Arial" pitchFamily="34" charset="0"/>
                <a:cs typeface="Arial" pitchFamily="34" charset="0"/>
              </a:rPr>
              <a:t>*In the previous module we used the following notation</a:t>
            </a:r>
          </a:p>
        </p:txBody>
      </p:sp>
    </p:spTree>
    <p:extLst>
      <p:ext uri="{BB962C8B-B14F-4D97-AF65-F5344CB8AC3E}">
        <p14:creationId xmlns:p14="http://schemas.microsoft.com/office/powerpoint/2010/main" val="1567218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Evaluating the Model - Adjusted R</a:t>
            </a:r>
            <a:r>
              <a:rPr lang="en-CA" baseline="30000" dirty="0"/>
              <a:t>2</a:t>
            </a:r>
            <a:endParaRPr lang="en-CA" dirty="0"/>
          </a:p>
        </p:txBody>
      </p:sp>
      <p:sp>
        <p:nvSpPr>
          <p:cNvPr id="3" name="Content Placeholder 2"/>
          <p:cNvSpPr>
            <a:spLocks noGrp="1"/>
          </p:cNvSpPr>
          <p:nvPr>
            <p:ph idx="1"/>
          </p:nvPr>
        </p:nvSpPr>
        <p:spPr>
          <a:xfrm>
            <a:off x="457200" y="1447801"/>
            <a:ext cx="8229600" cy="3133328"/>
          </a:xfrm>
          <a:ln>
            <a:solidFill>
              <a:srgbClr val="3C3C7D"/>
            </a:solidFill>
          </a:ln>
        </p:spPr>
        <p:txBody>
          <a:bodyPr>
            <a:normAutofit/>
          </a:bodyPr>
          <a:lstStyle/>
          <a:p>
            <a:pPr marL="0" indent="0">
              <a:buNone/>
            </a:pPr>
            <a:r>
              <a:rPr lang="en-CA" sz="2400" b="1" dirty="0"/>
              <a:t>Adjusted R</a:t>
            </a:r>
            <a:r>
              <a:rPr lang="en-CA" sz="2400" b="1" baseline="30000" dirty="0"/>
              <a:t>2</a:t>
            </a:r>
            <a:r>
              <a:rPr lang="en-CA" sz="2400" b="1" dirty="0"/>
              <a:t> as a tool for model assessment</a:t>
            </a:r>
          </a:p>
          <a:p>
            <a:pPr marL="0" indent="0">
              <a:buNone/>
            </a:pPr>
            <a:r>
              <a:rPr lang="en-CA" sz="2400" dirty="0"/>
              <a:t>The adjusted R2 is computed as</a:t>
            </a:r>
          </a:p>
          <a:p>
            <a:pPr marL="0" indent="0">
              <a:buNone/>
            </a:pPr>
            <a:endParaRPr lang="en-CA" sz="2400" dirty="0"/>
          </a:p>
          <a:p>
            <a:pPr marL="0" indent="0">
              <a:buNone/>
            </a:pPr>
            <a:endParaRPr lang="en-CA" sz="2400" dirty="0"/>
          </a:p>
          <a:p>
            <a:pPr marL="0" indent="0">
              <a:buNone/>
            </a:pPr>
            <a:endParaRPr lang="en-CA" sz="2400" dirty="0"/>
          </a:p>
          <a:p>
            <a:pPr marL="0" indent="0">
              <a:buNone/>
            </a:pPr>
            <a:r>
              <a:rPr lang="en-CA" sz="2400" dirty="0"/>
              <a:t>where n is the number of cases used to fit the model and k is the number of predictor variables in the model</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420888"/>
            <a:ext cx="7272808" cy="9039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3636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Model Selection Strategies</a:t>
            </a:r>
          </a:p>
        </p:txBody>
      </p:sp>
      <p:sp>
        <p:nvSpPr>
          <p:cNvPr id="3" name="Content Placeholder 2"/>
          <p:cNvSpPr>
            <a:spLocks noGrp="1"/>
          </p:cNvSpPr>
          <p:nvPr>
            <p:ph idx="1"/>
          </p:nvPr>
        </p:nvSpPr>
        <p:spPr>
          <a:xfrm>
            <a:off x="457200" y="1447801"/>
            <a:ext cx="8229600" cy="973087"/>
          </a:xfrm>
        </p:spPr>
        <p:txBody>
          <a:bodyPr>
            <a:normAutofit/>
          </a:bodyPr>
          <a:lstStyle/>
          <a:p>
            <a:r>
              <a:rPr lang="en-CA" sz="2400" dirty="0"/>
              <a:t>Sometimes including non-important variables can reduce the accuracy of predictions</a:t>
            </a:r>
          </a:p>
          <a:p>
            <a:pPr marL="0" indent="0">
              <a:buNone/>
            </a:pPr>
            <a:endParaRPr lang="en-CA" sz="2400" dirty="0"/>
          </a:p>
        </p:txBody>
      </p:sp>
      <p:sp>
        <p:nvSpPr>
          <p:cNvPr id="4" name="Content Placeholder 2"/>
          <p:cNvSpPr txBox="1">
            <a:spLocks/>
          </p:cNvSpPr>
          <p:nvPr/>
        </p:nvSpPr>
        <p:spPr>
          <a:xfrm>
            <a:off x="467544" y="2348880"/>
            <a:ext cx="8424936" cy="2304256"/>
          </a:xfrm>
          <a:prstGeom prst="rect">
            <a:avLst/>
          </a:prstGeom>
          <a:ln>
            <a:solidFill>
              <a:srgbClr val="3C3C7D"/>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rgbClr val="3C3C7D"/>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rgbClr val="3C3C7D"/>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rgbClr val="3C3C7D"/>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rgbClr val="3C3C7D"/>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rgbClr val="3C3C7D"/>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CA" sz="2400" u="sng" dirty="0"/>
              <a:t>Backward elimination</a:t>
            </a:r>
            <a:r>
              <a:rPr lang="en-CA" sz="2400" dirty="0"/>
              <a:t> begins with the largest (full) model and eliminates variables one-by-one until we are satisfied that all remaining variables are important to the model. </a:t>
            </a:r>
          </a:p>
          <a:p>
            <a:pPr marL="0" indent="0">
              <a:buNone/>
            </a:pPr>
            <a:r>
              <a:rPr lang="en-CA" sz="2400" u="sng" dirty="0"/>
              <a:t>Forward selection</a:t>
            </a:r>
            <a:r>
              <a:rPr lang="en-CA" sz="2400" dirty="0"/>
              <a:t> starts with no variables included in the model, then it adds in variables according to their importance until no other important variables are found.</a:t>
            </a:r>
          </a:p>
          <a:p>
            <a:pPr marL="0" indent="0">
              <a:buNone/>
            </a:pPr>
            <a:endParaRPr lang="en-CA" sz="2400" dirty="0"/>
          </a:p>
        </p:txBody>
      </p:sp>
      <p:sp>
        <p:nvSpPr>
          <p:cNvPr id="5" name="TextBox 4"/>
          <p:cNvSpPr txBox="1"/>
          <p:nvPr/>
        </p:nvSpPr>
        <p:spPr>
          <a:xfrm>
            <a:off x="471613" y="4751774"/>
            <a:ext cx="8420867" cy="1846659"/>
          </a:xfrm>
          <a:prstGeom prst="rect">
            <a:avLst/>
          </a:prstGeom>
          <a:noFill/>
        </p:spPr>
        <p:txBody>
          <a:bodyPr wrap="square" rtlCol="0">
            <a:spAutoFit/>
          </a:bodyPr>
          <a:lstStyle/>
          <a:p>
            <a:pPr marL="342900" indent="-342900">
              <a:buFont typeface="Arial" panose="020B0604020202020204" pitchFamily="34" charset="0"/>
              <a:buChar char="•"/>
            </a:pPr>
            <a:r>
              <a:rPr lang="en-CA" sz="2400" dirty="0">
                <a:solidFill>
                  <a:srgbClr val="3C3C7D"/>
                </a:solidFill>
                <a:latin typeface="Arial" pitchFamily="34" charset="0"/>
                <a:cs typeface="Arial" pitchFamily="34" charset="0"/>
              </a:rPr>
              <a:t>These techniques are often referred to as stepwise model selection strategies, because they add or delete one variable at a time as they “step" through the candidate predictors</a:t>
            </a:r>
          </a:p>
          <a:p>
            <a:endParaRPr lang="en-CA" dirty="0"/>
          </a:p>
        </p:txBody>
      </p:sp>
    </p:spTree>
    <p:extLst>
      <p:ext uri="{BB962C8B-B14F-4D97-AF65-F5344CB8AC3E}">
        <p14:creationId xmlns:p14="http://schemas.microsoft.com/office/powerpoint/2010/main" val="3624361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R</a:t>
            </a:r>
            <a:r>
              <a:rPr lang="en-CA" baseline="30000" dirty="0"/>
              <a:t>2</a:t>
            </a:r>
            <a:r>
              <a:rPr lang="en-CA" dirty="0"/>
              <a:t> Adjusted and p-value Strategy Comparison</a:t>
            </a:r>
          </a:p>
        </p:txBody>
      </p:sp>
      <p:sp>
        <p:nvSpPr>
          <p:cNvPr id="3" name="Content Placeholder 2"/>
          <p:cNvSpPr>
            <a:spLocks noGrp="1"/>
          </p:cNvSpPr>
          <p:nvPr>
            <p:ph idx="1"/>
          </p:nvPr>
        </p:nvSpPr>
        <p:spPr>
          <a:xfrm>
            <a:off x="457200" y="1447801"/>
            <a:ext cx="8229600" cy="4285456"/>
          </a:xfrm>
          <a:ln>
            <a:solidFill>
              <a:srgbClr val="3C3C7D"/>
            </a:solidFill>
          </a:ln>
        </p:spPr>
        <p:txBody>
          <a:bodyPr>
            <a:noAutofit/>
          </a:bodyPr>
          <a:lstStyle/>
          <a:p>
            <a:pPr marL="0" indent="0">
              <a:spcBef>
                <a:spcPts val="1800"/>
              </a:spcBef>
              <a:buNone/>
            </a:pPr>
            <a:r>
              <a:rPr lang="en-CA" sz="2400" b="1" dirty="0"/>
              <a:t>Stepwise selection strategies can use an adjusted R</a:t>
            </a:r>
            <a:r>
              <a:rPr lang="en-CA" sz="2400" b="1" baseline="30000" dirty="0"/>
              <a:t>2</a:t>
            </a:r>
            <a:r>
              <a:rPr lang="en-CA" sz="2400" b="1" dirty="0"/>
              <a:t> or the p-value approach </a:t>
            </a:r>
          </a:p>
          <a:p>
            <a:pPr>
              <a:spcBef>
                <a:spcPts val="1800"/>
              </a:spcBef>
            </a:pPr>
            <a:r>
              <a:rPr lang="en-CA" sz="2400" dirty="0"/>
              <a:t>When the sole goal is to improve prediction accuracy, use adjusted R</a:t>
            </a:r>
            <a:r>
              <a:rPr lang="en-CA" sz="2400" baseline="30000" dirty="0"/>
              <a:t>2</a:t>
            </a:r>
            <a:r>
              <a:rPr lang="en-CA" sz="2400" dirty="0"/>
              <a:t>. This is commonly the case in machine learning applications.</a:t>
            </a:r>
          </a:p>
          <a:p>
            <a:pPr>
              <a:spcBef>
                <a:spcPts val="1800"/>
              </a:spcBef>
            </a:pPr>
            <a:r>
              <a:rPr lang="en-CA" sz="2400" dirty="0"/>
              <a:t>When we care about understanding which variables are statistically significant predictors of the response, or if there is interest in producing a simpler model at the potential cost of a little prediction accuracy, then the p-value approach is preferred.</a:t>
            </a:r>
          </a:p>
        </p:txBody>
      </p:sp>
    </p:spTree>
    <p:extLst>
      <p:ext uri="{BB962C8B-B14F-4D97-AF65-F5344CB8AC3E}">
        <p14:creationId xmlns:p14="http://schemas.microsoft.com/office/powerpoint/2010/main" val="4055059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r>
              <a:rPr lang="en-CA" sz="3600" b="1" dirty="0">
                <a:solidFill>
                  <a:srgbClr val="FF0000"/>
                </a:solidFill>
              </a:rPr>
              <a:t>Course Roadmap</a:t>
            </a:r>
          </a:p>
        </p:txBody>
      </p:sp>
      <p:graphicFrame>
        <p:nvGraphicFramePr>
          <p:cNvPr id="7" name="Table 6"/>
          <p:cNvGraphicFramePr>
            <a:graphicFrameLocks noGrp="1"/>
          </p:cNvGraphicFramePr>
          <p:nvPr>
            <p:extLst>
              <p:ext uri="{D42A27DB-BD31-4B8C-83A1-F6EECF244321}">
                <p14:modId xmlns:p14="http://schemas.microsoft.com/office/powerpoint/2010/main" val="4036099171"/>
              </p:ext>
            </p:extLst>
          </p:nvPr>
        </p:nvGraphicFramePr>
        <p:xfrm>
          <a:off x="762000" y="1143001"/>
          <a:ext cx="7639050" cy="5160032"/>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5734050">
                  <a:extLst>
                    <a:ext uri="{9D8B030D-6E8A-4147-A177-3AD203B41FA5}">
                      <a16:colId xmlns:a16="http://schemas.microsoft.com/office/drawing/2014/main" val="20001"/>
                    </a:ext>
                  </a:extLst>
                </a:gridCol>
              </a:tblGrid>
              <a:tr h="405152">
                <a:tc>
                  <a:txBody>
                    <a:bodyPr/>
                    <a:lstStyle/>
                    <a:p>
                      <a:pPr algn="ctr"/>
                      <a:r>
                        <a:rPr lang="en-CA" dirty="0">
                          <a:latin typeface="Arial" pitchFamily="34" charset="0"/>
                          <a:cs typeface="Arial" pitchFamily="34" charset="0"/>
                        </a:rPr>
                        <a:t>Module / Week</a:t>
                      </a:r>
                    </a:p>
                  </a:txBody>
                  <a:tcPr anchor="ctr"/>
                </a:tc>
                <a:tc>
                  <a:txBody>
                    <a:bodyPr/>
                    <a:lstStyle/>
                    <a:p>
                      <a:pPr algn="ctr"/>
                      <a:r>
                        <a:rPr lang="en-CA" dirty="0">
                          <a:latin typeface="Arial" pitchFamily="34" charset="0"/>
                          <a:cs typeface="Arial" pitchFamily="34" charset="0"/>
                        </a:rPr>
                        <a:t>Title</a:t>
                      </a:r>
                    </a:p>
                  </a:txBody>
                  <a:tcPr anchor="ctr"/>
                </a:tc>
                <a:extLst>
                  <a:ext uri="{0D108BD9-81ED-4DB2-BD59-A6C34878D82A}">
                    <a16:rowId xmlns:a16="http://schemas.microsoft.com/office/drawing/2014/main" val="10000"/>
                  </a:ext>
                </a:extLst>
              </a:tr>
              <a:tr h="356694">
                <a:tc>
                  <a:txBody>
                    <a:bodyPr/>
                    <a:lstStyle/>
                    <a:p>
                      <a:pPr algn="ctr"/>
                      <a:r>
                        <a:rPr lang="en-CA" sz="1800" dirty="0">
                          <a:latin typeface="Arial" pitchFamily="34" charset="0"/>
                          <a:cs typeface="Arial" pitchFamily="34" charset="0"/>
                        </a:rPr>
                        <a:t>1</a:t>
                      </a:r>
                    </a:p>
                  </a:txBody>
                  <a:tcPr anchor="ctr"/>
                </a:tc>
                <a:tc>
                  <a:txBody>
                    <a:bodyPr/>
                    <a:lstStyle/>
                    <a:p>
                      <a:pPr algn="l" fontAlgn="t"/>
                      <a:r>
                        <a:rPr lang="en-US" sz="1800" u="none" strike="noStrike" dirty="0">
                          <a:effectLst/>
                          <a:latin typeface="Arial" panose="020B0604020202020204" pitchFamily="34" charset="0"/>
                          <a:cs typeface="Arial" panose="020B0604020202020204" pitchFamily="34" charset="0"/>
                        </a:rPr>
                        <a:t>Introduction to Statistics for Data Science</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1"/>
                  </a:ext>
                </a:extLst>
              </a:tr>
              <a:tr h="356694">
                <a:tc>
                  <a:txBody>
                    <a:bodyPr/>
                    <a:lstStyle/>
                    <a:p>
                      <a:pPr algn="ctr"/>
                      <a:r>
                        <a:rPr lang="en-CA" sz="1800" dirty="0">
                          <a:latin typeface="Arial" pitchFamily="34" charset="0"/>
                          <a:cs typeface="Arial" pitchFamily="34" charset="0"/>
                        </a:rPr>
                        <a:t>2</a:t>
                      </a:r>
                    </a:p>
                  </a:txBody>
                  <a:tcPr anchor="ctr"/>
                </a:tc>
                <a:tc>
                  <a:txBody>
                    <a:bodyPr/>
                    <a:lstStyle/>
                    <a:p>
                      <a:pPr algn="l" fontAlgn="t"/>
                      <a:r>
                        <a:rPr lang="en-US" sz="1800" u="none" strike="noStrike" dirty="0">
                          <a:effectLst/>
                          <a:latin typeface="Arial" panose="020B0604020202020204" pitchFamily="34" charset="0"/>
                          <a:cs typeface="Arial" panose="020B0604020202020204" pitchFamily="34" charset="0"/>
                        </a:rPr>
                        <a:t>Probability</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2"/>
                  </a:ext>
                </a:extLst>
              </a:tr>
              <a:tr h="356694">
                <a:tc>
                  <a:txBody>
                    <a:bodyPr/>
                    <a:lstStyle/>
                    <a:p>
                      <a:pPr algn="ctr"/>
                      <a:r>
                        <a:rPr lang="en-CA" sz="1800" dirty="0">
                          <a:latin typeface="Arial" pitchFamily="34" charset="0"/>
                          <a:cs typeface="Arial" pitchFamily="34" charset="0"/>
                        </a:rPr>
                        <a:t>3</a:t>
                      </a:r>
                    </a:p>
                  </a:txBody>
                  <a:tcPr anchor="ctr"/>
                </a:tc>
                <a:tc>
                  <a:txBody>
                    <a:bodyPr/>
                    <a:lstStyle/>
                    <a:p>
                      <a:pPr algn="l" fontAlgn="t"/>
                      <a:r>
                        <a:rPr lang="en-US" sz="1800" u="none" strike="noStrike" dirty="0">
                          <a:effectLst/>
                          <a:latin typeface="Arial" panose="020B0604020202020204" pitchFamily="34" charset="0"/>
                          <a:cs typeface="Arial" panose="020B0604020202020204" pitchFamily="34" charset="0"/>
                        </a:rPr>
                        <a:t>Distribution</a:t>
                      </a:r>
                      <a:r>
                        <a:rPr lang="en-US" sz="1800" u="none" strike="noStrike" baseline="0" dirty="0">
                          <a:effectLst/>
                          <a:latin typeface="Arial" panose="020B0604020202020204" pitchFamily="34" charset="0"/>
                          <a:cs typeface="Arial" panose="020B0604020202020204" pitchFamily="34" charset="0"/>
                        </a:rPr>
                        <a:t> of Random Variables</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3"/>
                  </a:ext>
                </a:extLst>
              </a:tr>
              <a:tr h="356694">
                <a:tc>
                  <a:txBody>
                    <a:bodyPr/>
                    <a:lstStyle/>
                    <a:p>
                      <a:pPr algn="ctr"/>
                      <a:r>
                        <a:rPr lang="en-CA" sz="1800" dirty="0">
                          <a:latin typeface="Arial" pitchFamily="34" charset="0"/>
                          <a:cs typeface="Arial" pitchFamily="34" charset="0"/>
                        </a:rPr>
                        <a:t>4</a:t>
                      </a:r>
                    </a:p>
                  </a:txBody>
                  <a:tcPr anchor="ct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u="none" strike="noStrike" dirty="0">
                          <a:effectLst/>
                          <a:latin typeface="Arial" panose="020B0604020202020204" pitchFamily="34" charset="0"/>
                          <a:cs typeface="Arial" panose="020B0604020202020204" pitchFamily="34" charset="0"/>
                        </a:rPr>
                        <a:t>Inference</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4"/>
                  </a:ext>
                </a:extLst>
              </a:tr>
              <a:tr h="356694">
                <a:tc>
                  <a:txBody>
                    <a:bodyPr/>
                    <a:lstStyle/>
                    <a:p>
                      <a:pPr algn="ctr"/>
                      <a:r>
                        <a:rPr lang="en-CA" sz="1800" dirty="0">
                          <a:latin typeface="Arial" pitchFamily="34" charset="0"/>
                          <a:cs typeface="Arial" pitchFamily="34" charset="0"/>
                        </a:rPr>
                        <a:t>5</a:t>
                      </a:r>
                    </a:p>
                  </a:txBody>
                  <a:tcPr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u="none" strike="noStrike" dirty="0">
                          <a:effectLst/>
                          <a:latin typeface="Arial" panose="020B0604020202020204" pitchFamily="34" charset="0"/>
                          <a:cs typeface="Arial" panose="020B0604020202020204" pitchFamily="34" charset="0"/>
                        </a:rPr>
                        <a:t>Model Building</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5"/>
                  </a:ext>
                </a:extLst>
              </a:tr>
              <a:tr h="356694">
                <a:tc>
                  <a:txBody>
                    <a:bodyPr/>
                    <a:lstStyle/>
                    <a:p>
                      <a:pPr algn="ctr"/>
                      <a:r>
                        <a:rPr lang="en-CA" sz="1800" dirty="0">
                          <a:latin typeface="Arial" pitchFamily="34" charset="0"/>
                          <a:cs typeface="Arial" pitchFamily="34" charset="0"/>
                        </a:rPr>
                        <a:t>6</a:t>
                      </a:r>
                    </a:p>
                  </a:txBody>
                  <a:tcPr anchor="ctr"/>
                </a:tc>
                <a:tc>
                  <a:txBody>
                    <a:bodyPr/>
                    <a:lstStyle/>
                    <a:p>
                      <a:pPr algn="l" fontAlgn="t"/>
                      <a:r>
                        <a:rPr lang="en-US" sz="1800" u="none" strike="noStrike" dirty="0">
                          <a:effectLst/>
                          <a:latin typeface="Arial" panose="020B0604020202020204" pitchFamily="34" charset="0"/>
                          <a:cs typeface="Arial" panose="020B0604020202020204" pitchFamily="34" charset="0"/>
                        </a:rPr>
                        <a:t>Linear Regression</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6"/>
                  </a:ext>
                </a:extLst>
              </a:tr>
              <a:tr h="356694">
                <a:tc>
                  <a:txBody>
                    <a:bodyPr/>
                    <a:lstStyle/>
                    <a:p>
                      <a:pPr algn="ctr"/>
                      <a:r>
                        <a:rPr lang="en-CA" sz="1800" dirty="0">
                          <a:latin typeface="Arial" pitchFamily="34" charset="0"/>
                          <a:cs typeface="Arial" pitchFamily="34" charset="0"/>
                        </a:rPr>
                        <a:t>7</a:t>
                      </a:r>
                    </a:p>
                  </a:txBody>
                  <a:tcPr anchor="ctr"/>
                </a:tc>
                <a:tc>
                  <a:txBody>
                    <a:bodyPr/>
                    <a:lstStyle/>
                    <a:p>
                      <a:pPr algn="l" fontAlgn="t"/>
                      <a:r>
                        <a:rPr lang="en-US" sz="1800" u="none" strike="noStrike" dirty="0">
                          <a:effectLst/>
                          <a:latin typeface="Arial" panose="020B0604020202020204" pitchFamily="34" charset="0"/>
                          <a:cs typeface="Arial" panose="020B0604020202020204" pitchFamily="34" charset="0"/>
                        </a:rPr>
                        <a:t>Multiple &amp; Logistic Regression</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7"/>
                  </a:ext>
                </a:extLst>
              </a:tr>
              <a:tr h="311127">
                <a:tc>
                  <a:txBody>
                    <a:bodyPr/>
                    <a:lstStyle/>
                    <a:p>
                      <a:pPr algn="ctr"/>
                      <a:r>
                        <a:rPr lang="en-CA" sz="1800" dirty="0">
                          <a:latin typeface="Arial" pitchFamily="34" charset="0"/>
                          <a:cs typeface="Arial" pitchFamily="34" charset="0"/>
                        </a:rPr>
                        <a:t>8</a:t>
                      </a:r>
                    </a:p>
                  </a:txBody>
                  <a:tcPr anchor="ctr"/>
                </a:tc>
                <a:tc>
                  <a:txBody>
                    <a:bodyPr/>
                    <a:lstStyle/>
                    <a:p>
                      <a:pPr algn="l" fontAlgn="t"/>
                      <a:r>
                        <a:rPr lang="en-US" sz="1800" u="none" strike="noStrike" dirty="0">
                          <a:effectLst/>
                          <a:latin typeface="Arial" panose="020B0604020202020204" pitchFamily="34" charset="0"/>
                          <a:cs typeface="Arial" panose="020B0604020202020204" pitchFamily="34" charset="0"/>
                        </a:rPr>
                        <a:t>Guest Speakers &amp; Review</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8"/>
                  </a:ext>
                </a:extLst>
              </a:tr>
              <a:tr h="356694">
                <a:tc>
                  <a:txBody>
                    <a:bodyPr/>
                    <a:lstStyle/>
                    <a:p>
                      <a:pPr algn="ctr"/>
                      <a:r>
                        <a:rPr lang="en-CA" sz="1800" dirty="0">
                          <a:latin typeface="Arial" pitchFamily="34" charset="0"/>
                          <a:cs typeface="Arial" pitchFamily="34" charset="0"/>
                        </a:rPr>
                        <a:t>9</a:t>
                      </a:r>
                    </a:p>
                  </a:txBody>
                  <a:tcPr anchor="ctr"/>
                </a:tc>
                <a:tc>
                  <a:txBody>
                    <a:bodyPr/>
                    <a:lstStyle/>
                    <a:p>
                      <a:pPr algn="l" fontAlgn="t"/>
                      <a:r>
                        <a:rPr lang="en-US" sz="1800" u="none" strike="noStrike" dirty="0">
                          <a:effectLst/>
                          <a:latin typeface="Arial" panose="020B0604020202020204" pitchFamily="34" charset="0"/>
                          <a:cs typeface="Arial" panose="020B0604020202020204" pitchFamily="34" charset="0"/>
                        </a:rPr>
                        <a:t>Introduction to Bayesian Inference</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9"/>
                  </a:ext>
                </a:extLst>
              </a:tr>
              <a:tr h="356694">
                <a:tc>
                  <a:txBody>
                    <a:bodyPr/>
                    <a:lstStyle/>
                    <a:p>
                      <a:pPr algn="ctr"/>
                      <a:r>
                        <a:rPr lang="en-CA" sz="1800" dirty="0">
                          <a:latin typeface="Arial" pitchFamily="34" charset="0"/>
                          <a:cs typeface="Arial" pitchFamily="34" charset="0"/>
                        </a:rPr>
                        <a:t>10</a:t>
                      </a:r>
                    </a:p>
                  </a:txBody>
                  <a:tcPr anchor="ctr"/>
                </a:tc>
                <a:tc>
                  <a:txBody>
                    <a:bodyPr/>
                    <a:lstStyle/>
                    <a:p>
                      <a:pPr algn="l" fontAlgn="t"/>
                      <a:r>
                        <a:rPr lang="en-US" sz="1800" u="none" strike="noStrike" dirty="0">
                          <a:effectLst/>
                          <a:latin typeface="Arial" panose="020B0604020202020204" pitchFamily="34" charset="0"/>
                          <a:cs typeface="Arial" panose="020B0604020202020204" pitchFamily="34" charset="0"/>
                        </a:rPr>
                        <a:t>Multi-level Models</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10"/>
                  </a:ext>
                </a:extLst>
              </a:tr>
              <a:tr h="356694">
                <a:tc>
                  <a:txBody>
                    <a:bodyPr/>
                    <a:lstStyle/>
                    <a:p>
                      <a:pPr algn="ctr"/>
                      <a:r>
                        <a:rPr lang="en-CA" sz="1800" dirty="0">
                          <a:latin typeface="Arial" pitchFamily="34" charset="0"/>
                          <a:cs typeface="Arial" pitchFamily="34" charset="0"/>
                        </a:rPr>
                        <a:t>11</a:t>
                      </a:r>
                    </a:p>
                  </a:txBody>
                  <a:tcPr anchor="ctr"/>
                </a:tc>
                <a:tc>
                  <a:txBody>
                    <a:bodyPr/>
                    <a:lstStyle/>
                    <a:p>
                      <a:pPr algn="l" fontAlgn="t"/>
                      <a:r>
                        <a:rPr lang="en-US" sz="1800" u="none" strike="noStrike" dirty="0">
                          <a:effectLst/>
                          <a:latin typeface="Arial" panose="020B0604020202020204" pitchFamily="34" charset="0"/>
                          <a:cs typeface="Arial" panose="020B0604020202020204" pitchFamily="34" charset="0"/>
                        </a:rPr>
                        <a:t>Markov Chain Monte Carlo</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11"/>
                  </a:ext>
                </a:extLst>
              </a:tr>
              <a:tr h="356694">
                <a:tc>
                  <a:txBody>
                    <a:bodyPr/>
                    <a:lstStyle/>
                    <a:p>
                      <a:pPr algn="ctr"/>
                      <a:r>
                        <a:rPr lang="en-CA" sz="1800" dirty="0">
                          <a:latin typeface="Arial" pitchFamily="34" charset="0"/>
                          <a:cs typeface="Arial" pitchFamily="34" charset="0"/>
                        </a:rPr>
                        <a:t>12</a:t>
                      </a:r>
                    </a:p>
                  </a:txBody>
                  <a:tcPr anchor="ctr"/>
                </a:tc>
                <a:tc>
                  <a:txBody>
                    <a:bodyPr/>
                    <a:lstStyle/>
                    <a:p>
                      <a:pPr algn="l" fontAlgn="t"/>
                      <a:r>
                        <a:rPr lang="en-US" sz="1800" u="none" strike="noStrike" dirty="0">
                          <a:effectLst/>
                          <a:latin typeface="Arial" panose="020B0604020202020204" pitchFamily="34" charset="0"/>
                          <a:cs typeface="Arial" panose="020B0604020202020204" pitchFamily="34" charset="0"/>
                        </a:rPr>
                        <a:t>Presentations</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12"/>
                  </a:ext>
                </a:extLst>
              </a:tr>
              <a:tr h="356694">
                <a:tc>
                  <a:txBody>
                    <a:bodyPr/>
                    <a:lstStyle/>
                    <a:p>
                      <a:pPr algn="ctr"/>
                      <a:r>
                        <a:rPr lang="en-CA" sz="1800" dirty="0">
                          <a:latin typeface="Arial" panose="020B0604020202020204" pitchFamily="34" charset="0"/>
                          <a:cs typeface="Arial" panose="020B0604020202020204" pitchFamily="34" charset="0"/>
                        </a:rPr>
                        <a:t>13</a:t>
                      </a:r>
                    </a:p>
                  </a:txBody>
                  <a:tcPr anchor="ctr"/>
                </a:tc>
                <a:tc>
                  <a:txBody>
                    <a:bodyPr/>
                    <a:lstStyle/>
                    <a:p>
                      <a:pPr algn="l" fontAlgn="t"/>
                      <a:r>
                        <a:rPr lang="en-US" sz="1800" u="none" strike="noStrike" dirty="0">
                          <a:effectLst/>
                          <a:latin typeface="Arial" panose="020B0604020202020204" pitchFamily="34" charset="0"/>
                          <a:cs typeface="Arial" panose="020B0604020202020204" pitchFamily="34" charset="0"/>
                        </a:rPr>
                        <a:t>Final Exam</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13"/>
                  </a:ext>
                </a:extLst>
              </a:tr>
            </a:tbl>
          </a:graphicData>
        </a:graphic>
      </p:graphicFrame>
      <p:sp>
        <p:nvSpPr>
          <p:cNvPr id="6" name="Rectangle 5"/>
          <p:cNvSpPr/>
          <p:nvPr/>
        </p:nvSpPr>
        <p:spPr>
          <a:xfrm>
            <a:off x="571500" y="3708654"/>
            <a:ext cx="8001000" cy="381000"/>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dirty="0">
              <a:solidFill>
                <a:srgbClr val="C00000"/>
              </a:solidFill>
            </a:endParaRPr>
          </a:p>
        </p:txBody>
      </p:sp>
    </p:spTree>
    <p:extLst>
      <p:ext uri="{BB962C8B-B14F-4D97-AF65-F5344CB8AC3E}">
        <p14:creationId xmlns:p14="http://schemas.microsoft.com/office/powerpoint/2010/main" val="3780092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How to Evaluate a Linear 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pPr marL="0" indent="0">
                  <a:spcBef>
                    <a:spcPts val="600"/>
                  </a:spcBef>
                  <a:buNone/>
                </a:pPr>
                <a:r>
                  <a:rPr lang="en-CA" sz="2400" dirty="0"/>
                  <a:t>The same criteria apply to a simple and a multiple linear model:</a:t>
                </a:r>
              </a:p>
              <a:p>
                <a:pPr marL="514350" indent="-514350">
                  <a:spcBef>
                    <a:spcPts val="600"/>
                  </a:spcBef>
                  <a:buFont typeface="+mj-lt"/>
                  <a:buAutoNum type="arabicPeriod"/>
                </a:pPr>
                <a:r>
                  <a:rPr lang="en-CA" sz="2400" dirty="0"/>
                  <a:t>The residuals of the model are nearly normal</a:t>
                </a:r>
              </a:p>
              <a:p>
                <a:pPr marL="514350" indent="-514350">
                  <a:spcBef>
                    <a:spcPts val="600"/>
                  </a:spcBef>
                  <a:buFont typeface="+mj-lt"/>
                  <a:buAutoNum type="arabicPeriod"/>
                </a:pPr>
                <a:r>
                  <a:rPr lang="en-CA" sz="2400" dirty="0"/>
                  <a:t>The variability of the residuals is nearly constant</a:t>
                </a:r>
              </a:p>
              <a:p>
                <a:pPr marL="514350" indent="-514350">
                  <a:spcBef>
                    <a:spcPts val="600"/>
                  </a:spcBef>
                  <a:buFont typeface="+mj-lt"/>
                  <a:buAutoNum type="arabicPeriod"/>
                </a:pPr>
                <a:r>
                  <a:rPr lang="en-CA" sz="2400" dirty="0"/>
                  <a:t>The residuals are independent</a:t>
                </a:r>
              </a:p>
              <a:p>
                <a:pPr marL="514350" indent="-514350">
                  <a:spcBef>
                    <a:spcPts val="600"/>
                  </a:spcBef>
                  <a:buFont typeface="+mj-lt"/>
                  <a:buAutoNum type="arabicPeriod"/>
                </a:pPr>
                <a:r>
                  <a:rPr lang="en-CA" sz="2400" dirty="0"/>
                  <a:t>Each variable is linearly related to the outcome</a:t>
                </a:r>
              </a:p>
              <a:p>
                <a:pPr marL="0" indent="0">
                  <a:spcBef>
                    <a:spcPts val="600"/>
                  </a:spcBef>
                  <a:buNone/>
                </a:pPr>
                <a:endParaRPr lang="en-CA" sz="2400" dirty="0"/>
              </a:p>
              <a:p>
                <a:pPr marL="0" indent="0">
                  <a:spcBef>
                    <a:spcPts val="600"/>
                  </a:spcBef>
                  <a:buNone/>
                </a:pPr>
                <a:r>
                  <a:rPr lang="en-CA" sz="2400" dirty="0"/>
                  <a:t>We use a series of diagnostic plots to evaluate the model </a:t>
                </a:r>
              </a:p>
              <a:p>
                <a:pPr marL="0" indent="0">
                  <a:spcBef>
                    <a:spcPts val="600"/>
                  </a:spcBef>
                  <a:buNone/>
                </a:pPr>
                <a14:m>
                  <m:oMathPara xmlns:m="http://schemas.openxmlformats.org/officeDocument/2006/math">
                    <m:oMathParaPr>
                      <m:jc m:val="centerGroup"/>
                    </m:oMathParaPr>
                    <m:oMath xmlns:m="http://schemas.openxmlformats.org/officeDocument/2006/math">
                      <m:r>
                        <a:rPr lang="en-US" sz="2400" i="1">
                          <a:latin typeface="Cambria Math"/>
                        </a:rPr>
                        <m:t>𝑦</m:t>
                      </m:r>
                      <m:r>
                        <a:rPr lang="en-US" sz="2400" i="1">
                          <a:latin typeface="Cambria Math"/>
                        </a:rPr>
                        <m:t>= </m:t>
                      </m:r>
                      <m:sSub>
                        <m:sSubPr>
                          <m:ctrlPr>
                            <a:rPr lang="en-CA" sz="2400" i="1">
                              <a:latin typeface="Cambria Math" panose="02040503050406030204" pitchFamily="18" charset="0"/>
                            </a:rPr>
                          </m:ctrlPr>
                        </m:sSubPr>
                        <m:e>
                          <m:r>
                            <a:rPr lang="en-US" sz="2400" i="1">
                              <a:latin typeface="Cambria Math"/>
                            </a:rPr>
                            <m:t>𝛽</m:t>
                          </m:r>
                        </m:e>
                        <m:sub>
                          <m:r>
                            <a:rPr lang="en-US" sz="2400" i="1">
                              <a:latin typeface="Cambria Math"/>
                            </a:rPr>
                            <m:t>0</m:t>
                          </m:r>
                        </m:sub>
                      </m:sSub>
                      <m:r>
                        <a:rPr lang="en-US" sz="2400" i="1">
                          <a:latin typeface="Cambria Math"/>
                        </a:rPr>
                        <m:t>+ </m:t>
                      </m:r>
                      <m:sSub>
                        <m:sSubPr>
                          <m:ctrlPr>
                            <a:rPr lang="en-CA" sz="2400" i="1">
                              <a:latin typeface="Cambria Math" panose="02040503050406030204" pitchFamily="18" charset="0"/>
                            </a:rPr>
                          </m:ctrlPr>
                        </m:sSubPr>
                        <m:e>
                          <m:r>
                            <a:rPr lang="en-US" sz="2400" i="1">
                              <a:latin typeface="Cambria Math"/>
                            </a:rPr>
                            <m:t>𝛽</m:t>
                          </m:r>
                        </m:e>
                        <m:sub>
                          <m:r>
                            <a:rPr lang="en-US" sz="2400" i="1">
                              <a:latin typeface="Cambria Math"/>
                            </a:rPr>
                            <m:t>1</m:t>
                          </m:r>
                        </m:sub>
                      </m:sSub>
                      <m:r>
                        <a:rPr lang="en-US" sz="2400" i="1">
                          <a:latin typeface="Cambria Math"/>
                        </a:rPr>
                        <m:t> </m:t>
                      </m:r>
                      <m:sSub>
                        <m:sSubPr>
                          <m:ctrlPr>
                            <a:rPr lang="en-CA" sz="2400" i="1">
                              <a:latin typeface="Cambria Math" panose="02040503050406030204" pitchFamily="18" charset="0"/>
                            </a:rPr>
                          </m:ctrlPr>
                        </m:sSubPr>
                        <m:e>
                          <m:r>
                            <a:rPr lang="en-US" sz="2400" i="1">
                              <a:latin typeface="Cambria Math"/>
                            </a:rPr>
                            <m:t>𝑥</m:t>
                          </m:r>
                        </m:e>
                        <m:sub>
                          <m:r>
                            <a:rPr lang="en-US" sz="2400" i="1">
                              <a:latin typeface="Cambria Math"/>
                            </a:rPr>
                            <m:t>1</m:t>
                          </m:r>
                        </m:sub>
                      </m:sSub>
                      <m:r>
                        <a:rPr lang="en-US" sz="2400" i="1">
                          <a:latin typeface="Cambria Math"/>
                        </a:rPr>
                        <m:t>+ </m:t>
                      </m:r>
                      <m:sSub>
                        <m:sSubPr>
                          <m:ctrlPr>
                            <a:rPr lang="en-CA" sz="2400" i="1">
                              <a:latin typeface="Cambria Math" panose="02040503050406030204" pitchFamily="18" charset="0"/>
                            </a:rPr>
                          </m:ctrlPr>
                        </m:sSubPr>
                        <m:e>
                          <m:r>
                            <a:rPr lang="en-US" sz="2400" i="1">
                              <a:latin typeface="Cambria Math"/>
                            </a:rPr>
                            <m:t>𝛽</m:t>
                          </m:r>
                        </m:e>
                        <m:sub>
                          <m:r>
                            <a:rPr lang="en-US" sz="2400" i="1">
                              <a:latin typeface="Cambria Math"/>
                            </a:rPr>
                            <m:t>2</m:t>
                          </m:r>
                        </m:sub>
                      </m:sSub>
                      <m:r>
                        <a:rPr lang="en-US" sz="2400" i="1">
                          <a:latin typeface="Cambria Math"/>
                        </a:rPr>
                        <m:t> </m:t>
                      </m:r>
                      <m:sSub>
                        <m:sSubPr>
                          <m:ctrlPr>
                            <a:rPr lang="en-CA" sz="2400" i="1">
                              <a:latin typeface="Cambria Math" panose="02040503050406030204" pitchFamily="18" charset="0"/>
                            </a:rPr>
                          </m:ctrlPr>
                        </m:sSubPr>
                        <m:e>
                          <m:r>
                            <a:rPr lang="en-US" sz="2400" i="1">
                              <a:latin typeface="Cambria Math"/>
                            </a:rPr>
                            <m:t>𝑥</m:t>
                          </m:r>
                        </m:e>
                        <m:sub>
                          <m:r>
                            <a:rPr lang="en-US" sz="2400" i="1">
                              <a:latin typeface="Cambria Math"/>
                            </a:rPr>
                            <m:t>2</m:t>
                          </m:r>
                        </m:sub>
                      </m:sSub>
                      <m:r>
                        <a:rPr lang="en-US" sz="2400" i="1">
                          <a:latin typeface="Cambria Math"/>
                        </a:rPr>
                        <m:t>+ </m:t>
                      </m:r>
                      <m:sSub>
                        <m:sSubPr>
                          <m:ctrlPr>
                            <a:rPr lang="en-CA" sz="2400" i="1">
                              <a:latin typeface="Cambria Math" panose="02040503050406030204" pitchFamily="18" charset="0"/>
                            </a:rPr>
                          </m:ctrlPr>
                        </m:sSubPr>
                        <m:e>
                          <m:r>
                            <a:rPr lang="en-US" sz="2400" i="1">
                              <a:latin typeface="Cambria Math"/>
                            </a:rPr>
                            <m:t>𝛽</m:t>
                          </m:r>
                        </m:e>
                        <m:sub>
                          <m:r>
                            <a:rPr lang="en-US" sz="2400" i="1">
                              <a:latin typeface="Cambria Math"/>
                            </a:rPr>
                            <m:t>3</m:t>
                          </m:r>
                        </m:sub>
                      </m:sSub>
                      <m:r>
                        <a:rPr lang="en-US" sz="2400" i="1">
                          <a:latin typeface="Cambria Math"/>
                        </a:rPr>
                        <m:t> </m:t>
                      </m:r>
                      <m:sSub>
                        <m:sSubPr>
                          <m:ctrlPr>
                            <a:rPr lang="en-CA" sz="2400" i="1">
                              <a:latin typeface="Cambria Math" panose="02040503050406030204" pitchFamily="18" charset="0"/>
                            </a:rPr>
                          </m:ctrlPr>
                        </m:sSubPr>
                        <m:e>
                          <m:r>
                            <a:rPr lang="en-US" sz="2400" i="1">
                              <a:latin typeface="Cambria Math"/>
                            </a:rPr>
                            <m:t>𝑥</m:t>
                          </m:r>
                        </m:e>
                        <m:sub>
                          <m:r>
                            <a:rPr lang="en-US" sz="2400" i="1">
                              <a:latin typeface="Cambria Math"/>
                            </a:rPr>
                            <m:t>3</m:t>
                          </m:r>
                        </m:sub>
                      </m:sSub>
                      <m:r>
                        <a:rPr lang="en-US" sz="2400" i="1">
                          <a:latin typeface="Cambria Math"/>
                        </a:rPr>
                        <m:t>+…+ </m:t>
                      </m:r>
                      <m:sSub>
                        <m:sSubPr>
                          <m:ctrlPr>
                            <a:rPr lang="en-CA" sz="2400" i="1">
                              <a:latin typeface="Cambria Math" panose="02040503050406030204" pitchFamily="18" charset="0"/>
                            </a:rPr>
                          </m:ctrlPr>
                        </m:sSubPr>
                        <m:e>
                          <m:r>
                            <a:rPr lang="en-US" sz="2400" i="1">
                              <a:latin typeface="Cambria Math"/>
                            </a:rPr>
                            <m:t>𝛽</m:t>
                          </m:r>
                        </m:e>
                        <m:sub>
                          <m:r>
                            <a:rPr lang="en-US" sz="2400" i="1">
                              <a:latin typeface="Cambria Math"/>
                            </a:rPr>
                            <m:t>𝑛</m:t>
                          </m:r>
                        </m:sub>
                      </m:sSub>
                      <m:r>
                        <a:rPr lang="en-US" sz="2400" i="1">
                          <a:latin typeface="Cambria Math"/>
                        </a:rPr>
                        <m:t> </m:t>
                      </m:r>
                      <m:sSub>
                        <m:sSubPr>
                          <m:ctrlPr>
                            <a:rPr lang="en-CA" sz="2400" i="1">
                              <a:latin typeface="Cambria Math" panose="02040503050406030204" pitchFamily="18" charset="0"/>
                            </a:rPr>
                          </m:ctrlPr>
                        </m:sSubPr>
                        <m:e>
                          <m:r>
                            <a:rPr lang="en-US" sz="2400" i="1">
                              <a:latin typeface="Cambria Math"/>
                            </a:rPr>
                            <m:t>𝑥</m:t>
                          </m:r>
                        </m:e>
                        <m:sub>
                          <m:r>
                            <a:rPr lang="en-US" sz="2400" i="1">
                              <a:latin typeface="Cambria Math"/>
                            </a:rPr>
                            <m:t>𝑛</m:t>
                          </m:r>
                        </m:sub>
                      </m:sSub>
                      <m:r>
                        <a:rPr lang="en-US" sz="2400" i="1">
                          <a:latin typeface="Cambria Math"/>
                        </a:rPr>
                        <m:t>+ </m:t>
                      </m:r>
                      <m:sSub>
                        <m:sSubPr>
                          <m:ctrlPr>
                            <a:rPr lang="en-CA" sz="2400" i="1">
                              <a:latin typeface="Cambria Math" panose="02040503050406030204" pitchFamily="18" charset="0"/>
                            </a:rPr>
                          </m:ctrlPr>
                        </m:sSubPr>
                        <m:e>
                          <m:r>
                            <a:rPr lang="en-US" sz="2400" i="1">
                              <a:latin typeface="Cambria Math"/>
                            </a:rPr>
                            <m:t>𝑒</m:t>
                          </m:r>
                        </m:e>
                        <m:sub>
                          <m:r>
                            <a:rPr lang="en-US" sz="2400" i="1">
                              <a:latin typeface="Cambria Math"/>
                            </a:rPr>
                            <m:t>𝑖</m:t>
                          </m:r>
                        </m:sub>
                      </m:sSub>
                    </m:oMath>
                  </m:oMathPara>
                </a14:m>
                <a:endParaRPr lang="en-CA" sz="2400" dirty="0"/>
              </a:p>
              <a:p>
                <a:pPr marL="0" indent="0">
                  <a:spcBef>
                    <a:spcPts val="600"/>
                  </a:spcBef>
                  <a:buNone/>
                </a:pPr>
                <a:r>
                  <a:rPr lang="en-CA" sz="2400" dirty="0"/>
                  <a:t>and make a judgment on the usability of it</a:t>
                </a:r>
              </a:p>
              <a:p>
                <a:pPr>
                  <a:spcBef>
                    <a:spcPts val="1800"/>
                  </a:spcBef>
                </a:pPr>
                <a:endParaRPr lang="en-CA"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11" t="-913"/>
                </a:stretch>
              </a:blipFill>
            </p:spPr>
            <p:txBody>
              <a:bodyPr/>
              <a:lstStyle/>
              <a:p>
                <a:r>
                  <a:rPr lang="en-CA">
                    <a:noFill/>
                  </a:rPr>
                  <a:t> </a:t>
                </a:r>
              </a:p>
            </p:txBody>
          </p:sp>
        </mc:Fallback>
      </mc:AlternateContent>
    </p:spTree>
    <p:extLst>
      <p:ext uri="{BB962C8B-B14F-4D97-AF65-F5344CB8AC3E}">
        <p14:creationId xmlns:p14="http://schemas.microsoft.com/office/powerpoint/2010/main" val="1579824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 Normality Plot</a:t>
            </a:r>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1196752"/>
            <a:ext cx="6264696" cy="47597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3656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2. Variabilities of Residuals vs. Fitted Values</a:t>
            </a: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608" y="1556792"/>
            <a:ext cx="6461186" cy="4320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5216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3. Residuals In Order of Collection are Independent</a:t>
            </a: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640" y="1772816"/>
            <a:ext cx="5984942" cy="4032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2360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4. Each Variable Linearly Related to the Outcome</a:t>
            </a:r>
          </a:p>
        </p:txBody>
      </p:sp>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7247" y="3639494"/>
            <a:ext cx="6309089" cy="22267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3648" y="1412776"/>
            <a:ext cx="6192688" cy="2226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2087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4. Each Variable Linearly Related to the Outcome</a:t>
            </a:r>
          </a:p>
        </p:txBody>
      </p:sp>
      <p:pic>
        <p:nvPicPr>
          <p:cNvPr id="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235" y="2132856"/>
            <a:ext cx="8194698"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08432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to Report</a:t>
            </a:r>
          </a:p>
        </p:txBody>
      </p:sp>
      <p:sp>
        <p:nvSpPr>
          <p:cNvPr id="3" name="Content Placeholder 2"/>
          <p:cNvSpPr>
            <a:spLocks noGrp="1"/>
          </p:cNvSpPr>
          <p:nvPr>
            <p:ph idx="1"/>
          </p:nvPr>
        </p:nvSpPr>
        <p:spPr/>
        <p:txBody>
          <a:bodyPr>
            <a:normAutofit lnSpcReduction="10000"/>
          </a:bodyPr>
          <a:lstStyle/>
          <a:p>
            <a:pPr>
              <a:spcBef>
                <a:spcPts val="1800"/>
              </a:spcBef>
            </a:pPr>
            <a:r>
              <a:rPr lang="en-CA" sz="2400" dirty="0"/>
              <a:t>If the model is helpful, intercept and slope with its interpretations.  Also we need to report how strong the assumptions are…</a:t>
            </a:r>
          </a:p>
          <a:p>
            <a:pPr>
              <a:spcBef>
                <a:spcPts val="1800"/>
              </a:spcBef>
            </a:pPr>
            <a:r>
              <a:rPr lang="en-CA" sz="2400" dirty="0"/>
              <a:t>It is necessary to summarize diagnostics for any model fit. If the diagnostics support the model assumptions, this would improve credibility in the findings. </a:t>
            </a:r>
          </a:p>
          <a:p>
            <a:pPr>
              <a:spcBef>
                <a:spcPts val="1800"/>
              </a:spcBef>
            </a:pPr>
            <a:r>
              <a:rPr lang="en-CA" sz="2400" dirty="0"/>
              <a:t>If the diagnostic assessment shows remaining underlying structure in the residuals, we should try to adjust the model to account for that structure. </a:t>
            </a:r>
          </a:p>
          <a:p>
            <a:pPr>
              <a:spcBef>
                <a:spcPts val="1800"/>
              </a:spcBef>
            </a:pPr>
            <a:r>
              <a:rPr lang="en-CA" sz="2400" dirty="0"/>
              <a:t>If we are unable to do so, we may still report the model but must also note its shortcomings.</a:t>
            </a:r>
          </a:p>
        </p:txBody>
      </p:sp>
    </p:spTree>
    <p:extLst>
      <p:ext uri="{BB962C8B-B14F-4D97-AF65-F5344CB8AC3E}">
        <p14:creationId xmlns:p14="http://schemas.microsoft.com/office/powerpoint/2010/main" val="2916800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Overfitting</a:t>
            </a:r>
          </a:p>
        </p:txBody>
      </p:sp>
      <p:sp>
        <p:nvSpPr>
          <p:cNvPr id="3" name="Content Placeholder 2"/>
          <p:cNvSpPr>
            <a:spLocks noGrp="1"/>
          </p:cNvSpPr>
          <p:nvPr>
            <p:ph idx="1"/>
          </p:nvPr>
        </p:nvSpPr>
        <p:spPr>
          <a:xfrm>
            <a:off x="457200" y="1447800"/>
            <a:ext cx="8229600" cy="5077544"/>
          </a:xfrm>
        </p:spPr>
        <p:txBody>
          <a:bodyPr>
            <a:normAutofit/>
          </a:bodyPr>
          <a:lstStyle/>
          <a:p>
            <a:r>
              <a:rPr lang="en-CA" sz="2200" dirty="0"/>
              <a:t>In the last module we said:  When the analyst is given a set of data, the common practice is to split the data in two:</a:t>
            </a:r>
          </a:p>
          <a:p>
            <a:pPr lvl="1"/>
            <a:r>
              <a:rPr lang="en-CA" sz="2000" dirty="0"/>
              <a:t>One set is used to train the model, i.e. determine the coefficients</a:t>
            </a:r>
          </a:p>
          <a:p>
            <a:pPr lvl="1"/>
            <a:r>
              <a:rPr lang="en-CA" sz="2000" dirty="0"/>
              <a:t>A second set is used to evaluate how efficient is the model to predict data points not present in the training data</a:t>
            </a:r>
          </a:p>
          <a:p>
            <a:r>
              <a:rPr lang="en-CA" sz="2200" dirty="0"/>
              <a:t>What happens when the model fits the training data </a:t>
            </a:r>
            <a:r>
              <a:rPr lang="en-CA" sz="2200" dirty="0"/>
              <a:t>very well </a:t>
            </a:r>
            <a:r>
              <a:rPr lang="en-CA" sz="2200" dirty="0"/>
              <a:t>but it is very poor at predicting data points not used to train the model?</a:t>
            </a:r>
          </a:p>
          <a:p>
            <a:r>
              <a:rPr lang="en-CA" sz="2200" dirty="0"/>
              <a:t>The model is said to be </a:t>
            </a:r>
            <a:r>
              <a:rPr lang="en-CA" sz="2200" dirty="0" err="1"/>
              <a:t>overfitted</a:t>
            </a:r>
            <a:endParaRPr lang="en-CA" sz="2200" dirty="0"/>
          </a:p>
          <a:p>
            <a:r>
              <a:rPr lang="en-CA" sz="2200" dirty="0"/>
              <a:t>In lay terms, it is like trying to get too much information from a sample that is not big enough</a:t>
            </a:r>
          </a:p>
        </p:txBody>
      </p:sp>
    </p:spTree>
    <p:extLst>
      <p:ext uri="{BB962C8B-B14F-4D97-AF65-F5344CB8AC3E}">
        <p14:creationId xmlns:p14="http://schemas.microsoft.com/office/powerpoint/2010/main" val="3420103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Overfitting (Cont’d)</a:t>
            </a:r>
          </a:p>
        </p:txBody>
      </p:sp>
      <p:sp>
        <p:nvSpPr>
          <p:cNvPr id="3" name="Content Placeholder 2"/>
          <p:cNvSpPr>
            <a:spLocks noGrp="1"/>
          </p:cNvSpPr>
          <p:nvPr>
            <p:ph idx="1"/>
          </p:nvPr>
        </p:nvSpPr>
        <p:spPr>
          <a:xfrm>
            <a:off x="3491880" y="1628800"/>
            <a:ext cx="4762872" cy="1689407"/>
          </a:xfrm>
        </p:spPr>
        <p:txBody>
          <a:bodyPr>
            <a:noAutofit/>
          </a:bodyPr>
          <a:lstStyle/>
          <a:p>
            <a:r>
              <a:rPr lang="en-CA" sz="2200" dirty="0"/>
              <a:t>A typical example happens with polynomials.  We saw in the past module that we can apply a linear model to non-linear relations</a:t>
            </a:r>
          </a:p>
          <a:p>
            <a:r>
              <a:rPr lang="en-CA" sz="2200" dirty="0"/>
              <a:t>However this can be abused, causing overfitting</a:t>
            </a:r>
          </a:p>
        </p:txBody>
      </p:sp>
      <p:pic>
        <p:nvPicPr>
          <p:cNvPr id="5" name="Picture 4"/>
          <p:cNvPicPr>
            <a:picLocks noChangeAspect="1"/>
          </p:cNvPicPr>
          <p:nvPr/>
        </p:nvPicPr>
        <p:blipFill>
          <a:blip r:embed="rId2"/>
          <a:stretch>
            <a:fillRect/>
          </a:stretch>
        </p:blipFill>
        <p:spPr>
          <a:xfrm>
            <a:off x="251520" y="1628800"/>
            <a:ext cx="2953638" cy="4262636"/>
          </a:xfrm>
          <a:prstGeom prst="rect">
            <a:avLst/>
          </a:prstGeom>
        </p:spPr>
      </p:pic>
      <p:sp>
        <p:nvSpPr>
          <p:cNvPr id="6" name="TextBox 5"/>
          <p:cNvSpPr txBox="1"/>
          <p:nvPr/>
        </p:nvSpPr>
        <p:spPr>
          <a:xfrm>
            <a:off x="251520" y="5877272"/>
            <a:ext cx="3240360" cy="430887"/>
          </a:xfrm>
          <a:prstGeom prst="rect">
            <a:avLst/>
          </a:prstGeom>
          <a:noFill/>
        </p:spPr>
        <p:txBody>
          <a:bodyPr wrap="square" rtlCol="0">
            <a:spAutoFit/>
          </a:bodyPr>
          <a:lstStyle/>
          <a:p>
            <a:r>
              <a:rPr lang="en-CA" sz="1050" dirty="0"/>
              <a:t>http://stats.stackexchange.com/questions/128616/whats-a-real-world-example-of-overfitting</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1880" y="3933056"/>
            <a:ext cx="2433924" cy="194421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8224" y="3933056"/>
            <a:ext cx="2340094" cy="1869265"/>
          </a:xfrm>
          <a:prstGeom prst="rect">
            <a:avLst/>
          </a:prstGeom>
        </p:spPr>
      </p:pic>
      <p:sp>
        <p:nvSpPr>
          <p:cNvPr id="10" name="Right Arrow 9"/>
          <p:cNvSpPr/>
          <p:nvPr/>
        </p:nvSpPr>
        <p:spPr>
          <a:xfrm>
            <a:off x="6012160" y="4509120"/>
            <a:ext cx="432048" cy="10081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p:cNvSpPr txBox="1"/>
          <p:nvPr/>
        </p:nvSpPr>
        <p:spPr>
          <a:xfrm>
            <a:off x="3563888" y="6021288"/>
            <a:ext cx="5364430" cy="276999"/>
          </a:xfrm>
          <a:prstGeom prst="rect">
            <a:avLst/>
          </a:prstGeom>
          <a:noFill/>
        </p:spPr>
        <p:txBody>
          <a:bodyPr wrap="square" rtlCol="0">
            <a:spAutoFit/>
          </a:bodyPr>
          <a:lstStyle/>
          <a:p>
            <a:r>
              <a:rPr lang="en-CA" sz="1200" dirty="0"/>
              <a:t>http://www.ma.utexas.edu/users/mks/statmistakes/ovefitting.html</a:t>
            </a:r>
          </a:p>
        </p:txBody>
      </p:sp>
    </p:spTree>
    <p:extLst>
      <p:ext uri="{BB962C8B-B14F-4D97-AF65-F5344CB8AC3E}">
        <p14:creationId xmlns:p14="http://schemas.microsoft.com/office/powerpoint/2010/main" val="36989254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Practice</a:t>
            </a:r>
          </a:p>
        </p:txBody>
      </p:sp>
      <p:sp>
        <p:nvSpPr>
          <p:cNvPr id="5" name="Rectangle 2"/>
          <p:cNvSpPr>
            <a:spLocks noGrp="1" noChangeArrowheads="1"/>
          </p:cNvSpPr>
          <p:nvPr>
            <p:ph idx="1"/>
          </p:nvPr>
        </p:nvSpPr>
        <p:spPr bwMode="auto">
          <a:xfrm>
            <a:off x="467544" y="1238557"/>
            <a:ext cx="8147248" cy="40626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sz="2200" dirty="0"/>
              <a:t>We will practice the concepts presented following an example</a:t>
            </a:r>
          </a:p>
          <a:p>
            <a:pPr eaLnBrk="0" fontAlgn="base" hangingPunct="0">
              <a:spcBef>
                <a:spcPct val="0"/>
              </a:spcBef>
              <a:spcAft>
                <a:spcPct val="0"/>
              </a:spcAft>
            </a:pPr>
            <a:endParaRPr lang="en-US" altLang="en-US" sz="2200" dirty="0"/>
          </a:p>
          <a:p>
            <a:pPr eaLnBrk="0" fontAlgn="base" hangingPunct="0">
              <a:spcBef>
                <a:spcPct val="0"/>
              </a:spcBef>
              <a:spcAft>
                <a:spcPct val="0"/>
              </a:spcAft>
            </a:pPr>
            <a:r>
              <a:rPr lang="en-US" altLang="en-US" sz="2200" dirty="0"/>
              <a:t>The data has been simulated for illustrative purposes:</a:t>
            </a:r>
          </a:p>
          <a:p>
            <a:pPr lvl="1" eaLnBrk="0" fontAlgn="base" hangingPunct="0">
              <a:spcBef>
                <a:spcPct val="0"/>
              </a:spcBef>
              <a:spcAft>
                <a:spcPct val="0"/>
              </a:spcAft>
            </a:pPr>
            <a:r>
              <a:rPr lang="en-US" altLang="en-US" sz="2200" dirty="0"/>
              <a:t>A financial institution has income and expenditure data of its clients and wants to perform a risk analysis to help decide to which customers offer a default mortgage insurance.  We will work out this example in this and next module</a:t>
            </a:r>
          </a:p>
          <a:p>
            <a:pPr lvl="1" eaLnBrk="0" fontAlgn="base" hangingPunct="0">
              <a:spcBef>
                <a:spcPct val="0"/>
              </a:spcBef>
              <a:spcAft>
                <a:spcPct val="0"/>
              </a:spcAft>
            </a:pPr>
            <a:endParaRPr lang="en-US" altLang="en-US" sz="2200" dirty="0"/>
          </a:p>
          <a:p>
            <a:pPr marL="457200" lvl="1" indent="0" eaLnBrk="0" fontAlgn="base" hangingPunct="0">
              <a:spcBef>
                <a:spcPct val="0"/>
              </a:spcBef>
              <a:spcAft>
                <a:spcPct val="0"/>
              </a:spcAft>
              <a:buNone/>
            </a:pPr>
            <a:r>
              <a:rPr lang="en-US" altLang="en-US" sz="2200" dirty="0"/>
              <a:t>Data and code in CreditRisk.csv and</a:t>
            </a:r>
            <a:br>
              <a:rPr lang="en-US" altLang="en-US" sz="2200" dirty="0"/>
            </a:br>
            <a:r>
              <a:rPr lang="en-US" altLang="en-US" sz="2200" dirty="0"/>
              <a:t>‘Module7 </a:t>
            </a:r>
            <a:r>
              <a:rPr lang="en-US" altLang="en-US" sz="2200" dirty="0" err="1"/>
              <a:t>MultipleLinearRegressionPractice</a:t>
            </a:r>
            <a:r>
              <a:rPr lang="en-US" altLang="en-US" sz="2200" dirty="0"/>
              <a:t> </a:t>
            </a:r>
            <a:r>
              <a:rPr lang="en-US" altLang="en-US" sz="2200" dirty="0" err="1"/>
              <a:t>R.ipynb</a:t>
            </a:r>
            <a:r>
              <a:rPr lang="en-US" altLang="en-US" sz="2200" dirty="0"/>
              <a:t>’</a:t>
            </a:r>
          </a:p>
          <a:p>
            <a:pPr lvl="1" eaLnBrk="0" fontAlgn="base" hangingPunct="0">
              <a:spcBef>
                <a:spcPct val="0"/>
              </a:spcBef>
              <a:spcAft>
                <a:spcPct val="0"/>
              </a:spcAft>
            </a:pPr>
            <a:endParaRPr lang="en-US" altLang="en-US" sz="2200" dirty="0"/>
          </a:p>
        </p:txBody>
      </p:sp>
    </p:spTree>
    <p:extLst>
      <p:ext uri="{BB962C8B-B14F-4D97-AF65-F5344CB8AC3E}">
        <p14:creationId xmlns:p14="http://schemas.microsoft.com/office/powerpoint/2010/main" val="1385059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762000" y="381000"/>
            <a:ext cx="8229600" cy="1143000"/>
          </a:xfrm>
        </p:spPr>
        <p:txBody>
          <a:bodyPr>
            <a:normAutofit/>
          </a:bodyPr>
          <a:lstStyle/>
          <a:p>
            <a:r>
              <a:rPr lang="en-CA" altLang="en-US" sz="3600" b="1" dirty="0">
                <a:solidFill>
                  <a:srgbClr val="FF0000"/>
                </a:solidFill>
              </a:rPr>
              <a:t>Module 7:  Learning Objectives</a:t>
            </a:r>
          </a:p>
        </p:txBody>
      </p:sp>
      <p:pic>
        <p:nvPicPr>
          <p:cNvPr id="18437" name="Picture 3"/>
          <p:cNvPicPr>
            <a:picLocks noChangeAspect="1" noChangeArrowheads="1"/>
          </p:cNvPicPr>
          <p:nvPr/>
        </p:nvPicPr>
        <p:blipFill>
          <a:blip r:embed="rId3" cstate="print"/>
          <a:srcRect/>
          <a:stretch>
            <a:fillRect/>
          </a:stretch>
        </p:blipFill>
        <p:spPr bwMode="auto">
          <a:xfrm>
            <a:off x="5181600" y="1517650"/>
            <a:ext cx="2890837" cy="2057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2" name="Content Placeholder 1"/>
          <p:cNvSpPr>
            <a:spLocks noGrp="1"/>
          </p:cNvSpPr>
          <p:nvPr>
            <p:ph idx="1"/>
          </p:nvPr>
        </p:nvSpPr>
        <p:spPr>
          <a:xfrm>
            <a:off x="457200" y="1447800"/>
            <a:ext cx="4800600" cy="4678363"/>
          </a:xfrm>
        </p:spPr>
        <p:txBody>
          <a:bodyPr>
            <a:normAutofit/>
          </a:bodyPr>
          <a:lstStyle/>
          <a:p>
            <a:r>
              <a:rPr lang="en-US" dirty="0"/>
              <a:t>Extend Ordinary Least Squares Linear Regression to several predictors</a:t>
            </a:r>
          </a:p>
          <a:p>
            <a:r>
              <a:rPr lang="en-US" dirty="0"/>
              <a:t>Apply Logistic Regression to classification problems</a:t>
            </a:r>
          </a:p>
        </p:txBody>
      </p:sp>
    </p:spTree>
    <p:extLst>
      <p:ext uri="{BB962C8B-B14F-4D97-AF65-F5344CB8AC3E}">
        <p14:creationId xmlns:p14="http://schemas.microsoft.com/office/powerpoint/2010/main" val="2911195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Practice (Cont’d)</a:t>
            </a:r>
          </a:p>
        </p:txBody>
      </p:sp>
      <p:sp>
        <p:nvSpPr>
          <p:cNvPr id="3" name="Content Placeholder 2"/>
          <p:cNvSpPr>
            <a:spLocks noGrp="1"/>
          </p:cNvSpPr>
          <p:nvPr>
            <p:ph idx="1"/>
          </p:nvPr>
        </p:nvSpPr>
        <p:spPr>
          <a:xfrm>
            <a:off x="457200" y="1447800"/>
            <a:ext cx="8229600" cy="4933528"/>
          </a:xfrm>
        </p:spPr>
        <p:txBody>
          <a:bodyPr>
            <a:normAutofit lnSpcReduction="10000"/>
          </a:bodyPr>
          <a:lstStyle/>
          <a:p>
            <a:r>
              <a:rPr lang="en-CA" sz="2200" b="1" dirty="0"/>
              <a:t>City:</a:t>
            </a:r>
            <a:r>
              <a:rPr lang="en-CA" sz="2200" dirty="0"/>
              <a:t>  primary residence of the customer</a:t>
            </a:r>
          </a:p>
          <a:p>
            <a:r>
              <a:rPr lang="en-CA" sz="2200" b="1" dirty="0"/>
              <a:t>CC Payments:  </a:t>
            </a:r>
            <a:r>
              <a:rPr lang="en-CA" sz="2200" dirty="0"/>
              <a:t>annualized Credit Card payments or financing the customer did last year.  Expenses include categories that are not critical (avoidable)</a:t>
            </a:r>
          </a:p>
          <a:p>
            <a:r>
              <a:rPr lang="en-CA" sz="2200" b="1" dirty="0"/>
              <a:t>Wage:</a:t>
            </a:r>
            <a:r>
              <a:rPr lang="en-CA" sz="2200" dirty="0"/>
              <a:t> annualized wage deposited as direct payments from employees</a:t>
            </a:r>
          </a:p>
          <a:p>
            <a:r>
              <a:rPr lang="en-CA" sz="2200" b="1" dirty="0"/>
              <a:t>Cost Living:  </a:t>
            </a:r>
            <a:r>
              <a:rPr lang="en-CA" sz="2200" dirty="0"/>
              <a:t>annual expenses in categories related to groceries, </a:t>
            </a:r>
            <a:r>
              <a:rPr lang="en-CA" sz="2200" dirty="0" err="1"/>
              <a:t>etc</a:t>
            </a:r>
            <a:r>
              <a:rPr lang="en-CA" sz="2200" dirty="0"/>
              <a:t>…  These are considered basic expenses that cannot be avoided</a:t>
            </a:r>
          </a:p>
          <a:p>
            <a:r>
              <a:rPr lang="en-CA" sz="2200" b="1" dirty="0" err="1"/>
              <a:t>Mtg</a:t>
            </a:r>
            <a:r>
              <a:rPr lang="en-CA" sz="2200" b="1" dirty="0"/>
              <a:t>:</a:t>
            </a:r>
            <a:r>
              <a:rPr lang="en-CA" sz="2200" dirty="0"/>
              <a:t>  Mortgage annual payments</a:t>
            </a:r>
          </a:p>
          <a:p>
            <a:r>
              <a:rPr lang="en-CA" sz="2200" b="1" dirty="0"/>
              <a:t>Default:</a:t>
            </a:r>
            <a:r>
              <a:rPr lang="en-CA" sz="2200" dirty="0"/>
              <a:t>  did the customer defaulted his/her mortgage payment last year</a:t>
            </a:r>
          </a:p>
          <a:p>
            <a:r>
              <a:rPr lang="en-CA" sz="2200" b="1" dirty="0"/>
              <a:t>Vacations:</a:t>
            </a:r>
            <a:r>
              <a:rPr lang="en-CA" sz="2200" dirty="0"/>
              <a:t> annual card present expenses done outside of the primary residence.  These expenses can be avoided.</a:t>
            </a:r>
          </a:p>
          <a:p>
            <a:endParaRPr lang="en-CA" sz="2200" dirty="0"/>
          </a:p>
          <a:p>
            <a:endParaRPr lang="en-CA" sz="2200" dirty="0"/>
          </a:p>
        </p:txBody>
      </p:sp>
    </p:spTree>
    <p:extLst>
      <p:ext uri="{BB962C8B-B14F-4D97-AF65-F5344CB8AC3E}">
        <p14:creationId xmlns:p14="http://schemas.microsoft.com/office/powerpoint/2010/main" val="2647136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Practice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CA" sz="2200" dirty="0"/>
                  <a:t>How was the data simulated?</a:t>
                </a:r>
              </a:p>
              <a:p>
                <a:r>
                  <a:rPr lang="en-CA" sz="2200" dirty="0"/>
                  <a:t>Middle points are taken from three websites:</a:t>
                </a:r>
                <a:br>
                  <a:rPr lang="en-CA" sz="2200" dirty="0"/>
                </a:br>
                <a:r>
                  <a:rPr lang="en-CA" sz="1800" dirty="0">
                    <a:hlinkClick r:id="rId2"/>
                  </a:rPr>
                  <a:t>http://www.livingin-canada.com/compare-canadian-cities.html</a:t>
                </a:r>
                <a:br>
                  <a:rPr lang="en-CA" sz="1800" dirty="0"/>
                </a:br>
                <a:r>
                  <a:rPr lang="en-CA" sz="1800" dirty="0">
                    <a:hlinkClick r:id="rId3"/>
                  </a:rPr>
                  <a:t>https://www.numbeo.com/cost-of-living/country_result.jsp?country=Canada</a:t>
                </a:r>
                <a:br>
                  <a:rPr lang="en-CA" sz="1800" dirty="0"/>
                </a:br>
                <a:r>
                  <a:rPr lang="en-CA" sz="1800" dirty="0">
                    <a:hlinkClick r:id="rId4"/>
                  </a:rPr>
                  <a:t>https://sites.google.com/site/newcanadianimmigrants/typical-monthly-expenses-in-canada</a:t>
                </a:r>
                <a:endParaRPr lang="en-CA" sz="1800" dirty="0"/>
              </a:p>
              <a:p>
                <a:r>
                  <a:rPr lang="en-CA" sz="2200" dirty="0"/>
                  <a:t>To simulate two correlated variables we use the following:  given a target correlation and two random variables x</a:t>
                </a:r>
                <a:r>
                  <a:rPr lang="en-CA" sz="2200" baseline="-25000" dirty="0"/>
                  <a:t>1</a:t>
                </a:r>
                <a:r>
                  <a:rPr lang="en-CA" sz="2200" dirty="0"/>
                  <a:t> and x</a:t>
                </a:r>
                <a:r>
                  <a:rPr lang="en-CA" sz="2200" baseline="-25000" dirty="0"/>
                  <a:t>2</a:t>
                </a:r>
                <a:r>
                  <a:rPr lang="en-CA" sz="2200" dirty="0"/>
                  <a:t> with a standard normal distribution N~(0,1), then</a:t>
                </a:r>
                <a14:m>
                  <m:oMath xmlns:m="http://schemas.openxmlformats.org/officeDocument/2006/math">
                    <m:r>
                      <a:rPr lang="en-CA" sz="2400" b="0" i="0" smtClean="0">
                        <a:latin typeface="Cambria Math"/>
                      </a:rPr>
                      <m:t> </m:t>
                    </m:r>
                  </m:oMath>
                </a14:m>
                <a:br>
                  <a:rPr lang="en-CA" sz="2400" b="0" i="0" dirty="0">
                    <a:latin typeface="Cambria Math"/>
                  </a:rPr>
                </a:br>
                <a:r>
                  <a:rPr lang="en-CA" sz="2200" b="0" i="0" dirty="0">
                    <a:latin typeface="Cambria Math"/>
                  </a:rPr>
                  <a:t> if </a:t>
                </a:r>
                <a14:m>
                  <m:oMath xmlns:m="http://schemas.openxmlformats.org/officeDocument/2006/math">
                    <m:sSub>
                      <m:sSubPr>
                        <m:ctrlPr>
                          <a:rPr lang="en-CA" sz="2200" i="1">
                            <a:latin typeface="Cambria Math" panose="02040503050406030204" pitchFamily="18" charset="0"/>
                          </a:rPr>
                        </m:ctrlPr>
                      </m:sSubPr>
                      <m:e>
                        <m:r>
                          <a:rPr lang="en-US" sz="2200" i="1">
                            <a:latin typeface="Cambria Math"/>
                          </a:rPr>
                          <m:t>𝑥</m:t>
                        </m:r>
                      </m:e>
                      <m:sub>
                        <m:r>
                          <a:rPr lang="en-US" sz="2200" i="1">
                            <a:latin typeface="Cambria Math"/>
                          </a:rPr>
                          <m:t>3</m:t>
                        </m:r>
                      </m:sub>
                    </m:sSub>
                    <m:r>
                      <a:rPr lang="en-US" sz="2200" i="1">
                        <a:latin typeface="Cambria Math"/>
                      </a:rPr>
                      <m:t>=</m:t>
                    </m:r>
                    <m:r>
                      <a:rPr lang="en-US" sz="2200" i="1">
                        <a:latin typeface="Cambria Math"/>
                      </a:rPr>
                      <m:t>𝜌</m:t>
                    </m:r>
                    <m:sSub>
                      <m:sSubPr>
                        <m:ctrlPr>
                          <a:rPr lang="en-CA" sz="2200" i="1">
                            <a:latin typeface="Cambria Math" panose="02040503050406030204" pitchFamily="18" charset="0"/>
                          </a:rPr>
                        </m:ctrlPr>
                      </m:sSubPr>
                      <m:e>
                        <m:r>
                          <a:rPr lang="en-US" sz="2200" i="1">
                            <a:latin typeface="Cambria Math"/>
                          </a:rPr>
                          <m:t>𝑥</m:t>
                        </m:r>
                      </m:e>
                      <m:sub>
                        <m:r>
                          <a:rPr lang="en-US" sz="2200" i="1">
                            <a:latin typeface="Cambria Math"/>
                          </a:rPr>
                          <m:t>1</m:t>
                        </m:r>
                      </m:sub>
                    </m:sSub>
                    <m:r>
                      <a:rPr lang="en-US" sz="2200" i="1">
                        <a:latin typeface="Cambria Math"/>
                      </a:rPr>
                      <m:t>+ </m:t>
                    </m:r>
                    <m:rad>
                      <m:radPr>
                        <m:degHide m:val="on"/>
                        <m:ctrlPr>
                          <a:rPr lang="en-CA" sz="2200" i="1">
                            <a:latin typeface="Cambria Math" panose="02040503050406030204" pitchFamily="18" charset="0"/>
                          </a:rPr>
                        </m:ctrlPr>
                      </m:radPr>
                      <m:deg/>
                      <m:e>
                        <m:r>
                          <a:rPr lang="en-US" sz="2200" i="1">
                            <a:latin typeface="Cambria Math"/>
                          </a:rPr>
                          <m:t>1−</m:t>
                        </m:r>
                        <m:sSup>
                          <m:sSupPr>
                            <m:ctrlPr>
                              <a:rPr lang="en-CA" sz="2200" i="1">
                                <a:latin typeface="Cambria Math" panose="02040503050406030204" pitchFamily="18" charset="0"/>
                              </a:rPr>
                            </m:ctrlPr>
                          </m:sSupPr>
                          <m:e>
                            <m:r>
                              <a:rPr lang="en-US" sz="2200" i="1">
                                <a:latin typeface="Cambria Math"/>
                              </a:rPr>
                              <m:t>𝜌</m:t>
                            </m:r>
                          </m:e>
                          <m:sup>
                            <m:r>
                              <a:rPr lang="en-US" sz="2200" i="1">
                                <a:latin typeface="Cambria Math"/>
                              </a:rPr>
                              <m:t>2</m:t>
                            </m:r>
                          </m:sup>
                        </m:sSup>
                        <m:r>
                          <a:rPr lang="en-US" sz="2200" i="1">
                            <a:latin typeface="Cambria Math"/>
                          </a:rPr>
                          <m:t> </m:t>
                        </m:r>
                      </m:e>
                    </m:rad>
                    <m:r>
                      <a:rPr lang="en-US" sz="2200" i="1">
                        <a:latin typeface="Cambria Math"/>
                      </a:rPr>
                      <m:t> </m:t>
                    </m:r>
                    <m:sSub>
                      <m:sSubPr>
                        <m:ctrlPr>
                          <a:rPr lang="en-CA" sz="2200" i="1">
                            <a:latin typeface="Cambria Math" panose="02040503050406030204" pitchFamily="18" charset="0"/>
                          </a:rPr>
                        </m:ctrlPr>
                      </m:sSubPr>
                      <m:e>
                        <m:r>
                          <a:rPr lang="en-US" sz="2200" i="1">
                            <a:latin typeface="Cambria Math"/>
                          </a:rPr>
                          <m:t>𝑥</m:t>
                        </m:r>
                      </m:e>
                      <m:sub>
                        <m:r>
                          <a:rPr lang="en-US" sz="2200" i="1">
                            <a:latin typeface="Cambria Math"/>
                          </a:rPr>
                          <m:t>2</m:t>
                        </m:r>
                      </m:sub>
                    </m:sSub>
                  </m:oMath>
                </a14:m>
                <a:r>
                  <a:rPr lang="en-CA" sz="2200" dirty="0"/>
                  <a:t>, </a:t>
                </a:r>
                <a:br>
                  <a:rPr lang="en-CA" sz="2200" dirty="0"/>
                </a:br>
                <a14:m>
                  <m:oMath xmlns:m="http://schemas.openxmlformats.org/officeDocument/2006/math">
                    <m:sSub>
                      <m:sSubPr>
                        <m:ctrlPr>
                          <a:rPr lang="en-CA" sz="2200" i="1">
                            <a:latin typeface="Cambria Math" panose="02040503050406030204" pitchFamily="18" charset="0"/>
                          </a:rPr>
                        </m:ctrlPr>
                      </m:sSubPr>
                      <m:e>
                        <m:r>
                          <a:rPr lang="en-US" sz="2200" i="1">
                            <a:latin typeface="Cambria Math"/>
                          </a:rPr>
                          <m:t>𝑌</m:t>
                        </m:r>
                      </m:e>
                      <m:sub>
                        <m:r>
                          <a:rPr lang="en-US" sz="2200" i="1">
                            <a:latin typeface="Cambria Math"/>
                          </a:rPr>
                          <m:t>1</m:t>
                        </m:r>
                      </m:sub>
                    </m:sSub>
                    <m:r>
                      <a:rPr lang="en-US" sz="2200" i="1">
                        <a:latin typeface="Cambria Math"/>
                      </a:rPr>
                      <m:t>= </m:t>
                    </m:r>
                    <m:sSub>
                      <m:sSubPr>
                        <m:ctrlPr>
                          <a:rPr lang="en-CA" sz="2200" i="1">
                            <a:latin typeface="Cambria Math" panose="02040503050406030204" pitchFamily="18" charset="0"/>
                          </a:rPr>
                        </m:ctrlPr>
                      </m:sSubPr>
                      <m:e>
                        <m:r>
                          <a:rPr lang="en-US" sz="2200" i="1">
                            <a:latin typeface="Cambria Math"/>
                          </a:rPr>
                          <m:t>𝜇</m:t>
                        </m:r>
                      </m:e>
                      <m:sub>
                        <m:r>
                          <a:rPr lang="en-US" sz="2200" i="1">
                            <a:latin typeface="Cambria Math"/>
                          </a:rPr>
                          <m:t>1</m:t>
                        </m:r>
                      </m:sub>
                    </m:sSub>
                    <m:r>
                      <a:rPr lang="en-US" sz="2200" i="1">
                        <a:latin typeface="Cambria Math"/>
                      </a:rPr>
                      <m:t>+ </m:t>
                    </m:r>
                    <m:sSub>
                      <m:sSubPr>
                        <m:ctrlPr>
                          <a:rPr lang="en-CA" sz="2200" i="1">
                            <a:latin typeface="Cambria Math" panose="02040503050406030204" pitchFamily="18" charset="0"/>
                          </a:rPr>
                        </m:ctrlPr>
                      </m:sSubPr>
                      <m:e>
                        <m:r>
                          <a:rPr lang="en-US" sz="2200" i="1">
                            <a:latin typeface="Cambria Math"/>
                          </a:rPr>
                          <m:t>𝜎</m:t>
                        </m:r>
                      </m:e>
                      <m:sub>
                        <m:r>
                          <a:rPr lang="en-US" sz="2200" i="1">
                            <a:latin typeface="Cambria Math"/>
                          </a:rPr>
                          <m:t>1</m:t>
                        </m:r>
                      </m:sub>
                    </m:sSub>
                    <m:sSub>
                      <m:sSubPr>
                        <m:ctrlPr>
                          <a:rPr lang="en-CA" sz="2200" i="1">
                            <a:latin typeface="Cambria Math" panose="02040503050406030204" pitchFamily="18" charset="0"/>
                          </a:rPr>
                        </m:ctrlPr>
                      </m:sSubPr>
                      <m:e>
                        <m:r>
                          <a:rPr lang="en-US" sz="2200" i="1">
                            <a:latin typeface="Cambria Math"/>
                          </a:rPr>
                          <m:t>𝑥</m:t>
                        </m:r>
                      </m:e>
                      <m:sub>
                        <m:r>
                          <a:rPr lang="en-US" sz="2200" i="1">
                            <a:latin typeface="Cambria Math"/>
                          </a:rPr>
                          <m:t>1</m:t>
                        </m:r>
                      </m:sub>
                    </m:sSub>
                    <m:r>
                      <a:rPr lang="en-US" sz="2200" i="1">
                        <a:latin typeface="Cambria Math"/>
                      </a:rPr>
                      <m:t>   </m:t>
                    </m:r>
                    <m:r>
                      <a:rPr lang="en-US" sz="2200" i="1">
                        <a:latin typeface="Cambria Math"/>
                      </a:rPr>
                      <m:t>𝑎𝑛𝑑</m:t>
                    </m:r>
                    <m:r>
                      <a:rPr lang="en-US" sz="2200" i="1">
                        <a:latin typeface="Cambria Math"/>
                      </a:rPr>
                      <m:t>  </m:t>
                    </m:r>
                    <m:sSub>
                      <m:sSubPr>
                        <m:ctrlPr>
                          <a:rPr lang="en-CA" sz="2200" i="1">
                            <a:latin typeface="Cambria Math" panose="02040503050406030204" pitchFamily="18" charset="0"/>
                          </a:rPr>
                        </m:ctrlPr>
                      </m:sSubPr>
                      <m:e>
                        <m:r>
                          <a:rPr lang="en-US" sz="2200" i="1">
                            <a:latin typeface="Cambria Math"/>
                          </a:rPr>
                          <m:t>𝑌</m:t>
                        </m:r>
                      </m:e>
                      <m:sub>
                        <m:r>
                          <a:rPr lang="en-US" sz="2200" i="1">
                            <a:latin typeface="Cambria Math"/>
                          </a:rPr>
                          <m:t>2</m:t>
                        </m:r>
                      </m:sub>
                    </m:sSub>
                    <m:r>
                      <a:rPr lang="en-US" sz="2200" i="1">
                        <a:latin typeface="Cambria Math"/>
                      </a:rPr>
                      <m:t>= </m:t>
                    </m:r>
                    <m:sSub>
                      <m:sSubPr>
                        <m:ctrlPr>
                          <a:rPr lang="en-CA" sz="2200" i="1">
                            <a:latin typeface="Cambria Math" panose="02040503050406030204" pitchFamily="18" charset="0"/>
                          </a:rPr>
                        </m:ctrlPr>
                      </m:sSubPr>
                      <m:e>
                        <m:r>
                          <a:rPr lang="en-US" sz="2200" i="1">
                            <a:latin typeface="Cambria Math"/>
                          </a:rPr>
                          <m:t>𝜇</m:t>
                        </m:r>
                      </m:e>
                      <m:sub>
                        <m:r>
                          <a:rPr lang="en-US" sz="2200" i="1">
                            <a:latin typeface="Cambria Math"/>
                          </a:rPr>
                          <m:t>2</m:t>
                        </m:r>
                      </m:sub>
                    </m:sSub>
                    <m:r>
                      <a:rPr lang="en-US" sz="2200" i="1">
                        <a:latin typeface="Cambria Math"/>
                      </a:rPr>
                      <m:t>+ </m:t>
                    </m:r>
                    <m:sSub>
                      <m:sSubPr>
                        <m:ctrlPr>
                          <a:rPr lang="en-CA" sz="2200" i="1">
                            <a:latin typeface="Cambria Math" panose="02040503050406030204" pitchFamily="18" charset="0"/>
                          </a:rPr>
                        </m:ctrlPr>
                      </m:sSubPr>
                      <m:e>
                        <m:r>
                          <a:rPr lang="en-US" sz="2200" i="1">
                            <a:latin typeface="Cambria Math"/>
                          </a:rPr>
                          <m:t>𝜎</m:t>
                        </m:r>
                      </m:e>
                      <m:sub>
                        <m:r>
                          <a:rPr lang="en-US" sz="2200" i="1">
                            <a:latin typeface="Cambria Math"/>
                          </a:rPr>
                          <m:t>2</m:t>
                        </m:r>
                      </m:sub>
                    </m:sSub>
                    <m:sSub>
                      <m:sSubPr>
                        <m:ctrlPr>
                          <a:rPr lang="en-CA" sz="2200" i="1">
                            <a:latin typeface="Cambria Math" panose="02040503050406030204" pitchFamily="18" charset="0"/>
                          </a:rPr>
                        </m:ctrlPr>
                      </m:sSubPr>
                      <m:e>
                        <m:r>
                          <a:rPr lang="en-US" sz="2200" i="1">
                            <a:latin typeface="Cambria Math"/>
                          </a:rPr>
                          <m:t>𝑥</m:t>
                        </m:r>
                      </m:e>
                      <m:sub>
                        <m:r>
                          <a:rPr lang="en-US" sz="2200" i="1">
                            <a:latin typeface="Cambria Math"/>
                          </a:rPr>
                          <m:t>2</m:t>
                        </m:r>
                      </m:sub>
                    </m:sSub>
                  </m:oMath>
                </a14:m>
                <a:r>
                  <a:rPr lang="en-CA" sz="2200" dirty="0"/>
                  <a:t> </a:t>
                </a:r>
                <a:br>
                  <a:rPr lang="en-CA" sz="2200" dirty="0"/>
                </a:br>
                <a:r>
                  <a:rPr lang="en-CA" sz="2200" dirty="0"/>
                  <a:t>will have average </a:t>
                </a:r>
                <a14:m>
                  <m:oMath xmlns:m="http://schemas.openxmlformats.org/officeDocument/2006/math">
                    <m:sSub>
                      <m:sSubPr>
                        <m:ctrlPr>
                          <a:rPr lang="en-CA" sz="2200" i="1">
                            <a:latin typeface="Cambria Math" panose="02040503050406030204" pitchFamily="18" charset="0"/>
                          </a:rPr>
                        </m:ctrlPr>
                      </m:sSubPr>
                      <m:e>
                        <m:r>
                          <a:rPr lang="en-US" sz="2200" i="1">
                            <a:latin typeface="Cambria Math"/>
                          </a:rPr>
                          <m:t>𝜇</m:t>
                        </m:r>
                      </m:e>
                      <m:sub>
                        <m:r>
                          <a:rPr lang="en-US" sz="2200" i="1">
                            <a:latin typeface="Cambria Math"/>
                          </a:rPr>
                          <m:t>1</m:t>
                        </m:r>
                      </m:sub>
                    </m:sSub>
                  </m:oMath>
                </a14:m>
                <a:r>
                  <a:rPr lang="en-CA" sz="2200" dirty="0"/>
                  <a:t> and </a:t>
                </a:r>
                <a14:m>
                  <m:oMath xmlns:m="http://schemas.openxmlformats.org/officeDocument/2006/math">
                    <m:sSub>
                      <m:sSubPr>
                        <m:ctrlPr>
                          <a:rPr lang="en-CA" sz="2200" i="1">
                            <a:latin typeface="Cambria Math" panose="02040503050406030204" pitchFamily="18" charset="0"/>
                          </a:rPr>
                        </m:ctrlPr>
                      </m:sSubPr>
                      <m:e>
                        <m:r>
                          <a:rPr lang="en-US" sz="2200" i="1">
                            <a:latin typeface="Cambria Math"/>
                          </a:rPr>
                          <m:t>𝜇</m:t>
                        </m:r>
                      </m:e>
                      <m:sub>
                        <m:r>
                          <a:rPr lang="en-US" sz="2200" i="1">
                            <a:latin typeface="Cambria Math"/>
                          </a:rPr>
                          <m:t>2</m:t>
                        </m:r>
                      </m:sub>
                    </m:sSub>
                  </m:oMath>
                </a14:m>
                <a:r>
                  <a:rPr lang="en-CA" sz="2200" dirty="0"/>
                  <a:t>, standard deviation </a:t>
                </a:r>
                <a14:m>
                  <m:oMath xmlns:m="http://schemas.openxmlformats.org/officeDocument/2006/math">
                    <m:sSub>
                      <m:sSubPr>
                        <m:ctrlPr>
                          <a:rPr lang="en-CA" sz="2200" i="1">
                            <a:latin typeface="Cambria Math" panose="02040503050406030204" pitchFamily="18" charset="0"/>
                          </a:rPr>
                        </m:ctrlPr>
                      </m:sSubPr>
                      <m:e>
                        <m:r>
                          <a:rPr lang="en-US" sz="2200" i="1">
                            <a:latin typeface="Cambria Math"/>
                          </a:rPr>
                          <m:t>𝜎</m:t>
                        </m:r>
                      </m:e>
                      <m:sub>
                        <m:r>
                          <a:rPr lang="en-US" sz="2200" i="1">
                            <a:latin typeface="Cambria Math"/>
                          </a:rPr>
                          <m:t>1</m:t>
                        </m:r>
                      </m:sub>
                    </m:sSub>
                  </m:oMath>
                </a14:m>
                <a:r>
                  <a:rPr lang="en-CA" sz="2200" dirty="0"/>
                  <a:t> and </a:t>
                </a:r>
                <a14:m>
                  <m:oMath xmlns:m="http://schemas.openxmlformats.org/officeDocument/2006/math">
                    <m:sSub>
                      <m:sSubPr>
                        <m:ctrlPr>
                          <a:rPr lang="en-CA" sz="2200" i="1">
                            <a:latin typeface="Cambria Math" panose="02040503050406030204" pitchFamily="18" charset="0"/>
                          </a:rPr>
                        </m:ctrlPr>
                      </m:sSubPr>
                      <m:e>
                        <m:r>
                          <a:rPr lang="en-US" sz="2200" i="1">
                            <a:latin typeface="Cambria Math"/>
                          </a:rPr>
                          <m:t>𝜎</m:t>
                        </m:r>
                      </m:e>
                      <m:sub>
                        <m:r>
                          <a:rPr lang="en-US" sz="2200" i="1">
                            <a:latin typeface="Cambria Math"/>
                          </a:rPr>
                          <m:t>2</m:t>
                        </m:r>
                      </m:sub>
                    </m:sSub>
                  </m:oMath>
                </a14:m>
                <a:r>
                  <a:rPr lang="en-CA" sz="2200" dirty="0"/>
                  <a:t> and correlation </a:t>
                </a:r>
                <a14:m>
                  <m:oMath xmlns:m="http://schemas.openxmlformats.org/officeDocument/2006/math">
                    <m:r>
                      <a:rPr lang="en-US" sz="2200" i="1">
                        <a:latin typeface="Cambria Math"/>
                      </a:rPr>
                      <m:t>𝜌</m:t>
                    </m:r>
                  </m:oMath>
                </a14:m>
                <a:endParaRPr lang="en-CA" sz="2200" dirty="0"/>
              </a:p>
              <a:p>
                <a:endParaRPr lang="en-CA" sz="2200" dirty="0"/>
              </a:p>
              <a:p>
                <a:endParaRPr lang="en-CA" sz="2200" dirty="0"/>
              </a:p>
              <a:p>
                <a:endParaRPr lang="en-CA"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5"/>
                <a:stretch>
                  <a:fillRect l="-889" t="-652" r="-1185"/>
                </a:stretch>
              </a:blipFill>
            </p:spPr>
            <p:txBody>
              <a:bodyPr/>
              <a:lstStyle/>
              <a:p>
                <a:r>
                  <a:rPr lang="en-CA">
                    <a:noFill/>
                  </a:rPr>
                  <a:t> </a:t>
                </a:r>
              </a:p>
            </p:txBody>
          </p:sp>
        </mc:Fallback>
      </mc:AlternateContent>
    </p:spTree>
    <p:extLst>
      <p:ext uri="{BB962C8B-B14F-4D97-AF65-F5344CB8AC3E}">
        <p14:creationId xmlns:p14="http://schemas.microsoft.com/office/powerpoint/2010/main" val="9327022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Practice (Cont’d)</a:t>
            </a:r>
          </a:p>
        </p:txBody>
      </p:sp>
      <p:sp>
        <p:nvSpPr>
          <p:cNvPr id="3" name="Content Placeholder 2"/>
          <p:cNvSpPr>
            <a:spLocks noGrp="1"/>
          </p:cNvSpPr>
          <p:nvPr>
            <p:ph idx="1"/>
          </p:nvPr>
        </p:nvSpPr>
        <p:spPr/>
        <p:txBody>
          <a:bodyPr>
            <a:normAutofit/>
          </a:bodyPr>
          <a:lstStyle/>
          <a:p>
            <a:r>
              <a:rPr lang="en-CA" sz="2200" dirty="0"/>
              <a:t>Vacations is not correlated to any variable</a:t>
            </a:r>
          </a:p>
          <a:p>
            <a:r>
              <a:rPr lang="en-CA" sz="2200" dirty="0"/>
              <a:t>CC Payments (DV) =Wage-Cost_Living-Mtg+error</a:t>
            </a:r>
            <a:r>
              <a:rPr lang="en-CA" sz="2200" baseline="-25000" dirty="0"/>
              <a:t>1 , </a:t>
            </a:r>
            <a:r>
              <a:rPr lang="en-CA" sz="2200" dirty="0"/>
              <a:t>a negative value means the customer is using the CC to finance him/herself</a:t>
            </a:r>
            <a:endParaRPr lang="en-CA" sz="2200" baseline="-25000" dirty="0"/>
          </a:p>
          <a:p>
            <a:r>
              <a:rPr lang="en-CA" sz="2200" dirty="0"/>
              <a:t>Wage and </a:t>
            </a:r>
            <a:r>
              <a:rPr lang="en-CA" sz="2200" dirty="0" err="1"/>
              <a:t>Cost_Living</a:t>
            </a:r>
            <a:r>
              <a:rPr lang="en-CA" sz="2200" dirty="0"/>
              <a:t> are simulated correlated</a:t>
            </a:r>
          </a:p>
          <a:p>
            <a:r>
              <a:rPr lang="en-CA" sz="2200" dirty="0" err="1"/>
              <a:t>Mtg</a:t>
            </a:r>
            <a:r>
              <a:rPr lang="en-CA" sz="2200" dirty="0"/>
              <a:t> is dependent to the city housing value, not correlated to any variable</a:t>
            </a:r>
          </a:p>
          <a:p>
            <a:r>
              <a:rPr lang="en-CA" sz="2200" dirty="0"/>
              <a:t>Default:  if CC Payments (DV) is below a certain threshold, i.e. no money left for non critical expenses the customer will default.</a:t>
            </a:r>
          </a:p>
          <a:p>
            <a:endParaRPr lang="en-CA" sz="2200" baseline="-25000" dirty="0"/>
          </a:p>
        </p:txBody>
      </p:sp>
      <p:sp>
        <p:nvSpPr>
          <p:cNvPr id="4" name="TextBox 3"/>
          <p:cNvSpPr txBox="1"/>
          <p:nvPr/>
        </p:nvSpPr>
        <p:spPr>
          <a:xfrm>
            <a:off x="2339752" y="5458070"/>
            <a:ext cx="4392488" cy="430887"/>
          </a:xfrm>
          <a:prstGeom prst="rect">
            <a:avLst/>
          </a:prstGeom>
          <a:noFill/>
        </p:spPr>
        <p:txBody>
          <a:bodyPr wrap="square" rtlCol="0">
            <a:spAutoFit/>
          </a:bodyPr>
          <a:lstStyle/>
          <a:p>
            <a:pPr algn="ctr"/>
            <a:r>
              <a:rPr lang="en-CA" sz="2200" dirty="0">
                <a:solidFill>
                  <a:srgbClr val="3C3C7D"/>
                </a:solidFill>
                <a:latin typeface="Arial" pitchFamily="34" charset="0"/>
                <a:cs typeface="Arial" pitchFamily="34" charset="0"/>
              </a:rPr>
              <a:t>Credit Risk data and R code</a:t>
            </a:r>
          </a:p>
        </p:txBody>
      </p:sp>
    </p:spTree>
    <p:extLst>
      <p:ext uri="{BB962C8B-B14F-4D97-AF65-F5344CB8AC3E}">
        <p14:creationId xmlns:p14="http://schemas.microsoft.com/office/powerpoint/2010/main" val="32852358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LOGISTIC regression</a:t>
            </a:r>
          </a:p>
        </p:txBody>
      </p:sp>
      <p:sp>
        <p:nvSpPr>
          <p:cNvPr id="5" name="Text Placeholder 4"/>
          <p:cNvSpPr>
            <a:spLocks noGrp="1"/>
          </p:cNvSpPr>
          <p:nvPr>
            <p:ph type="body" idx="1"/>
          </p:nvPr>
        </p:nvSpPr>
        <p:spPr/>
        <p:txBody>
          <a:bodyPr/>
          <a:lstStyle/>
          <a:p>
            <a:endParaRPr lang="en-CA"/>
          </a:p>
        </p:txBody>
      </p:sp>
    </p:spTree>
    <p:extLst>
      <p:ext uri="{BB962C8B-B14F-4D97-AF65-F5344CB8AC3E}">
        <p14:creationId xmlns:p14="http://schemas.microsoft.com/office/powerpoint/2010/main" val="2108507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Why Logistic Regression?</a:t>
            </a:r>
          </a:p>
        </p:txBody>
      </p:sp>
      <p:sp>
        <p:nvSpPr>
          <p:cNvPr id="3" name="Content Placeholder 2"/>
          <p:cNvSpPr>
            <a:spLocks noGrp="1"/>
          </p:cNvSpPr>
          <p:nvPr>
            <p:ph idx="1"/>
          </p:nvPr>
        </p:nvSpPr>
        <p:spPr/>
        <p:txBody>
          <a:bodyPr>
            <a:normAutofit fontScale="70000" lnSpcReduction="20000"/>
          </a:bodyPr>
          <a:lstStyle/>
          <a:p>
            <a:r>
              <a:rPr lang="en-CA" dirty="0"/>
              <a:t>Simple and multiple linear regressions are applied when the response is continuous</a:t>
            </a:r>
          </a:p>
          <a:p>
            <a:r>
              <a:rPr lang="en-CA" dirty="0"/>
              <a:t>These models does not work well when the response is a categorical value with two levels</a:t>
            </a:r>
          </a:p>
          <a:p>
            <a:pPr lvl="1"/>
            <a:r>
              <a:rPr lang="en-CA" dirty="0"/>
              <a:t>Is a customer going to buy an item (Y/N)?</a:t>
            </a:r>
          </a:p>
          <a:p>
            <a:pPr lvl="1"/>
            <a:r>
              <a:rPr lang="en-CA" dirty="0"/>
              <a:t>Is an e-mail spam (Y/N)?</a:t>
            </a:r>
          </a:p>
          <a:p>
            <a:r>
              <a:rPr lang="en-CA" dirty="0"/>
              <a:t>These situations are better modeled by a type of generalized linear model (GLM):  Logistic Regression</a:t>
            </a:r>
          </a:p>
          <a:p>
            <a:r>
              <a:rPr lang="en-CA" dirty="0"/>
              <a:t>GLMs can be thought of as a two-stage modeling approach</a:t>
            </a:r>
          </a:p>
          <a:p>
            <a:pPr lvl="1"/>
            <a:r>
              <a:rPr lang="en-CA" dirty="0"/>
              <a:t>First model the response variable using a probability distribution, such as the binomial or Poisson distribution</a:t>
            </a:r>
          </a:p>
          <a:p>
            <a:pPr lvl="1"/>
            <a:r>
              <a:rPr lang="en-CA" dirty="0"/>
              <a:t>Second, model the parameter of the distribution using a collection of predictors and a special form of multiple regression</a:t>
            </a:r>
          </a:p>
          <a:p>
            <a:pPr lvl="1"/>
            <a:endParaRPr lang="en-CA" dirty="0"/>
          </a:p>
          <a:p>
            <a:endParaRPr lang="en-CA" dirty="0"/>
          </a:p>
        </p:txBody>
      </p:sp>
    </p:spTree>
    <p:extLst>
      <p:ext uri="{BB962C8B-B14F-4D97-AF65-F5344CB8AC3E}">
        <p14:creationId xmlns:p14="http://schemas.microsoft.com/office/powerpoint/2010/main" val="1509903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Introduction to Logistic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3883" y="1412776"/>
                <a:ext cx="8229600" cy="1477143"/>
              </a:xfrm>
              <a:ln>
                <a:solidFill>
                  <a:srgbClr val="3C3C7D"/>
                </a:solidFill>
              </a:ln>
            </p:spPr>
            <p:txBody>
              <a:bodyPr>
                <a:normAutofit/>
              </a:bodyPr>
              <a:lstStyle/>
              <a:p>
                <a:pPr marL="0" indent="0">
                  <a:buNone/>
                </a:pPr>
                <a:r>
                  <a:rPr lang="en-CA" sz="2200" dirty="0"/>
                  <a:t>Logistic regression is a generalized linear model where the outcome is a two-level categorical variable. The outcome, Y</a:t>
                </a:r>
                <a:r>
                  <a:rPr lang="en-CA" sz="2200" baseline="-25000" dirty="0"/>
                  <a:t>i</a:t>
                </a:r>
                <a:r>
                  <a:rPr lang="en-CA" sz="2200" dirty="0"/>
                  <a:t>, takes the value 1 when a condition is met with probability </a:t>
                </a:r>
                <a14:m>
                  <m:oMath xmlns:m="http://schemas.openxmlformats.org/officeDocument/2006/math">
                    <m:r>
                      <a:rPr lang="en-CA" sz="2200" i="1" dirty="0">
                        <a:latin typeface="Cambria Math"/>
                        <a:ea typeface="Cambria Math"/>
                      </a:rPr>
                      <m:t>𝜃</m:t>
                    </m:r>
                    <m:r>
                      <a:rPr lang="en-CA" sz="2200" i="1" dirty="0">
                        <a:latin typeface="Cambria Math"/>
                        <a:ea typeface="Cambria Math"/>
                      </a:rPr>
                      <m:t> </m:t>
                    </m:r>
                  </m:oMath>
                </a14:m>
                <a:r>
                  <a:rPr lang="en-CA" sz="2200" baseline="-25000" dirty="0"/>
                  <a:t>i</a:t>
                </a:r>
                <a:r>
                  <a:rPr lang="en-CA" sz="2200" dirty="0"/>
                  <a:t> and the value 0 with probability 1 – </a:t>
                </a:r>
                <a14:m>
                  <m:oMath xmlns:m="http://schemas.openxmlformats.org/officeDocument/2006/math">
                    <m:r>
                      <a:rPr lang="en-CA" sz="2200" i="1" dirty="0">
                        <a:latin typeface="Cambria Math"/>
                        <a:ea typeface="Cambria Math"/>
                      </a:rPr>
                      <m:t>𝜃</m:t>
                    </m:r>
                  </m:oMath>
                </a14:m>
                <a:r>
                  <a:rPr lang="en-CA" sz="2200" baseline="-25000" dirty="0"/>
                  <a:t>i</a:t>
                </a:r>
                <a:r>
                  <a:rPr lang="en-CA" sz="2200" dirty="0"/>
                  <a:t> when the condition is not met.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3883" y="1412776"/>
                <a:ext cx="8229600" cy="1477143"/>
              </a:xfrm>
              <a:blipFill rotWithShape="1">
                <a:blip r:embed="rId2"/>
                <a:stretch>
                  <a:fillRect l="-814" t="-1639" r="-518" b="-5328"/>
                </a:stretch>
              </a:blipFill>
              <a:ln>
                <a:solidFill>
                  <a:srgbClr val="3C3C7D"/>
                </a:solidFill>
              </a:ln>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4" name="Rectangle 3"/>
              <p:cNvSpPr/>
              <p:nvPr/>
            </p:nvSpPr>
            <p:spPr>
              <a:xfrm>
                <a:off x="474217" y="2924944"/>
                <a:ext cx="8136904" cy="3507499"/>
              </a:xfrm>
              <a:prstGeom prst="rect">
                <a:avLst/>
              </a:prstGeom>
            </p:spPr>
            <p:txBody>
              <a:bodyPr wrap="square">
                <a:spAutoFit/>
              </a:bodyPr>
              <a:lstStyle/>
              <a:p>
                <a:pPr marL="342900" indent="-342900">
                  <a:buFont typeface="Arial" panose="020B0604020202020204" pitchFamily="34" charset="0"/>
                  <a:buChar char="•"/>
                </a:pPr>
                <a:r>
                  <a:rPr lang="en-CA" sz="2200" dirty="0">
                    <a:solidFill>
                      <a:srgbClr val="3C3C7D"/>
                    </a:solidFill>
                    <a:latin typeface="Arial" pitchFamily="34" charset="0"/>
                    <a:cs typeface="Arial" pitchFamily="34" charset="0"/>
                  </a:rPr>
                  <a:t>It is the probability p</a:t>
                </a:r>
                <a:r>
                  <a:rPr lang="en-CA" sz="2200" baseline="-25000" dirty="0">
                    <a:solidFill>
                      <a:srgbClr val="3C3C7D"/>
                    </a:solidFill>
                    <a:latin typeface="Arial" pitchFamily="34" charset="0"/>
                    <a:cs typeface="Arial" pitchFamily="34" charset="0"/>
                  </a:rPr>
                  <a:t>i</a:t>
                </a:r>
                <a:r>
                  <a:rPr lang="en-CA" sz="2200" dirty="0">
                    <a:solidFill>
                      <a:srgbClr val="3C3C7D"/>
                    </a:solidFill>
                    <a:latin typeface="Arial" pitchFamily="34" charset="0"/>
                    <a:cs typeface="Arial" pitchFamily="34" charset="0"/>
                  </a:rPr>
                  <a:t> that we model in relation to the predictor variables.</a:t>
                </a:r>
              </a:p>
              <a:p>
                <a:pPr marL="342900" indent="-342900">
                  <a:buFont typeface="Arial" panose="020B0604020202020204" pitchFamily="34" charset="0"/>
                  <a:buChar char="•"/>
                </a:pPr>
                <a:r>
                  <a:rPr lang="en-CA" sz="2200" dirty="0">
                    <a:solidFill>
                      <a:srgbClr val="3C3C7D"/>
                    </a:solidFill>
                    <a:latin typeface="Arial" pitchFamily="34" charset="0"/>
                    <a:cs typeface="Arial" pitchFamily="34" charset="0"/>
                  </a:rPr>
                  <a:t>The logistic regression model relates the probability (p</a:t>
                </a:r>
                <a:r>
                  <a:rPr lang="en-CA" sz="2200" baseline="-25000" dirty="0">
                    <a:solidFill>
                      <a:srgbClr val="3C3C7D"/>
                    </a:solidFill>
                    <a:latin typeface="Arial" pitchFamily="34" charset="0"/>
                    <a:cs typeface="Arial" pitchFamily="34" charset="0"/>
                  </a:rPr>
                  <a:t>i</a:t>
                </a:r>
                <a:r>
                  <a:rPr lang="en-CA" sz="2200" dirty="0">
                    <a:solidFill>
                      <a:srgbClr val="3C3C7D"/>
                    </a:solidFill>
                    <a:latin typeface="Arial" pitchFamily="34" charset="0"/>
                    <a:cs typeface="Arial" pitchFamily="34" charset="0"/>
                  </a:rPr>
                  <a:t>) to the predictors </a:t>
                </a:r>
                <a14:m>
                  <m:oMath xmlns:m="http://schemas.openxmlformats.org/officeDocument/2006/math">
                    <m:sSub>
                      <m:sSubPr>
                        <m:ctrlPr>
                          <a:rPr lang="en-CA" sz="2200" i="1" smtClean="0">
                            <a:solidFill>
                              <a:srgbClr val="3C3C7D"/>
                            </a:solidFill>
                            <a:latin typeface="Cambria Math" panose="02040503050406030204" pitchFamily="18" charset="0"/>
                          </a:rPr>
                        </m:ctrlPr>
                      </m:sSubPr>
                      <m:e>
                        <m:r>
                          <a:rPr lang="en-US" sz="2200" i="1">
                            <a:solidFill>
                              <a:srgbClr val="3C3C7D"/>
                            </a:solidFill>
                            <a:latin typeface="Cambria Math"/>
                          </a:rPr>
                          <m:t>𝑥</m:t>
                        </m:r>
                      </m:e>
                      <m:sub>
                        <m:r>
                          <a:rPr lang="en-US" sz="2200" i="1">
                            <a:solidFill>
                              <a:srgbClr val="3C3C7D"/>
                            </a:solidFill>
                            <a:latin typeface="Cambria Math"/>
                          </a:rPr>
                          <m:t>1,</m:t>
                        </m:r>
                        <m:r>
                          <a:rPr lang="en-US" sz="2200" i="1">
                            <a:solidFill>
                              <a:srgbClr val="3C3C7D"/>
                            </a:solidFill>
                            <a:latin typeface="Cambria Math"/>
                          </a:rPr>
                          <m:t>𝑖</m:t>
                        </m:r>
                      </m:sub>
                    </m:sSub>
                  </m:oMath>
                </a14:m>
                <a:r>
                  <a:rPr lang="en-CA" sz="2200" dirty="0">
                    <a:solidFill>
                      <a:srgbClr val="3C3C7D"/>
                    </a:solidFill>
                    <a:latin typeface="Arial" pitchFamily="34" charset="0"/>
                    <a:cs typeface="Arial" pitchFamily="34" charset="0"/>
                  </a:rPr>
                  <a:t>, </a:t>
                </a:r>
                <a14:m>
                  <m:oMath xmlns:m="http://schemas.openxmlformats.org/officeDocument/2006/math">
                    <m:sSub>
                      <m:sSubPr>
                        <m:ctrlPr>
                          <a:rPr lang="en-CA" sz="2200" i="1">
                            <a:solidFill>
                              <a:srgbClr val="3C3C7D"/>
                            </a:solidFill>
                            <a:latin typeface="Cambria Math" panose="02040503050406030204" pitchFamily="18" charset="0"/>
                          </a:rPr>
                        </m:ctrlPr>
                      </m:sSubPr>
                      <m:e>
                        <m:r>
                          <a:rPr lang="en-US" sz="2200" i="1">
                            <a:solidFill>
                              <a:srgbClr val="3C3C7D"/>
                            </a:solidFill>
                            <a:latin typeface="Cambria Math"/>
                          </a:rPr>
                          <m:t>𝑥</m:t>
                        </m:r>
                      </m:e>
                      <m:sub>
                        <m:r>
                          <a:rPr lang="en-US" sz="2200" i="1">
                            <a:solidFill>
                              <a:srgbClr val="3C3C7D"/>
                            </a:solidFill>
                            <a:latin typeface="Cambria Math"/>
                          </a:rPr>
                          <m:t>2,</m:t>
                        </m:r>
                        <m:r>
                          <a:rPr lang="en-US" sz="2200" i="1">
                            <a:solidFill>
                              <a:srgbClr val="3C3C7D"/>
                            </a:solidFill>
                            <a:latin typeface="Cambria Math"/>
                          </a:rPr>
                          <m:t>𝑖</m:t>
                        </m:r>
                      </m:sub>
                    </m:sSub>
                  </m:oMath>
                </a14:m>
                <a:r>
                  <a:rPr lang="en-CA" sz="2200" dirty="0">
                    <a:solidFill>
                      <a:srgbClr val="3C3C7D"/>
                    </a:solidFill>
                    <a:latin typeface="Arial" pitchFamily="34" charset="0"/>
                    <a:cs typeface="Arial" pitchFamily="34" charset="0"/>
                  </a:rPr>
                  <a:t>, ..., </a:t>
                </a:r>
                <a14:m>
                  <m:oMath xmlns:m="http://schemas.openxmlformats.org/officeDocument/2006/math">
                    <m:sSub>
                      <m:sSubPr>
                        <m:ctrlPr>
                          <a:rPr lang="en-CA" sz="2200" i="1">
                            <a:solidFill>
                              <a:srgbClr val="3C3C7D"/>
                            </a:solidFill>
                            <a:latin typeface="Cambria Math" panose="02040503050406030204" pitchFamily="18" charset="0"/>
                          </a:rPr>
                        </m:ctrlPr>
                      </m:sSubPr>
                      <m:e>
                        <m:r>
                          <a:rPr lang="en-US" sz="2200" i="1">
                            <a:solidFill>
                              <a:srgbClr val="3C3C7D"/>
                            </a:solidFill>
                            <a:latin typeface="Cambria Math"/>
                          </a:rPr>
                          <m:t>𝑥</m:t>
                        </m:r>
                      </m:e>
                      <m:sub>
                        <m:r>
                          <a:rPr lang="en-US" sz="2200" i="1">
                            <a:solidFill>
                              <a:srgbClr val="3C3C7D"/>
                            </a:solidFill>
                            <a:latin typeface="Cambria Math"/>
                          </a:rPr>
                          <m:t>𝑘</m:t>
                        </m:r>
                        <m:r>
                          <a:rPr lang="en-US" sz="2200" i="1">
                            <a:solidFill>
                              <a:srgbClr val="3C3C7D"/>
                            </a:solidFill>
                            <a:latin typeface="Cambria Math"/>
                          </a:rPr>
                          <m:t>,</m:t>
                        </m:r>
                        <m:r>
                          <a:rPr lang="en-US" sz="2200" i="1">
                            <a:solidFill>
                              <a:srgbClr val="3C3C7D"/>
                            </a:solidFill>
                            <a:latin typeface="Cambria Math"/>
                          </a:rPr>
                          <m:t>𝑖</m:t>
                        </m:r>
                      </m:sub>
                    </m:sSub>
                  </m:oMath>
                </a14:m>
                <a:r>
                  <a:rPr lang="en-CA" sz="2200" dirty="0">
                    <a:solidFill>
                      <a:srgbClr val="3C3C7D"/>
                    </a:solidFill>
                    <a:latin typeface="Arial" pitchFamily="34" charset="0"/>
                    <a:cs typeface="Arial" pitchFamily="34" charset="0"/>
                  </a:rPr>
                  <a:t> through a framework much like that of multiple regression:</a:t>
                </a:r>
              </a:p>
              <a:p>
                <a:pPr/>
                <a14:m>
                  <m:oMathPara xmlns:m="http://schemas.openxmlformats.org/officeDocument/2006/math">
                    <m:oMathParaPr>
                      <m:jc m:val="centerGroup"/>
                    </m:oMathParaPr>
                    <m:oMath xmlns:m="http://schemas.openxmlformats.org/officeDocument/2006/math">
                      <m:r>
                        <a:rPr lang="en-US" sz="2200" i="1" smtClean="0">
                          <a:solidFill>
                            <a:srgbClr val="3C3C7D"/>
                          </a:solidFill>
                          <a:latin typeface="Cambria Math"/>
                        </a:rPr>
                        <m:t>𝑡𝑟𝑎𝑛𝑠𝑓𝑜𝑟𝑚𝑎𝑡𝑖𝑜𝑛</m:t>
                      </m:r>
                      <m:r>
                        <a:rPr lang="en-US" sz="2200" i="1" smtClean="0">
                          <a:solidFill>
                            <a:srgbClr val="3C3C7D"/>
                          </a:solidFill>
                          <a:latin typeface="Cambria Math"/>
                        </a:rPr>
                        <m:t>(</m:t>
                      </m:r>
                      <m:sSub>
                        <m:sSubPr>
                          <m:ctrlPr>
                            <a:rPr lang="en-CA" sz="2200" i="1">
                              <a:solidFill>
                                <a:srgbClr val="3C3C7D"/>
                              </a:solidFill>
                              <a:latin typeface="Cambria Math" panose="02040503050406030204" pitchFamily="18" charset="0"/>
                            </a:rPr>
                          </m:ctrlPr>
                        </m:sSubPr>
                        <m:e>
                          <m:r>
                            <a:rPr lang="en-CA" sz="2200" i="1" dirty="0">
                              <a:latin typeface="Cambria Math"/>
                              <a:ea typeface="Cambria Math"/>
                            </a:rPr>
                            <m:t>𝜃</m:t>
                          </m:r>
                        </m:e>
                        <m:sub>
                          <m:r>
                            <a:rPr lang="en-US" sz="2200" i="1">
                              <a:solidFill>
                                <a:srgbClr val="3C3C7D"/>
                              </a:solidFill>
                              <a:latin typeface="Cambria Math"/>
                            </a:rPr>
                            <m:t>𝑖</m:t>
                          </m:r>
                        </m:sub>
                      </m:sSub>
                      <m:r>
                        <a:rPr lang="en-US" sz="2200" i="1">
                          <a:solidFill>
                            <a:srgbClr val="3C3C7D"/>
                          </a:solidFill>
                          <a:latin typeface="Cambria Math"/>
                        </a:rPr>
                        <m:t>)= </m:t>
                      </m:r>
                      <m:sSub>
                        <m:sSubPr>
                          <m:ctrlPr>
                            <a:rPr lang="en-CA" sz="2200" i="1">
                              <a:solidFill>
                                <a:srgbClr val="3C3C7D"/>
                              </a:solidFill>
                              <a:latin typeface="Cambria Math" panose="02040503050406030204" pitchFamily="18" charset="0"/>
                            </a:rPr>
                          </m:ctrlPr>
                        </m:sSubPr>
                        <m:e>
                          <m:r>
                            <a:rPr lang="en-US" sz="2200" i="1">
                              <a:solidFill>
                                <a:srgbClr val="3C3C7D"/>
                              </a:solidFill>
                              <a:latin typeface="Cambria Math"/>
                            </a:rPr>
                            <m:t>𝛽</m:t>
                          </m:r>
                        </m:e>
                        <m:sub>
                          <m:r>
                            <a:rPr lang="en-US" sz="2200" i="1">
                              <a:solidFill>
                                <a:srgbClr val="3C3C7D"/>
                              </a:solidFill>
                              <a:latin typeface="Cambria Math"/>
                            </a:rPr>
                            <m:t>0</m:t>
                          </m:r>
                        </m:sub>
                      </m:sSub>
                      <m:r>
                        <a:rPr lang="en-US" sz="2200" i="1">
                          <a:solidFill>
                            <a:srgbClr val="3C3C7D"/>
                          </a:solidFill>
                          <a:latin typeface="Cambria Math"/>
                        </a:rPr>
                        <m:t>+ </m:t>
                      </m:r>
                      <m:sSub>
                        <m:sSubPr>
                          <m:ctrlPr>
                            <a:rPr lang="en-CA" sz="2200" i="1">
                              <a:solidFill>
                                <a:srgbClr val="3C3C7D"/>
                              </a:solidFill>
                              <a:latin typeface="Cambria Math" panose="02040503050406030204" pitchFamily="18" charset="0"/>
                            </a:rPr>
                          </m:ctrlPr>
                        </m:sSubPr>
                        <m:e>
                          <m:r>
                            <a:rPr lang="en-US" sz="2200" i="1">
                              <a:solidFill>
                                <a:srgbClr val="3C3C7D"/>
                              </a:solidFill>
                              <a:latin typeface="Cambria Math"/>
                            </a:rPr>
                            <m:t>𝛽</m:t>
                          </m:r>
                        </m:e>
                        <m:sub>
                          <m:r>
                            <a:rPr lang="en-US" sz="2200" i="1">
                              <a:solidFill>
                                <a:srgbClr val="3C3C7D"/>
                              </a:solidFill>
                              <a:latin typeface="Cambria Math"/>
                            </a:rPr>
                            <m:t>1</m:t>
                          </m:r>
                        </m:sub>
                      </m:sSub>
                      <m:r>
                        <a:rPr lang="en-US" sz="2200" i="1">
                          <a:solidFill>
                            <a:srgbClr val="3C3C7D"/>
                          </a:solidFill>
                          <a:latin typeface="Cambria Math"/>
                        </a:rPr>
                        <m:t> </m:t>
                      </m:r>
                      <m:sSub>
                        <m:sSubPr>
                          <m:ctrlPr>
                            <a:rPr lang="en-CA" sz="2200" i="1">
                              <a:solidFill>
                                <a:srgbClr val="3C3C7D"/>
                              </a:solidFill>
                              <a:latin typeface="Cambria Math" panose="02040503050406030204" pitchFamily="18" charset="0"/>
                            </a:rPr>
                          </m:ctrlPr>
                        </m:sSubPr>
                        <m:e>
                          <m:r>
                            <a:rPr lang="en-US" sz="2200" i="1">
                              <a:solidFill>
                                <a:srgbClr val="3C3C7D"/>
                              </a:solidFill>
                              <a:latin typeface="Cambria Math"/>
                            </a:rPr>
                            <m:t>𝑥</m:t>
                          </m:r>
                        </m:e>
                        <m:sub>
                          <m:r>
                            <a:rPr lang="en-US" sz="2200" i="1">
                              <a:solidFill>
                                <a:srgbClr val="3C3C7D"/>
                              </a:solidFill>
                              <a:latin typeface="Cambria Math"/>
                            </a:rPr>
                            <m:t>1,</m:t>
                          </m:r>
                          <m:r>
                            <a:rPr lang="en-US" sz="2200" i="1">
                              <a:solidFill>
                                <a:srgbClr val="3C3C7D"/>
                              </a:solidFill>
                              <a:latin typeface="Cambria Math"/>
                            </a:rPr>
                            <m:t>𝑖</m:t>
                          </m:r>
                        </m:sub>
                      </m:sSub>
                      <m:r>
                        <a:rPr lang="en-US" sz="2200" i="1">
                          <a:solidFill>
                            <a:srgbClr val="3C3C7D"/>
                          </a:solidFill>
                          <a:latin typeface="Cambria Math"/>
                        </a:rPr>
                        <m:t>+ </m:t>
                      </m:r>
                      <m:sSub>
                        <m:sSubPr>
                          <m:ctrlPr>
                            <a:rPr lang="en-CA" sz="2200" i="1">
                              <a:solidFill>
                                <a:srgbClr val="3C3C7D"/>
                              </a:solidFill>
                              <a:latin typeface="Cambria Math" panose="02040503050406030204" pitchFamily="18" charset="0"/>
                            </a:rPr>
                          </m:ctrlPr>
                        </m:sSubPr>
                        <m:e>
                          <m:r>
                            <a:rPr lang="en-US" sz="2200" i="1">
                              <a:solidFill>
                                <a:srgbClr val="3C3C7D"/>
                              </a:solidFill>
                              <a:latin typeface="Cambria Math"/>
                            </a:rPr>
                            <m:t>𝛽</m:t>
                          </m:r>
                        </m:e>
                        <m:sub>
                          <m:r>
                            <a:rPr lang="en-US" sz="2200" i="1">
                              <a:solidFill>
                                <a:srgbClr val="3C3C7D"/>
                              </a:solidFill>
                              <a:latin typeface="Cambria Math"/>
                            </a:rPr>
                            <m:t>2</m:t>
                          </m:r>
                        </m:sub>
                      </m:sSub>
                      <m:r>
                        <a:rPr lang="en-US" sz="2200" i="1">
                          <a:solidFill>
                            <a:srgbClr val="3C3C7D"/>
                          </a:solidFill>
                          <a:latin typeface="Cambria Math"/>
                        </a:rPr>
                        <m:t> </m:t>
                      </m:r>
                      <m:sSub>
                        <m:sSubPr>
                          <m:ctrlPr>
                            <a:rPr lang="en-CA" sz="2200" i="1">
                              <a:solidFill>
                                <a:srgbClr val="3C3C7D"/>
                              </a:solidFill>
                              <a:latin typeface="Cambria Math" panose="02040503050406030204" pitchFamily="18" charset="0"/>
                            </a:rPr>
                          </m:ctrlPr>
                        </m:sSubPr>
                        <m:e>
                          <m:r>
                            <a:rPr lang="en-US" sz="2200" i="1">
                              <a:solidFill>
                                <a:srgbClr val="3C3C7D"/>
                              </a:solidFill>
                              <a:latin typeface="Cambria Math"/>
                            </a:rPr>
                            <m:t>𝑥</m:t>
                          </m:r>
                        </m:e>
                        <m:sub>
                          <m:r>
                            <a:rPr lang="en-US" sz="2200" i="1">
                              <a:solidFill>
                                <a:srgbClr val="3C3C7D"/>
                              </a:solidFill>
                              <a:latin typeface="Cambria Math"/>
                            </a:rPr>
                            <m:t>2,</m:t>
                          </m:r>
                          <m:r>
                            <a:rPr lang="en-US" sz="2200" i="1">
                              <a:solidFill>
                                <a:srgbClr val="3C3C7D"/>
                              </a:solidFill>
                              <a:latin typeface="Cambria Math"/>
                            </a:rPr>
                            <m:t>𝑖</m:t>
                          </m:r>
                        </m:sub>
                      </m:sSub>
                      <m:r>
                        <a:rPr lang="en-US" sz="2200" i="1">
                          <a:solidFill>
                            <a:srgbClr val="3C3C7D"/>
                          </a:solidFill>
                          <a:latin typeface="Cambria Math"/>
                        </a:rPr>
                        <m:t>+…+ </m:t>
                      </m:r>
                      <m:sSub>
                        <m:sSubPr>
                          <m:ctrlPr>
                            <a:rPr lang="en-CA" sz="2200" i="1">
                              <a:solidFill>
                                <a:srgbClr val="3C3C7D"/>
                              </a:solidFill>
                              <a:latin typeface="Cambria Math" panose="02040503050406030204" pitchFamily="18" charset="0"/>
                            </a:rPr>
                          </m:ctrlPr>
                        </m:sSubPr>
                        <m:e>
                          <m:r>
                            <a:rPr lang="en-US" sz="2200" i="1">
                              <a:solidFill>
                                <a:srgbClr val="3C3C7D"/>
                              </a:solidFill>
                              <a:latin typeface="Cambria Math"/>
                            </a:rPr>
                            <m:t>𝛽</m:t>
                          </m:r>
                        </m:e>
                        <m:sub>
                          <m:r>
                            <a:rPr lang="en-US" sz="2200" i="1">
                              <a:solidFill>
                                <a:srgbClr val="3C3C7D"/>
                              </a:solidFill>
                              <a:latin typeface="Cambria Math"/>
                            </a:rPr>
                            <m:t>𝑘</m:t>
                          </m:r>
                        </m:sub>
                      </m:sSub>
                      <m:r>
                        <a:rPr lang="en-US" sz="2200" i="1">
                          <a:solidFill>
                            <a:srgbClr val="3C3C7D"/>
                          </a:solidFill>
                          <a:latin typeface="Cambria Math"/>
                        </a:rPr>
                        <m:t> </m:t>
                      </m:r>
                      <m:sSub>
                        <m:sSubPr>
                          <m:ctrlPr>
                            <a:rPr lang="en-CA" sz="2200" i="1">
                              <a:solidFill>
                                <a:srgbClr val="3C3C7D"/>
                              </a:solidFill>
                              <a:latin typeface="Cambria Math" panose="02040503050406030204" pitchFamily="18" charset="0"/>
                            </a:rPr>
                          </m:ctrlPr>
                        </m:sSubPr>
                        <m:e>
                          <m:r>
                            <a:rPr lang="en-US" sz="2200" i="1">
                              <a:solidFill>
                                <a:srgbClr val="3C3C7D"/>
                              </a:solidFill>
                              <a:latin typeface="Cambria Math"/>
                            </a:rPr>
                            <m:t>𝑥</m:t>
                          </m:r>
                        </m:e>
                        <m:sub>
                          <m:r>
                            <a:rPr lang="en-US" sz="2200" i="1">
                              <a:solidFill>
                                <a:srgbClr val="3C3C7D"/>
                              </a:solidFill>
                              <a:latin typeface="Cambria Math"/>
                            </a:rPr>
                            <m:t>𝑘</m:t>
                          </m:r>
                          <m:r>
                            <a:rPr lang="en-US" sz="2200" i="1">
                              <a:solidFill>
                                <a:srgbClr val="3C3C7D"/>
                              </a:solidFill>
                              <a:latin typeface="Cambria Math"/>
                            </a:rPr>
                            <m:t>,</m:t>
                          </m:r>
                          <m:r>
                            <a:rPr lang="en-US" sz="2200" i="1">
                              <a:solidFill>
                                <a:srgbClr val="3C3C7D"/>
                              </a:solidFill>
                              <a:latin typeface="Cambria Math"/>
                            </a:rPr>
                            <m:t>𝑖</m:t>
                          </m:r>
                        </m:sub>
                      </m:sSub>
                    </m:oMath>
                  </m:oMathPara>
                </a14:m>
                <a:endParaRPr lang="en-CA" sz="2200" dirty="0">
                  <a:solidFill>
                    <a:srgbClr val="3C3C7D"/>
                  </a:solidFill>
                  <a:latin typeface="Arial" pitchFamily="34" charset="0"/>
                  <a:cs typeface="Arial" pitchFamily="34" charset="0"/>
                </a:endParaRPr>
              </a:p>
              <a:p>
                <a:pPr marL="342900" indent="-342900">
                  <a:buFont typeface="Arial" panose="020B0604020202020204" pitchFamily="34" charset="0"/>
                  <a:buChar char="•"/>
                </a:pPr>
                <a:r>
                  <a:rPr lang="en-CA" sz="2200" dirty="0">
                    <a:solidFill>
                      <a:srgbClr val="3C3C7D"/>
                    </a:solidFill>
                    <a:latin typeface="Arial" pitchFamily="34" charset="0"/>
                    <a:cs typeface="Arial" pitchFamily="34" charset="0"/>
                  </a:rPr>
                  <a:t>Linear models require the residuals to be normally distributed, this is not possible in the case of a predicted binary variable.  That is why (among other things) we use logistic models</a:t>
                </a:r>
              </a:p>
            </p:txBody>
          </p:sp>
        </mc:Choice>
        <mc:Fallback>
          <p:sp>
            <p:nvSpPr>
              <p:cNvPr id="4" name="Rectangle 3"/>
              <p:cNvSpPr>
                <a:spLocks noRot="1" noChangeAspect="1" noMove="1" noResize="1" noEditPoints="1" noAdjustHandles="1" noChangeArrowheads="1" noChangeShapeType="1" noTextEdit="1"/>
              </p:cNvSpPr>
              <p:nvPr/>
            </p:nvSpPr>
            <p:spPr>
              <a:xfrm>
                <a:off x="474217" y="2924944"/>
                <a:ext cx="8136904" cy="3507499"/>
              </a:xfrm>
              <a:prstGeom prst="rect">
                <a:avLst/>
              </a:prstGeom>
              <a:blipFill>
                <a:blip r:embed="rId3"/>
                <a:stretch>
                  <a:fillRect l="-899" t="-1043" r="-1573" b="-2609"/>
                </a:stretch>
              </a:blipFill>
            </p:spPr>
            <p:txBody>
              <a:bodyPr/>
              <a:lstStyle/>
              <a:p>
                <a:r>
                  <a:rPr lang="en-CA">
                    <a:noFill/>
                  </a:rPr>
                  <a:t> </a:t>
                </a:r>
              </a:p>
            </p:txBody>
          </p:sp>
        </mc:Fallback>
      </mc:AlternateContent>
    </p:spTree>
    <p:extLst>
      <p:ext uri="{BB962C8B-B14F-4D97-AF65-F5344CB8AC3E}">
        <p14:creationId xmlns:p14="http://schemas.microsoft.com/office/powerpoint/2010/main" val="13443843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Model Response Variable - Logit Transformation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spcBef>
                    <a:spcPts val="2400"/>
                  </a:spcBef>
                </a:pPr>
                <a:r>
                  <a:rPr lang="en-CA" sz="2200" dirty="0"/>
                  <a:t>The most common transformation for p</a:t>
                </a:r>
                <a:r>
                  <a:rPr lang="en-CA" sz="2200" baseline="-25000" dirty="0"/>
                  <a:t>i</a:t>
                </a:r>
                <a:r>
                  <a:rPr lang="en-CA" sz="2200" dirty="0"/>
                  <a:t> is the logit transformation, which may be written as:</a:t>
                </a:r>
              </a:p>
              <a:p>
                <a:pPr marL="0" indent="0">
                  <a:spcBef>
                    <a:spcPts val="2400"/>
                  </a:spcBef>
                  <a:buNone/>
                </a:pPr>
                <a14:m>
                  <m:oMathPara xmlns:m="http://schemas.openxmlformats.org/officeDocument/2006/math">
                    <m:oMathParaPr>
                      <m:jc m:val="centerGroup"/>
                    </m:oMathParaPr>
                    <m:oMath xmlns:m="http://schemas.openxmlformats.org/officeDocument/2006/math">
                      <m:r>
                        <a:rPr lang="en-US" sz="2200" i="1">
                          <a:latin typeface="Cambria Math"/>
                        </a:rPr>
                        <m:t>𝐿𝑜𝑔𝑖𝑡</m:t>
                      </m:r>
                      <m:d>
                        <m:dPr>
                          <m:ctrlPr>
                            <a:rPr lang="en-CA" sz="2200" i="1">
                              <a:latin typeface="Cambria Math" panose="02040503050406030204" pitchFamily="18" charset="0"/>
                            </a:rPr>
                          </m:ctrlPr>
                        </m:dPr>
                        <m:e>
                          <m:sSub>
                            <m:sSubPr>
                              <m:ctrlPr>
                                <a:rPr lang="en-CA" sz="2200" i="1">
                                  <a:latin typeface="Cambria Math" panose="02040503050406030204" pitchFamily="18" charset="0"/>
                                </a:rPr>
                              </m:ctrlPr>
                            </m:sSubPr>
                            <m:e>
                              <m:r>
                                <a:rPr lang="en-CA" sz="2200" i="1" dirty="0">
                                  <a:latin typeface="Cambria Math"/>
                                  <a:ea typeface="Cambria Math"/>
                                </a:rPr>
                                <m:t>𝜃</m:t>
                              </m:r>
                            </m:e>
                            <m:sub>
                              <m:r>
                                <a:rPr lang="en-US" sz="2200" i="1">
                                  <a:latin typeface="Cambria Math"/>
                                </a:rPr>
                                <m:t>𝑖</m:t>
                              </m:r>
                            </m:sub>
                          </m:sSub>
                        </m:e>
                      </m:d>
                      <m:r>
                        <a:rPr lang="en-US" sz="2200" i="1">
                          <a:latin typeface="Cambria Math"/>
                        </a:rPr>
                        <m:t>= </m:t>
                      </m:r>
                      <m:sSub>
                        <m:sSubPr>
                          <m:ctrlPr>
                            <a:rPr lang="en-CA" sz="2200" i="1">
                              <a:latin typeface="Cambria Math" panose="02040503050406030204" pitchFamily="18" charset="0"/>
                            </a:rPr>
                          </m:ctrlPr>
                        </m:sSubPr>
                        <m:e>
                          <m:r>
                            <a:rPr lang="en-US" sz="2200" i="1">
                              <a:latin typeface="Cambria Math"/>
                            </a:rPr>
                            <m:t>𝐿𝑜𝑔</m:t>
                          </m:r>
                        </m:e>
                        <m:sub>
                          <m:r>
                            <a:rPr lang="en-US" sz="2200" i="1">
                              <a:latin typeface="Cambria Math"/>
                            </a:rPr>
                            <m:t>𝑒</m:t>
                          </m:r>
                        </m:sub>
                      </m:sSub>
                      <m:r>
                        <a:rPr lang="en-US" sz="2200" i="1">
                          <a:latin typeface="Cambria Math"/>
                        </a:rPr>
                        <m:t>(</m:t>
                      </m:r>
                      <m:f>
                        <m:fPr>
                          <m:ctrlPr>
                            <a:rPr lang="en-CA" sz="2200" i="1">
                              <a:latin typeface="Cambria Math" panose="02040503050406030204" pitchFamily="18" charset="0"/>
                            </a:rPr>
                          </m:ctrlPr>
                        </m:fPr>
                        <m:num>
                          <m:sSub>
                            <m:sSubPr>
                              <m:ctrlPr>
                                <a:rPr lang="en-CA" sz="2200" i="1">
                                  <a:latin typeface="Cambria Math" panose="02040503050406030204" pitchFamily="18" charset="0"/>
                                </a:rPr>
                              </m:ctrlPr>
                            </m:sSubPr>
                            <m:e>
                              <m:r>
                                <a:rPr lang="en-CA" sz="2200" i="1" dirty="0">
                                  <a:latin typeface="Cambria Math"/>
                                  <a:ea typeface="Cambria Math"/>
                                </a:rPr>
                                <m:t>𝜃</m:t>
                              </m:r>
                            </m:e>
                            <m:sub>
                              <m:r>
                                <a:rPr lang="en-US" sz="2200" i="1">
                                  <a:latin typeface="Cambria Math"/>
                                </a:rPr>
                                <m:t>𝑖</m:t>
                              </m:r>
                            </m:sub>
                          </m:sSub>
                        </m:num>
                        <m:den>
                          <m:r>
                            <a:rPr lang="en-US" sz="2200" i="1">
                              <a:latin typeface="Cambria Math"/>
                            </a:rPr>
                            <m:t>1−</m:t>
                          </m:r>
                          <m:sSub>
                            <m:sSubPr>
                              <m:ctrlPr>
                                <a:rPr lang="en-CA" sz="2200" i="1">
                                  <a:latin typeface="Cambria Math" panose="02040503050406030204" pitchFamily="18" charset="0"/>
                                </a:rPr>
                              </m:ctrlPr>
                            </m:sSubPr>
                            <m:e>
                              <m:r>
                                <a:rPr lang="en-CA" sz="2200" i="1" dirty="0">
                                  <a:latin typeface="Cambria Math"/>
                                  <a:ea typeface="Cambria Math"/>
                                </a:rPr>
                                <m:t>𝜃</m:t>
                              </m:r>
                            </m:e>
                            <m:sub>
                              <m:r>
                                <a:rPr lang="en-US" sz="2200" i="1">
                                  <a:latin typeface="Cambria Math"/>
                                </a:rPr>
                                <m:t>𝑖</m:t>
                              </m:r>
                            </m:sub>
                          </m:sSub>
                        </m:den>
                      </m:f>
                      <m:r>
                        <a:rPr lang="en-US" sz="2200" i="1">
                          <a:latin typeface="Cambria Math"/>
                        </a:rPr>
                        <m:t>)</m:t>
                      </m:r>
                    </m:oMath>
                  </m:oMathPara>
                </a14:m>
                <a:endParaRPr lang="en-CA" sz="2200" dirty="0"/>
              </a:p>
              <a:p>
                <a:pPr>
                  <a:spcBef>
                    <a:spcPts val="2400"/>
                  </a:spcBef>
                </a:pPr>
                <a14:m>
                  <m:oMath xmlns:m="http://schemas.openxmlformats.org/officeDocument/2006/math">
                    <m:r>
                      <a:rPr lang="en-US" sz="2200" i="1">
                        <a:latin typeface="Cambria Math"/>
                      </a:rPr>
                      <m:t>(</m:t>
                    </m:r>
                    <m:f>
                      <m:fPr>
                        <m:ctrlPr>
                          <a:rPr lang="en-CA" sz="2200" i="1">
                            <a:latin typeface="Cambria Math" panose="02040503050406030204" pitchFamily="18" charset="0"/>
                          </a:rPr>
                        </m:ctrlPr>
                      </m:fPr>
                      <m:num>
                        <m:sSub>
                          <m:sSubPr>
                            <m:ctrlPr>
                              <a:rPr lang="en-CA" sz="2200" i="1">
                                <a:latin typeface="Cambria Math" panose="02040503050406030204" pitchFamily="18" charset="0"/>
                              </a:rPr>
                            </m:ctrlPr>
                          </m:sSubPr>
                          <m:e>
                            <m:r>
                              <a:rPr lang="en-CA" sz="2200" i="1" dirty="0">
                                <a:latin typeface="Cambria Math"/>
                                <a:ea typeface="Cambria Math"/>
                              </a:rPr>
                              <m:t>𝜃</m:t>
                            </m:r>
                          </m:e>
                          <m:sub>
                            <m:r>
                              <a:rPr lang="en-US" sz="2200" i="1">
                                <a:latin typeface="Cambria Math"/>
                              </a:rPr>
                              <m:t>𝑖</m:t>
                            </m:r>
                          </m:sub>
                        </m:sSub>
                      </m:num>
                      <m:den>
                        <m:r>
                          <a:rPr lang="en-US" sz="2200" i="1">
                            <a:latin typeface="Cambria Math"/>
                          </a:rPr>
                          <m:t>1−</m:t>
                        </m:r>
                        <m:sSub>
                          <m:sSubPr>
                            <m:ctrlPr>
                              <a:rPr lang="en-CA" sz="2200" i="1">
                                <a:latin typeface="Cambria Math" panose="02040503050406030204" pitchFamily="18" charset="0"/>
                              </a:rPr>
                            </m:ctrlPr>
                          </m:sSubPr>
                          <m:e>
                            <m:r>
                              <a:rPr lang="en-CA" sz="2200" i="1" dirty="0">
                                <a:latin typeface="Cambria Math"/>
                                <a:ea typeface="Cambria Math"/>
                              </a:rPr>
                              <m:t>𝜃</m:t>
                            </m:r>
                          </m:e>
                          <m:sub>
                            <m:r>
                              <a:rPr lang="en-US" sz="2200" i="1">
                                <a:latin typeface="Cambria Math"/>
                              </a:rPr>
                              <m:t>𝑖</m:t>
                            </m:r>
                          </m:sub>
                        </m:sSub>
                      </m:den>
                    </m:f>
                    <m:r>
                      <a:rPr lang="en-US" sz="2200" i="1">
                        <a:latin typeface="Cambria Math"/>
                      </a:rPr>
                      <m:t>)</m:t>
                    </m:r>
                  </m:oMath>
                </a14:m>
                <a:r>
                  <a:rPr lang="en-CA" sz="2200" dirty="0"/>
                  <a:t> is what in colloquial English we know as the odds</a:t>
                </a:r>
              </a:p>
              <a:p>
                <a:pPr>
                  <a:spcBef>
                    <a:spcPts val="2400"/>
                  </a:spcBef>
                </a:pPr>
                <a:r>
                  <a:rPr lang="en-CA" sz="2200" dirty="0"/>
                  <a:t>Solving for </a:t>
                </a:r>
                <a14:m>
                  <m:oMath xmlns:m="http://schemas.openxmlformats.org/officeDocument/2006/math">
                    <m:sSub>
                      <m:sSubPr>
                        <m:ctrlPr>
                          <a:rPr lang="en-CA" sz="2200" i="1">
                            <a:latin typeface="Cambria Math" panose="02040503050406030204" pitchFamily="18" charset="0"/>
                          </a:rPr>
                        </m:ctrlPr>
                      </m:sSubPr>
                      <m:e>
                        <m:r>
                          <a:rPr lang="en-CA" sz="2200" i="1" dirty="0">
                            <a:latin typeface="Cambria Math"/>
                            <a:ea typeface="Cambria Math"/>
                          </a:rPr>
                          <m:t>𝜃</m:t>
                        </m:r>
                      </m:e>
                      <m:sub>
                        <m:r>
                          <a:rPr lang="en-US" sz="2200" i="1">
                            <a:latin typeface="Cambria Math"/>
                          </a:rPr>
                          <m:t>𝑖</m:t>
                        </m:r>
                      </m:sub>
                    </m:sSub>
                  </m:oMath>
                </a14:m>
                <a:r>
                  <a:rPr lang="en-CA" sz="2200" dirty="0"/>
                  <a:t> yields:</a:t>
                </a:r>
              </a:p>
              <a:p>
                <a:pPr marL="0" indent="0">
                  <a:spcBef>
                    <a:spcPts val="2400"/>
                  </a:spcBef>
                  <a:buNone/>
                </a:pPr>
                <a14:m>
                  <m:oMathPara xmlns:m="http://schemas.openxmlformats.org/officeDocument/2006/math">
                    <m:oMathParaPr>
                      <m:jc m:val="centerGroup"/>
                    </m:oMathParaPr>
                    <m:oMath xmlns:m="http://schemas.openxmlformats.org/officeDocument/2006/math">
                      <m:sSub>
                        <m:sSubPr>
                          <m:ctrlPr>
                            <a:rPr lang="en-CA" sz="2200" i="1">
                              <a:latin typeface="Cambria Math" panose="02040503050406030204" pitchFamily="18" charset="0"/>
                            </a:rPr>
                          </m:ctrlPr>
                        </m:sSubPr>
                        <m:e>
                          <m:r>
                            <a:rPr lang="en-CA" sz="2200" i="1" dirty="0">
                              <a:latin typeface="Cambria Math"/>
                              <a:ea typeface="Cambria Math"/>
                            </a:rPr>
                            <m:t>𝜃</m:t>
                          </m:r>
                        </m:e>
                        <m:sub>
                          <m:r>
                            <a:rPr lang="en-US" sz="2200" i="1">
                              <a:latin typeface="Cambria Math"/>
                            </a:rPr>
                            <m:t>𝑖</m:t>
                          </m:r>
                        </m:sub>
                      </m:sSub>
                      <m:r>
                        <a:rPr lang="en-US" sz="2200" i="1">
                          <a:latin typeface="Cambria Math"/>
                        </a:rPr>
                        <m:t>= </m:t>
                      </m:r>
                      <m:f>
                        <m:fPr>
                          <m:ctrlPr>
                            <a:rPr lang="en-CA" sz="2200" i="1">
                              <a:latin typeface="Cambria Math" panose="02040503050406030204" pitchFamily="18" charset="0"/>
                            </a:rPr>
                          </m:ctrlPr>
                        </m:fPr>
                        <m:num>
                          <m:sSup>
                            <m:sSupPr>
                              <m:ctrlPr>
                                <a:rPr lang="en-CA" sz="2200" i="1">
                                  <a:latin typeface="Cambria Math" panose="02040503050406030204" pitchFamily="18" charset="0"/>
                                </a:rPr>
                              </m:ctrlPr>
                            </m:sSupPr>
                            <m:e>
                              <m:r>
                                <a:rPr lang="en-US" sz="2200" i="1">
                                  <a:latin typeface="Cambria Math"/>
                                </a:rPr>
                                <m:t>𝑒</m:t>
                              </m:r>
                            </m:e>
                            <m:sup>
                              <m:sSub>
                                <m:sSubPr>
                                  <m:ctrlPr>
                                    <a:rPr lang="en-CA" sz="2200" i="1">
                                      <a:latin typeface="Cambria Math" panose="02040503050406030204" pitchFamily="18" charset="0"/>
                                    </a:rPr>
                                  </m:ctrlPr>
                                </m:sSubPr>
                                <m:e>
                                  <m:r>
                                    <a:rPr lang="en-US" sz="2200" i="1">
                                      <a:latin typeface="Cambria Math"/>
                                    </a:rPr>
                                    <m:t>𝛽</m:t>
                                  </m:r>
                                </m:e>
                                <m:sub>
                                  <m:r>
                                    <a:rPr lang="en-US" sz="2200" i="1">
                                      <a:latin typeface="Cambria Math"/>
                                    </a:rPr>
                                    <m:t>0</m:t>
                                  </m:r>
                                </m:sub>
                              </m:sSub>
                              <m:r>
                                <a:rPr lang="en-US" sz="2200" i="1">
                                  <a:latin typeface="Cambria Math"/>
                                </a:rPr>
                                <m:t>+ </m:t>
                              </m:r>
                              <m:sSub>
                                <m:sSubPr>
                                  <m:ctrlPr>
                                    <a:rPr lang="en-CA" sz="2200" i="1">
                                      <a:latin typeface="Cambria Math" panose="02040503050406030204" pitchFamily="18" charset="0"/>
                                    </a:rPr>
                                  </m:ctrlPr>
                                </m:sSubPr>
                                <m:e>
                                  <m:r>
                                    <a:rPr lang="en-US" sz="2200" i="1">
                                      <a:latin typeface="Cambria Math"/>
                                    </a:rPr>
                                    <m:t>𝛽</m:t>
                                  </m:r>
                                </m:e>
                                <m:sub>
                                  <m:r>
                                    <a:rPr lang="en-US" sz="2200" i="1">
                                      <a:latin typeface="Cambria Math"/>
                                    </a:rPr>
                                    <m:t>1</m:t>
                                  </m:r>
                                </m:sub>
                              </m:sSub>
                              <m:r>
                                <a:rPr lang="en-US" sz="2200" i="1">
                                  <a:latin typeface="Cambria Math"/>
                                </a:rPr>
                                <m:t> </m:t>
                              </m:r>
                              <m:sSub>
                                <m:sSubPr>
                                  <m:ctrlPr>
                                    <a:rPr lang="en-CA" sz="2200" i="1">
                                      <a:latin typeface="Cambria Math" panose="02040503050406030204" pitchFamily="18" charset="0"/>
                                    </a:rPr>
                                  </m:ctrlPr>
                                </m:sSubPr>
                                <m:e>
                                  <m:r>
                                    <a:rPr lang="en-US" sz="2200" i="1">
                                      <a:latin typeface="Cambria Math"/>
                                    </a:rPr>
                                    <m:t>𝑥</m:t>
                                  </m:r>
                                </m:e>
                                <m:sub>
                                  <m:r>
                                    <a:rPr lang="en-US" sz="2200" i="1">
                                      <a:latin typeface="Cambria Math"/>
                                    </a:rPr>
                                    <m:t>1,</m:t>
                                  </m:r>
                                  <m:r>
                                    <a:rPr lang="en-US" sz="2200" i="1">
                                      <a:latin typeface="Cambria Math"/>
                                    </a:rPr>
                                    <m:t>𝑖</m:t>
                                  </m:r>
                                </m:sub>
                              </m:sSub>
                              <m:r>
                                <a:rPr lang="en-US" sz="2200" i="1">
                                  <a:latin typeface="Cambria Math"/>
                                </a:rPr>
                                <m:t>+ </m:t>
                              </m:r>
                              <m:sSub>
                                <m:sSubPr>
                                  <m:ctrlPr>
                                    <a:rPr lang="en-CA" sz="2200" i="1">
                                      <a:latin typeface="Cambria Math" panose="02040503050406030204" pitchFamily="18" charset="0"/>
                                    </a:rPr>
                                  </m:ctrlPr>
                                </m:sSubPr>
                                <m:e>
                                  <m:r>
                                    <a:rPr lang="en-US" sz="2200" i="1">
                                      <a:latin typeface="Cambria Math"/>
                                    </a:rPr>
                                    <m:t>𝛽</m:t>
                                  </m:r>
                                </m:e>
                                <m:sub>
                                  <m:r>
                                    <a:rPr lang="en-US" sz="2200" i="1">
                                      <a:latin typeface="Cambria Math"/>
                                    </a:rPr>
                                    <m:t>2</m:t>
                                  </m:r>
                                </m:sub>
                              </m:sSub>
                              <m:r>
                                <a:rPr lang="en-US" sz="2200" i="1">
                                  <a:latin typeface="Cambria Math"/>
                                </a:rPr>
                                <m:t> </m:t>
                              </m:r>
                              <m:sSub>
                                <m:sSubPr>
                                  <m:ctrlPr>
                                    <a:rPr lang="en-CA" sz="2200" i="1">
                                      <a:latin typeface="Cambria Math" panose="02040503050406030204" pitchFamily="18" charset="0"/>
                                    </a:rPr>
                                  </m:ctrlPr>
                                </m:sSubPr>
                                <m:e>
                                  <m:r>
                                    <a:rPr lang="en-US" sz="2200" i="1">
                                      <a:latin typeface="Cambria Math"/>
                                    </a:rPr>
                                    <m:t>𝑥</m:t>
                                  </m:r>
                                </m:e>
                                <m:sub>
                                  <m:r>
                                    <a:rPr lang="en-US" sz="2200" i="1">
                                      <a:latin typeface="Cambria Math"/>
                                    </a:rPr>
                                    <m:t>2,</m:t>
                                  </m:r>
                                  <m:r>
                                    <a:rPr lang="en-US" sz="2200" i="1">
                                      <a:latin typeface="Cambria Math"/>
                                    </a:rPr>
                                    <m:t>𝑖</m:t>
                                  </m:r>
                                </m:sub>
                              </m:sSub>
                              <m:r>
                                <a:rPr lang="en-US" sz="2200" i="1">
                                  <a:latin typeface="Cambria Math"/>
                                </a:rPr>
                                <m:t>+ </m:t>
                              </m:r>
                              <m:sSub>
                                <m:sSubPr>
                                  <m:ctrlPr>
                                    <a:rPr lang="en-CA" sz="2200" i="1">
                                      <a:latin typeface="Cambria Math" panose="02040503050406030204" pitchFamily="18" charset="0"/>
                                    </a:rPr>
                                  </m:ctrlPr>
                                </m:sSubPr>
                                <m:e>
                                  <m:r>
                                    <a:rPr lang="en-US" sz="2200" i="1">
                                      <a:latin typeface="Cambria Math"/>
                                    </a:rPr>
                                    <m:t>𝛽</m:t>
                                  </m:r>
                                </m:e>
                                <m:sub>
                                  <m:r>
                                    <a:rPr lang="en-US" sz="2200" i="1">
                                      <a:latin typeface="Cambria Math"/>
                                    </a:rPr>
                                    <m:t>3</m:t>
                                  </m:r>
                                </m:sub>
                              </m:sSub>
                              <m:r>
                                <a:rPr lang="en-US" sz="2200" i="1">
                                  <a:latin typeface="Cambria Math"/>
                                </a:rPr>
                                <m:t> </m:t>
                              </m:r>
                              <m:sSub>
                                <m:sSubPr>
                                  <m:ctrlPr>
                                    <a:rPr lang="en-CA" sz="2200" i="1">
                                      <a:latin typeface="Cambria Math" panose="02040503050406030204" pitchFamily="18" charset="0"/>
                                    </a:rPr>
                                  </m:ctrlPr>
                                </m:sSubPr>
                                <m:e>
                                  <m:r>
                                    <a:rPr lang="en-US" sz="2200" i="1">
                                      <a:latin typeface="Cambria Math"/>
                                    </a:rPr>
                                    <m:t>𝑥</m:t>
                                  </m:r>
                                </m:e>
                                <m:sub>
                                  <m:r>
                                    <a:rPr lang="en-US" sz="2200" i="1">
                                      <a:latin typeface="Cambria Math"/>
                                    </a:rPr>
                                    <m:t>3,</m:t>
                                  </m:r>
                                  <m:r>
                                    <a:rPr lang="en-US" sz="2200" i="1">
                                      <a:latin typeface="Cambria Math"/>
                                    </a:rPr>
                                    <m:t>𝑖</m:t>
                                  </m:r>
                                </m:sub>
                              </m:sSub>
                              <m:r>
                                <a:rPr lang="en-US" sz="2200" i="1">
                                  <a:latin typeface="Cambria Math"/>
                                </a:rPr>
                                <m:t>+…+ </m:t>
                              </m:r>
                              <m:sSub>
                                <m:sSubPr>
                                  <m:ctrlPr>
                                    <a:rPr lang="en-CA" sz="2200" i="1">
                                      <a:latin typeface="Cambria Math" panose="02040503050406030204" pitchFamily="18" charset="0"/>
                                    </a:rPr>
                                  </m:ctrlPr>
                                </m:sSubPr>
                                <m:e>
                                  <m:r>
                                    <a:rPr lang="en-US" sz="2200" i="1">
                                      <a:latin typeface="Cambria Math"/>
                                    </a:rPr>
                                    <m:t>𝛽</m:t>
                                  </m:r>
                                </m:e>
                                <m:sub>
                                  <m:r>
                                    <a:rPr lang="en-US" sz="2200" i="1">
                                      <a:latin typeface="Cambria Math"/>
                                    </a:rPr>
                                    <m:t>𝑘</m:t>
                                  </m:r>
                                </m:sub>
                              </m:sSub>
                              <m:r>
                                <a:rPr lang="en-US" sz="2200" i="1">
                                  <a:latin typeface="Cambria Math"/>
                                </a:rPr>
                                <m:t> </m:t>
                              </m:r>
                              <m:sSub>
                                <m:sSubPr>
                                  <m:ctrlPr>
                                    <a:rPr lang="en-CA" sz="2200" i="1">
                                      <a:latin typeface="Cambria Math" panose="02040503050406030204" pitchFamily="18" charset="0"/>
                                    </a:rPr>
                                  </m:ctrlPr>
                                </m:sSubPr>
                                <m:e>
                                  <m:r>
                                    <a:rPr lang="en-US" sz="2200" i="1">
                                      <a:latin typeface="Cambria Math"/>
                                    </a:rPr>
                                    <m:t>𝑥</m:t>
                                  </m:r>
                                </m:e>
                                <m:sub>
                                  <m:r>
                                    <a:rPr lang="en-US" sz="2200" i="1">
                                      <a:latin typeface="Cambria Math"/>
                                    </a:rPr>
                                    <m:t>𝑘</m:t>
                                  </m:r>
                                  <m:r>
                                    <a:rPr lang="en-US" sz="2200" i="1">
                                      <a:latin typeface="Cambria Math"/>
                                    </a:rPr>
                                    <m:t>,</m:t>
                                  </m:r>
                                  <m:r>
                                    <a:rPr lang="en-US" sz="2200" i="1">
                                      <a:latin typeface="Cambria Math"/>
                                    </a:rPr>
                                    <m:t>𝑖</m:t>
                                  </m:r>
                                </m:sub>
                              </m:sSub>
                            </m:sup>
                          </m:sSup>
                        </m:num>
                        <m:den>
                          <m:r>
                            <a:rPr lang="en-US" sz="2200" i="1">
                              <a:latin typeface="Cambria Math"/>
                            </a:rPr>
                            <m:t>1+ </m:t>
                          </m:r>
                          <m:sSup>
                            <m:sSupPr>
                              <m:ctrlPr>
                                <a:rPr lang="en-CA" sz="2200" i="1">
                                  <a:latin typeface="Cambria Math" panose="02040503050406030204" pitchFamily="18" charset="0"/>
                                </a:rPr>
                              </m:ctrlPr>
                            </m:sSupPr>
                            <m:e>
                              <m:r>
                                <a:rPr lang="en-US" sz="2200" i="1">
                                  <a:latin typeface="Cambria Math"/>
                                </a:rPr>
                                <m:t>𝑒</m:t>
                              </m:r>
                            </m:e>
                            <m:sup>
                              <m:sSub>
                                <m:sSubPr>
                                  <m:ctrlPr>
                                    <a:rPr lang="en-CA" sz="2200" i="1">
                                      <a:latin typeface="Cambria Math" panose="02040503050406030204" pitchFamily="18" charset="0"/>
                                    </a:rPr>
                                  </m:ctrlPr>
                                </m:sSubPr>
                                <m:e>
                                  <m:r>
                                    <a:rPr lang="en-US" sz="2200" i="1">
                                      <a:latin typeface="Cambria Math"/>
                                    </a:rPr>
                                    <m:t>𝛽</m:t>
                                  </m:r>
                                </m:e>
                                <m:sub>
                                  <m:r>
                                    <a:rPr lang="en-US" sz="2200" i="1">
                                      <a:latin typeface="Cambria Math"/>
                                    </a:rPr>
                                    <m:t>0</m:t>
                                  </m:r>
                                </m:sub>
                              </m:sSub>
                              <m:r>
                                <a:rPr lang="en-US" sz="2200" i="1">
                                  <a:latin typeface="Cambria Math"/>
                                </a:rPr>
                                <m:t>+ </m:t>
                              </m:r>
                              <m:sSub>
                                <m:sSubPr>
                                  <m:ctrlPr>
                                    <a:rPr lang="en-CA" sz="2200" i="1">
                                      <a:latin typeface="Cambria Math" panose="02040503050406030204" pitchFamily="18" charset="0"/>
                                    </a:rPr>
                                  </m:ctrlPr>
                                </m:sSubPr>
                                <m:e>
                                  <m:r>
                                    <a:rPr lang="en-US" sz="2200" i="1">
                                      <a:latin typeface="Cambria Math"/>
                                    </a:rPr>
                                    <m:t>𝛽</m:t>
                                  </m:r>
                                </m:e>
                                <m:sub>
                                  <m:r>
                                    <a:rPr lang="en-US" sz="2200" i="1">
                                      <a:latin typeface="Cambria Math"/>
                                    </a:rPr>
                                    <m:t>1</m:t>
                                  </m:r>
                                </m:sub>
                              </m:sSub>
                              <m:r>
                                <a:rPr lang="en-US" sz="2200" i="1">
                                  <a:latin typeface="Cambria Math"/>
                                </a:rPr>
                                <m:t> </m:t>
                              </m:r>
                              <m:sSub>
                                <m:sSubPr>
                                  <m:ctrlPr>
                                    <a:rPr lang="en-CA" sz="2200" i="1">
                                      <a:latin typeface="Cambria Math" panose="02040503050406030204" pitchFamily="18" charset="0"/>
                                    </a:rPr>
                                  </m:ctrlPr>
                                </m:sSubPr>
                                <m:e>
                                  <m:r>
                                    <a:rPr lang="en-US" sz="2200" i="1">
                                      <a:latin typeface="Cambria Math"/>
                                    </a:rPr>
                                    <m:t>𝑥</m:t>
                                  </m:r>
                                </m:e>
                                <m:sub>
                                  <m:r>
                                    <a:rPr lang="en-US" sz="2200" i="1">
                                      <a:latin typeface="Cambria Math"/>
                                    </a:rPr>
                                    <m:t>1,</m:t>
                                  </m:r>
                                  <m:r>
                                    <a:rPr lang="en-US" sz="2200" i="1">
                                      <a:latin typeface="Cambria Math"/>
                                    </a:rPr>
                                    <m:t>𝑖</m:t>
                                  </m:r>
                                </m:sub>
                              </m:sSub>
                              <m:r>
                                <a:rPr lang="en-US" sz="2200" i="1">
                                  <a:latin typeface="Cambria Math"/>
                                </a:rPr>
                                <m:t>+ </m:t>
                              </m:r>
                              <m:sSub>
                                <m:sSubPr>
                                  <m:ctrlPr>
                                    <a:rPr lang="en-CA" sz="2200" i="1">
                                      <a:latin typeface="Cambria Math" panose="02040503050406030204" pitchFamily="18" charset="0"/>
                                    </a:rPr>
                                  </m:ctrlPr>
                                </m:sSubPr>
                                <m:e>
                                  <m:r>
                                    <a:rPr lang="en-US" sz="2200" i="1">
                                      <a:latin typeface="Cambria Math"/>
                                    </a:rPr>
                                    <m:t>𝛽</m:t>
                                  </m:r>
                                </m:e>
                                <m:sub>
                                  <m:r>
                                    <a:rPr lang="en-US" sz="2200" i="1">
                                      <a:latin typeface="Cambria Math"/>
                                    </a:rPr>
                                    <m:t>2</m:t>
                                  </m:r>
                                </m:sub>
                              </m:sSub>
                              <m:r>
                                <a:rPr lang="en-US" sz="2200" i="1">
                                  <a:latin typeface="Cambria Math"/>
                                </a:rPr>
                                <m:t> </m:t>
                              </m:r>
                              <m:sSub>
                                <m:sSubPr>
                                  <m:ctrlPr>
                                    <a:rPr lang="en-CA" sz="2200" i="1">
                                      <a:latin typeface="Cambria Math" panose="02040503050406030204" pitchFamily="18" charset="0"/>
                                    </a:rPr>
                                  </m:ctrlPr>
                                </m:sSubPr>
                                <m:e>
                                  <m:r>
                                    <a:rPr lang="en-US" sz="2200" i="1">
                                      <a:latin typeface="Cambria Math"/>
                                    </a:rPr>
                                    <m:t>𝑥</m:t>
                                  </m:r>
                                </m:e>
                                <m:sub>
                                  <m:r>
                                    <a:rPr lang="en-US" sz="2200" i="1">
                                      <a:latin typeface="Cambria Math"/>
                                    </a:rPr>
                                    <m:t>2,</m:t>
                                  </m:r>
                                  <m:r>
                                    <a:rPr lang="en-US" sz="2200" i="1">
                                      <a:latin typeface="Cambria Math"/>
                                    </a:rPr>
                                    <m:t>𝑖</m:t>
                                  </m:r>
                                </m:sub>
                              </m:sSub>
                              <m:r>
                                <a:rPr lang="en-US" sz="2200" i="1">
                                  <a:latin typeface="Cambria Math"/>
                                </a:rPr>
                                <m:t>+ </m:t>
                              </m:r>
                              <m:sSub>
                                <m:sSubPr>
                                  <m:ctrlPr>
                                    <a:rPr lang="en-CA" sz="2200" i="1">
                                      <a:latin typeface="Cambria Math" panose="02040503050406030204" pitchFamily="18" charset="0"/>
                                    </a:rPr>
                                  </m:ctrlPr>
                                </m:sSubPr>
                                <m:e>
                                  <m:r>
                                    <a:rPr lang="en-US" sz="2200" i="1">
                                      <a:latin typeface="Cambria Math"/>
                                    </a:rPr>
                                    <m:t>𝛽</m:t>
                                  </m:r>
                                </m:e>
                                <m:sub>
                                  <m:r>
                                    <a:rPr lang="en-US" sz="2200" i="1">
                                      <a:latin typeface="Cambria Math"/>
                                    </a:rPr>
                                    <m:t>3</m:t>
                                  </m:r>
                                </m:sub>
                              </m:sSub>
                              <m:r>
                                <a:rPr lang="en-US" sz="2200" i="1">
                                  <a:latin typeface="Cambria Math"/>
                                </a:rPr>
                                <m:t> </m:t>
                              </m:r>
                              <m:sSub>
                                <m:sSubPr>
                                  <m:ctrlPr>
                                    <a:rPr lang="en-CA" sz="2200" i="1">
                                      <a:latin typeface="Cambria Math" panose="02040503050406030204" pitchFamily="18" charset="0"/>
                                    </a:rPr>
                                  </m:ctrlPr>
                                </m:sSubPr>
                                <m:e>
                                  <m:r>
                                    <a:rPr lang="en-US" sz="2200" i="1">
                                      <a:latin typeface="Cambria Math"/>
                                    </a:rPr>
                                    <m:t>𝑥</m:t>
                                  </m:r>
                                </m:e>
                                <m:sub>
                                  <m:r>
                                    <a:rPr lang="en-US" sz="2200" i="1">
                                      <a:latin typeface="Cambria Math"/>
                                    </a:rPr>
                                    <m:t>3,</m:t>
                                  </m:r>
                                  <m:r>
                                    <a:rPr lang="en-US" sz="2200" i="1">
                                      <a:latin typeface="Cambria Math"/>
                                    </a:rPr>
                                    <m:t>𝑖</m:t>
                                  </m:r>
                                </m:sub>
                              </m:sSub>
                              <m:r>
                                <a:rPr lang="en-US" sz="2200" i="1">
                                  <a:latin typeface="Cambria Math"/>
                                </a:rPr>
                                <m:t>+…+ </m:t>
                              </m:r>
                              <m:sSub>
                                <m:sSubPr>
                                  <m:ctrlPr>
                                    <a:rPr lang="en-CA" sz="2200" i="1">
                                      <a:latin typeface="Cambria Math" panose="02040503050406030204" pitchFamily="18" charset="0"/>
                                    </a:rPr>
                                  </m:ctrlPr>
                                </m:sSubPr>
                                <m:e>
                                  <m:r>
                                    <a:rPr lang="en-US" sz="2200" i="1">
                                      <a:latin typeface="Cambria Math"/>
                                    </a:rPr>
                                    <m:t>𝛽</m:t>
                                  </m:r>
                                </m:e>
                                <m:sub>
                                  <m:r>
                                    <a:rPr lang="en-US" sz="2200" i="1">
                                      <a:latin typeface="Cambria Math"/>
                                    </a:rPr>
                                    <m:t>𝑘</m:t>
                                  </m:r>
                                </m:sub>
                              </m:sSub>
                              <m:r>
                                <a:rPr lang="en-US" sz="2200" i="1">
                                  <a:latin typeface="Cambria Math"/>
                                </a:rPr>
                                <m:t> </m:t>
                              </m:r>
                              <m:sSub>
                                <m:sSubPr>
                                  <m:ctrlPr>
                                    <a:rPr lang="en-CA" sz="2200" i="1">
                                      <a:latin typeface="Cambria Math" panose="02040503050406030204" pitchFamily="18" charset="0"/>
                                    </a:rPr>
                                  </m:ctrlPr>
                                </m:sSubPr>
                                <m:e>
                                  <m:r>
                                    <a:rPr lang="en-US" sz="2200" i="1">
                                      <a:latin typeface="Cambria Math"/>
                                    </a:rPr>
                                    <m:t>𝑥</m:t>
                                  </m:r>
                                </m:e>
                                <m:sub>
                                  <m:r>
                                    <a:rPr lang="en-US" sz="2200" i="1">
                                      <a:latin typeface="Cambria Math"/>
                                    </a:rPr>
                                    <m:t>𝑘</m:t>
                                  </m:r>
                                  <m:r>
                                    <a:rPr lang="en-US" sz="2200" i="1">
                                      <a:latin typeface="Cambria Math"/>
                                    </a:rPr>
                                    <m:t>,</m:t>
                                  </m:r>
                                  <m:r>
                                    <a:rPr lang="en-US" sz="2200" i="1">
                                      <a:latin typeface="Cambria Math"/>
                                    </a:rPr>
                                    <m:t>𝑖</m:t>
                                  </m:r>
                                </m:sub>
                              </m:sSub>
                            </m:sup>
                          </m:sSup>
                        </m:den>
                      </m:f>
                    </m:oMath>
                  </m:oMathPara>
                </a14:m>
                <a:endParaRPr lang="en-CA" sz="2200" dirty="0"/>
              </a:p>
              <a:p>
                <a:pPr>
                  <a:spcBef>
                    <a:spcPts val="2400"/>
                  </a:spcBef>
                </a:pPr>
                <a:endParaRPr lang="en-CA"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15" t="-652"/>
                </a:stretch>
              </a:blipFill>
            </p:spPr>
            <p:txBody>
              <a:bodyPr/>
              <a:lstStyle/>
              <a:p>
                <a:r>
                  <a:rPr lang="en-CA">
                    <a:noFill/>
                  </a:rPr>
                  <a:t> </a:t>
                </a:r>
              </a:p>
            </p:txBody>
          </p:sp>
        </mc:Fallback>
      </mc:AlternateContent>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5085184"/>
            <a:ext cx="3094256" cy="1775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21194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Model the response</a:t>
            </a:r>
          </a:p>
        </p:txBody>
      </p:sp>
      <p:sp>
        <p:nvSpPr>
          <p:cNvPr id="3" name="Content Placeholder 2"/>
          <p:cNvSpPr>
            <a:spLocks noGrp="1"/>
          </p:cNvSpPr>
          <p:nvPr>
            <p:ph idx="1"/>
          </p:nvPr>
        </p:nvSpPr>
        <p:spPr>
          <a:xfrm>
            <a:off x="457200" y="1447801"/>
            <a:ext cx="8229600" cy="3205336"/>
          </a:xfrm>
        </p:spPr>
        <p:txBody>
          <a:bodyPr>
            <a:normAutofit/>
          </a:bodyPr>
          <a:lstStyle/>
          <a:p>
            <a:r>
              <a:rPr lang="en-CA" sz="2200" dirty="0"/>
              <a:t>The common practice is to model the response variable taking values of 0 or 1 to represent a </a:t>
            </a:r>
            <a:r>
              <a:rPr lang="en-CA" sz="2200" u="sng" dirty="0"/>
              <a:t>no</a:t>
            </a:r>
            <a:r>
              <a:rPr lang="en-CA" sz="2200" dirty="0"/>
              <a:t> or </a:t>
            </a:r>
            <a:r>
              <a:rPr lang="en-CA" sz="2200" u="sng" dirty="0"/>
              <a:t>yes</a:t>
            </a:r>
            <a:r>
              <a:rPr lang="en-CA" sz="2200" dirty="0"/>
              <a:t> answer</a:t>
            </a:r>
          </a:p>
          <a:p>
            <a:r>
              <a:rPr lang="en-CA" sz="2200" dirty="0"/>
              <a:t>Predictors can be categorical or numerical variables</a:t>
            </a:r>
          </a:p>
          <a:p>
            <a:r>
              <a:rPr lang="en-CA" sz="2200" dirty="0"/>
              <a:t>If outliers are present in predictor variables, the corresponding observations may be especially influential on the resulting model</a:t>
            </a:r>
          </a:p>
          <a:p>
            <a:pPr lvl="1"/>
            <a:r>
              <a:rPr lang="en-CA" sz="1800" dirty="0"/>
              <a:t>This is the motivation for omitting the numerical variables by transforming or binning the predictors</a:t>
            </a:r>
          </a:p>
        </p:txBody>
      </p:sp>
      <p:sp>
        <p:nvSpPr>
          <p:cNvPr id="4" name="Rectangle 3"/>
          <p:cNvSpPr/>
          <p:nvPr/>
        </p:nvSpPr>
        <p:spPr>
          <a:xfrm>
            <a:off x="583779" y="4272623"/>
            <a:ext cx="8083152" cy="2031325"/>
          </a:xfrm>
          <a:prstGeom prst="rect">
            <a:avLst/>
          </a:prstGeom>
          <a:ln>
            <a:solidFill>
              <a:srgbClr val="3C3C7D"/>
            </a:solidFill>
          </a:ln>
        </p:spPr>
        <p:txBody>
          <a:bodyPr wrap="square">
            <a:spAutoFit/>
          </a:bodyPr>
          <a:lstStyle/>
          <a:p>
            <a:r>
              <a:rPr lang="en-CA" sz="2100" b="1" dirty="0">
                <a:solidFill>
                  <a:srgbClr val="3C3C7D"/>
                </a:solidFill>
                <a:latin typeface="Arial" panose="020B0604020202020204" pitchFamily="34" charset="0"/>
                <a:cs typeface="Arial" panose="020B0604020202020204" pitchFamily="34" charset="0"/>
              </a:rPr>
              <a:t>TIP: Notation for a logistic regression model</a:t>
            </a:r>
          </a:p>
          <a:p>
            <a:r>
              <a:rPr lang="en-CA" sz="2100" dirty="0">
                <a:solidFill>
                  <a:srgbClr val="3C3C7D"/>
                </a:solidFill>
                <a:latin typeface="Arial" panose="020B0604020202020204" pitchFamily="34" charset="0"/>
                <a:cs typeface="Arial" panose="020B0604020202020204" pitchFamily="34" charset="0"/>
              </a:rPr>
              <a:t>The outcome variable for a GLM is denoted by Y</a:t>
            </a:r>
            <a:r>
              <a:rPr lang="en-CA" sz="2100" baseline="-25000" dirty="0">
                <a:solidFill>
                  <a:srgbClr val="3C3C7D"/>
                </a:solidFill>
                <a:latin typeface="Arial" panose="020B0604020202020204" pitchFamily="34" charset="0"/>
                <a:cs typeface="Arial" panose="020B0604020202020204" pitchFamily="34" charset="0"/>
              </a:rPr>
              <a:t>i</a:t>
            </a:r>
            <a:r>
              <a:rPr lang="en-CA" sz="2100" dirty="0">
                <a:solidFill>
                  <a:srgbClr val="3C3C7D"/>
                </a:solidFill>
                <a:latin typeface="Arial" panose="020B0604020202020204" pitchFamily="34" charset="0"/>
                <a:cs typeface="Arial" panose="020B0604020202020204" pitchFamily="34" charset="0"/>
              </a:rPr>
              <a:t>, where the index </a:t>
            </a:r>
            <a:r>
              <a:rPr lang="en-CA" sz="2100" i="1" dirty="0" err="1">
                <a:solidFill>
                  <a:srgbClr val="3C3C7D"/>
                </a:solidFill>
                <a:latin typeface="Arial" panose="020B0604020202020204" pitchFamily="34" charset="0"/>
                <a:cs typeface="Arial" panose="020B0604020202020204" pitchFamily="34" charset="0"/>
              </a:rPr>
              <a:t>i</a:t>
            </a:r>
            <a:r>
              <a:rPr lang="en-CA" sz="2100" dirty="0">
                <a:solidFill>
                  <a:srgbClr val="3C3C7D"/>
                </a:solidFill>
                <a:latin typeface="Arial" panose="020B0604020202020204" pitchFamily="34" charset="0"/>
                <a:cs typeface="Arial" panose="020B0604020202020204" pitchFamily="34" charset="0"/>
              </a:rPr>
              <a:t> is used to represent observation </a:t>
            </a:r>
            <a:r>
              <a:rPr lang="en-CA" sz="2100" i="1" dirty="0" err="1">
                <a:solidFill>
                  <a:srgbClr val="3C3C7D"/>
                </a:solidFill>
                <a:latin typeface="Arial" panose="020B0604020202020204" pitchFamily="34" charset="0"/>
                <a:ea typeface="Cambria Math" panose="02040503050406030204" pitchFamily="18" charset="0"/>
                <a:cs typeface="Arial" panose="020B0604020202020204" pitchFamily="34" charset="0"/>
              </a:rPr>
              <a:t>i</a:t>
            </a:r>
            <a:r>
              <a:rPr lang="en-CA" sz="2100" dirty="0">
                <a:solidFill>
                  <a:srgbClr val="3C3C7D"/>
                </a:solidFill>
                <a:latin typeface="Arial" panose="020B0604020202020204" pitchFamily="34" charset="0"/>
                <a:cs typeface="Arial" panose="020B0604020202020204" pitchFamily="34" charset="0"/>
              </a:rPr>
              <a:t>.</a:t>
            </a:r>
          </a:p>
          <a:p>
            <a:r>
              <a:rPr lang="en-CA" sz="2100" dirty="0">
                <a:solidFill>
                  <a:srgbClr val="3C3C7D"/>
                </a:solidFill>
                <a:latin typeface="Arial" panose="020B0604020202020204" pitchFamily="34" charset="0"/>
                <a:cs typeface="Arial" panose="020B0604020202020204" pitchFamily="34" charset="0"/>
              </a:rPr>
              <a:t>The predictor variables are represented as follows: x</a:t>
            </a:r>
            <a:r>
              <a:rPr lang="en-CA" sz="2100" baseline="-25000" dirty="0">
                <a:solidFill>
                  <a:srgbClr val="3C3C7D"/>
                </a:solidFill>
                <a:latin typeface="Arial" panose="020B0604020202020204" pitchFamily="34" charset="0"/>
                <a:cs typeface="Arial" panose="020B0604020202020204" pitchFamily="34" charset="0"/>
              </a:rPr>
              <a:t>1,i</a:t>
            </a:r>
            <a:r>
              <a:rPr lang="en-CA" sz="2100" dirty="0">
                <a:solidFill>
                  <a:srgbClr val="3C3C7D"/>
                </a:solidFill>
                <a:latin typeface="Arial" panose="020B0604020202020204" pitchFamily="34" charset="0"/>
                <a:cs typeface="Arial" panose="020B0604020202020204" pitchFamily="34" charset="0"/>
              </a:rPr>
              <a:t> is the value of variable 1 for observation </a:t>
            </a:r>
            <a:r>
              <a:rPr lang="en-CA" sz="2100" i="1" dirty="0" err="1">
                <a:solidFill>
                  <a:srgbClr val="3C3C7D"/>
                </a:solidFill>
                <a:latin typeface="Arial" panose="020B0604020202020204" pitchFamily="34" charset="0"/>
                <a:ea typeface="Cambria Math" panose="02040503050406030204" pitchFamily="18" charset="0"/>
                <a:cs typeface="Arial" panose="020B0604020202020204" pitchFamily="34" charset="0"/>
              </a:rPr>
              <a:t>i</a:t>
            </a:r>
            <a:r>
              <a:rPr lang="en-CA" sz="2100" dirty="0">
                <a:solidFill>
                  <a:srgbClr val="3C3C7D"/>
                </a:solidFill>
                <a:latin typeface="Arial" panose="020B0604020202020204" pitchFamily="34" charset="0"/>
                <a:cs typeface="Arial" panose="020B0604020202020204" pitchFamily="34" charset="0"/>
              </a:rPr>
              <a:t>, x</a:t>
            </a:r>
            <a:r>
              <a:rPr lang="en-CA" sz="2100" i="1" baseline="-25000" dirty="0">
                <a:solidFill>
                  <a:srgbClr val="3C3C7D"/>
                </a:solidFill>
                <a:latin typeface="Arial" panose="020B0604020202020204" pitchFamily="34" charset="0"/>
                <a:ea typeface="Cambria Math" panose="02040503050406030204" pitchFamily="18" charset="0"/>
                <a:cs typeface="Arial" panose="020B0604020202020204" pitchFamily="34" charset="0"/>
              </a:rPr>
              <a:t>2,i</a:t>
            </a:r>
            <a:r>
              <a:rPr lang="en-CA" sz="2100" dirty="0">
                <a:solidFill>
                  <a:srgbClr val="3C3C7D"/>
                </a:solidFill>
                <a:latin typeface="Arial" panose="020B0604020202020204" pitchFamily="34" charset="0"/>
                <a:cs typeface="Arial" panose="020B0604020202020204" pitchFamily="34" charset="0"/>
              </a:rPr>
              <a:t> is the value of variable </a:t>
            </a:r>
            <a:r>
              <a:rPr lang="en-CA" sz="2100" i="1" dirty="0">
                <a:solidFill>
                  <a:srgbClr val="3C3C7D"/>
                </a:solidFill>
                <a:latin typeface="Arial" panose="020B0604020202020204" pitchFamily="34" charset="0"/>
                <a:cs typeface="Arial" panose="020B0604020202020204" pitchFamily="34" charset="0"/>
              </a:rPr>
              <a:t>2</a:t>
            </a:r>
            <a:r>
              <a:rPr lang="en-CA" sz="2100" dirty="0">
                <a:solidFill>
                  <a:srgbClr val="3C3C7D"/>
                </a:solidFill>
                <a:latin typeface="Arial" panose="020B0604020202020204" pitchFamily="34" charset="0"/>
                <a:cs typeface="Arial" panose="020B0604020202020204" pitchFamily="34" charset="0"/>
              </a:rPr>
              <a:t> for observation </a:t>
            </a:r>
            <a:r>
              <a:rPr lang="en-CA" sz="2100" i="1" dirty="0" err="1">
                <a:solidFill>
                  <a:srgbClr val="3C3C7D"/>
                </a:solidFill>
                <a:latin typeface="Arial" panose="020B0604020202020204" pitchFamily="34" charset="0"/>
                <a:ea typeface="Cambria Math" panose="02040503050406030204" pitchFamily="18" charset="0"/>
                <a:cs typeface="Arial" panose="020B0604020202020204" pitchFamily="34" charset="0"/>
              </a:rPr>
              <a:t>i</a:t>
            </a:r>
            <a:r>
              <a:rPr lang="en-CA" sz="2100" dirty="0">
                <a:solidFill>
                  <a:srgbClr val="3C3C7D"/>
                </a:solidFill>
                <a:latin typeface="Arial" panose="020B0604020202020204" pitchFamily="34" charset="0"/>
                <a:cs typeface="Arial" panose="020B0604020202020204" pitchFamily="34" charset="0"/>
              </a:rPr>
              <a:t>, and so on.</a:t>
            </a:r>
          </a:p>
        </p:txBody>
      </p:sp>
    </p:spTree>
    <p:extLst>
      <p:ext uri="{BB962C8B-B14F-4D97-AF65-F5344CB8AC3E}">
        <p14:creationId xmlns:p14="http://schemas.microsoft.com/office/powerpoint/2010/main" val="21063054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Some Observations on Logistic Regression</a:t>
            </a:r>
          </a:p>
        </p:txBody>
      </p:sp>
      <p:sp>
        <p:nvSpPr>
          <p:cNvPr id="3" name="Content Placeholder 2"/>
          <p:cNvSpPr>
            <a:spLocks noGrp="1"/>
          </p:cNvSpPr>
          <p:nvPr>
            <p:ph idx="1"/>
          </p:nvPr>
        </p:nvSpPr>
        <p:spPr/>
        <p:txBody>
          <a:bodyPr>
            <a:normAutofit/>
          </a:bodyPr>
          <a:lstStyle/>
          <a:p>
            <a:r>
              <a:rPr lang="en-CA" sz="2200" dirty="0"/>
              <a:t>Point estimates will generally change a little - and sometimes a lot - depending on which other variables are included in the model. This is usually due to collinearity in the predictor variables.</a:t>
            </a:r>
          </a:p>
          <a:p>
            <a:r>
              <a:rPr lang="en-CA" sz="2200" dirty="0"/>
              <a:t>A positive coefficient estimate in logistic regression, just like in multiple regression, corresponds to a positive association between the predictor and response variables when accounting for the other variables in the model</a:t>
            </a:r>
          </a:p>
          <a:p>
            <a:r>
              <a:rPr lang="en-CA" sz="2200" dirty="0"/>
              <a:t>A positive coefficient indicates that the probability will increase with the presence of that characteristic</a:t>
            </a:r>
          </a:p>
        </p:txBody>
      </p:sp>
    </p:spTree>
    <p:extLst>
      <p:ext uri="{BB962C8B-B14F-4D97-AF65-F5344CB8AC3E}">
        <p14:creationId xmlns:p14="http://schemas.microsoft.com/office/powerpoint/2010/main" val="35173116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Logistic Model Interpretation</a:t>
            </a:r>
          </a:p>
        </p:txBody>
      </p:sp>
      <p:sp>
        <p:nvSpPr>
          <p:cNvPr id="3" name="Content Placeholder 2"/>
          <p:cNvSpPr>
            <a:spLocks noGrp="1"/>
          </p:cNvSpPr>
          <p:nvPr>
            <p:ph idx="1"/>
          </p:nvPr>
        </p:nvSpPr>
        <p:spPr>
          <a:xfrm>
            <a:off x="457200" y="1196752"/>
            <a:ext cx="8229600" cy="5040560"/>
          </a:xfrm>
        </p:spPr>
        <p:txBody>
          <a:bodyPr>
            <a:noAutofit/>
          </a:bodyPr>
          <a:lstStyle/>
          <a:p>
            <a:r>
              <a:rPr lang="en-CA" sz="2200" dirty="0"/>
              <a:t>Any classifier will have some error</a:t>
            </a:r>
          </a:p>
          <a:p>
            <a:r>
              <a:rPr lang="en-CA" sz="2200" dirty="0"/>
              <a:t>Every classifier will fall into one of three categories:</a:t>
            </a:r>
          </a:p>
          <a:p>
            <a:pPr marL="914400" lvl="1" indent="-514350">
              <a:buFont typeface="+mj-lt"/>
              <a:buAutoNum type="arabicPeriod"/>
            </a:pPr>
            <a:r>
              <a:rPr lang="en-CA" sz="2200" dirty="0"/>
              <a:t>The classifier output (based on input characteristics) indicates the absence of the attribute, typically when the output of the model is quite low, say, under 0.05.</a:t>
            </a:r>
          </a:p>
          <a:p>
            <a:pPr marL="914400" lvl="1" indent="-514350">
              <a:buFont typeface="+mj-lt"/>
              <a:buAutoNum type="arabicPeriod"/>
            </a:pPr>
            <a:r>
              <a:rPr lang="en-CA" sz="2200" dirty="0"/>
              <a:t>The characteristics generally indicate the presence of an attribute, the resulting probability is quite large, say, over 0.95.</a:t>
            </a:r>
          </a:p>
          <a:p>
            <a:pPr marL="914400" lvl="1" indent="-514350">
              <a:buFont typeface="+mj-lt"/>
              <a:buAutoNum type="arabicPeriod"/>
            </a:pPr>
            <a:r>
              <a:rPr lang="en-CA" sz="2200" dirty="0"/>
              <a:t>The characteristics roughly balance each other out in terms of evidence for and against the classifier and its probability falls in the remaining range</a:t>
            </a:r>
          </a:p>
          <a:p>
            <a:r>
              <a:rPr lang="en-CA" sz="2200" dirty="0"/>
              <a:t>Thresholds are of special importance as they impact the number of items with or without an attribute being correctly classified </a:t>
            </a:r>
          </a:p>
        </p:txBody>
      </p:sp>
    </p:spTree>
    <p:extLst>
      <p:ext uri="{BB962C8B-B14F-4D97-AF65-F5344CB8AC3E}">
        <p14:creationId xmlns:p14="http://schemas.microsoft.com/office/powerpoint/2010/main" val="830470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381000"/>
            <a:ext cx="8305800" cy="5745163"/>
          </a:xfrm>
        </p:spPr>
        <p:txBody>
          <a:bodyPr>
            <a:normAutofit/>
          </a:bodyPr>
          <a:lstStyle/>
          <a:p>
            <a:pPr marL="0" lvl="0" indent="0" algn="ctr">
              <a:spcBef>
                <a:spcPts val="0"/>
              </a:spcBef>
              <a:buNone/>
            </a:pPr>
            <a:r>
              <a:rPr lang="en-US" sz="3600" kern="0" dirty="0">
                <a:solidFill>
                  <a:srgbClr val="ED1C24"/>
                </a:solidFill>
              </a:rPr>
              <a:t>Key Topic Overview – </a:t>
            </a:r>
          </a:p>
          <a:p>
            <a:pPr marL="0" lvl="0" indent="0" algn="ctr">
              <a:spcBef>
                <a:spcPts val="0"/>
              </a:spcBef>
              <a:buNone/>
            </a:pPr>
            <a:r>
              <a:rPr lang="en-US" sz="3600" kern="0" dirty="0">
                <a:solidFill>
                  <a:srgbClr val="ED1C24"/>
                </a:solidFill>
              </a:rPr>
              <a:t>Multiple &amp; Logistic Regression</a:t>
            </a:r>
          </a:p>
          <a:p>
            <a:pPr marL="0" lvl="0" indent="0" algn="ctr">
              <a:spcBef>
                <a:spcPts val="0"/>
              </a:spcBef>
              <a:buNone/>
            </a:pPr>
            <a:endParaRPr lang="en-US" sz="3600" kern="0" dirty="0">
              <a:solidFill>
                <a:srgbClr val="ED1C24"/>
              </a:solidFill>
            </a:endParaRPr>
          </a:p>
          <a:p>
            <a:r>
              <a:rPr lang="en-US" dirty="0"/>
              <a:t>Why Multiple Regression?</a:t>
            </a:r>
          </a:p>
          <a:p>
            <a:r>
              <a:rPr lang="en-US" dirty="0"/>
              <a:t>Interdependencies of Predictors</a:t>
            </a:r>
          </a:p>
          <a:p>
            <a:r>
              <a:rPr lang="en-US" dirty="0"/>
              <a:t>Categorical Predictors</a:t>
            </a:r>
          </a:p>
          <a:p>
            <a:r>
              <a:rPr lang="en-US" dirty="0"/>
              <a:t>Model Evaluation &amp; Selection</a:t>
            </a:r>
          </a:p>
          <a:p>
            <a:r>
              <a:rPr lang="en-US" dirty="0"/>
              <a:t>Logistic Regression</a:t>
            </a:r>
          </a:p>
          <a:p>
            <a:endParaRPr lang="en-US" dirty="0"/>
          </a:p>
          <a:p>
            <a:endParaRPr lang="en-CA" dirty="0"/>
          </a:p>
          <a:p>
            <a:endParaRPr lang="en-CA" dirty="0"/>
          </a:p>
        </p:txBody>
      </p:sp>
    </p:spTree>
    <p:extLst>
      <p:ext uri="{BB962C8B-B14F-4D97-AF65-F5344CB8AC3E}">
        <p14:creationId xmlns:p14="http://schemas.microsoft.com/office/powerpoint/2010/main" val="14858894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Impact of Thresholds (Additional Material)</a:t>
            </a:r>
          </a:p>
        </p:txBody>
      </p:sp>
      <p:sp>
        <p:nvSpPr>
          <p:cNvPr id="3" name="Content Placeholder 2"/>
          <p:cNvSpPr>
            <a:spLocks noGrp="1"/>
          </p:cNvSpPr>
          <p:nvPr>
            <p:ph idx="1"/>
          </p:nvPr>
        </p:nvSpPr>
        <p:spPr>
          <a:xfrm>
            <a:off x="457200" y="1447800"/>
            <a:ext cx="8229600" cy="4645495"/>
          </a:xfrm>
        </p:spPr>
        <p:txBody>
          <a:bodyPr>
            <a:normAutofit lnSpcReduction="10000"/>
          </a:bodyPr>
          <a:lstStyle/>
          <a:p>
            <a:r>
              <a:rPr lang="en-CA" sz="2200" dirty="0"/>
              <a:t>Play with thresholds to see how the following matrix would be populated in the spam example</a:t>
            </a:r>
          </a:p>
          <a:p>
            <a:r>
              <a:rPr lang="en-CA" sz="2200" dirty="0"/>
              <a:t>What thresholds would you choose?</a:t>
            </a:r>
          </a:p>
          <a:p>
            <a:endParaRPr lang="en-CA" sz="2200" dirty="0"/>
          </a:p>
          <a:p>
            <a:endParaRPr lang="en-CA" sz="2200" dirty="0"/>
          </a:p>
          <a:p>
            <a:endParaRPr lang="en-CA" sz="2200" dirty="0"/>
          </a:p>
          <a:p>
            <a:endParaRPr lang="en-CA" sz="2200" dirty="0"/>
          </a:p>
          <a:p>
            <a:endParaRPr lang="en-CA" sz="2200" dirty="0"/>
          </a:p>
          <a:p>
            <a:endParaRPr lang="en-CA" sz="2200" dirty="0"/>
          </a:p>
          <a:p>
            <a:endParaRPr lang="en-CA" sz="2200" dirty="0"/>
          </a:p>
          <a:p>
            <a:r>
              <a:rPr lang="en-CA" sz="2200" dirty="0"/>
              <a:t>False Positives:  good e-mails going to the spam folder</a:t>
            </a:r>
          </a:p>
          <a:p>
            <a:r>
              <a:rPr lang="en-CA" sz="2200" dirty="0"/>
              <a:t>False Negatives:  spam e-mails going to the inbox</a:t>
            </a:r>
          </a:p>
        </p:txBody>
      </p:sp>
      <p:graphicFrame>
        <p:nvGraphicFramePr>
          <p:cNvPr id="5" name="Table 4"/>
          <p:cNvGraphicFramePr>
            <a:graphicFrameLocks noGrp="1"/>
          </p:cNvGraphicFramePr>
          <p:nvPr>
            <p:extLst>
              <p:ext uri="{D42A27DB-BD31-4B8C-83A1-F6EECF244321}">
                <p14:modId xmlns:p14="http://schemas.microsoft.com/office/powerpoint/2010/main" val="1615770668"/>
              </p:ext>
            </p:extLst>
          </p:nvPr>
        </p:nvGraphicFramePr>
        <p:xfrm>
          <a:off x="1187624" y="2924944"/>
          <a:ext cx="6516724" cy="1828800"/>
        </p:xfrm>
        <a:graphic>
          <a:graphicData uri="http://schemas.openxmlformats.org/drawingml/2006/table">
            <a:tbl>
              <a:tblPr firstRow="1" bandRow="1">
                <a:tableStyleId>{BC89EF96-8CEA-46FF-86C4-4CE0E7609802}</a:tableStyleId>
              </a:tblPr>
              <a:tblGrid>
                <a:gridCol w="595615">
                  <a:extLst>
                    <a:ext uri="{9D8B030D-6E8A-4147-A177-3AD203B41FA5}">
                      <a16:colId xmlns:a16="http://schemas.microsoft.com/office/drawing/2014/main" val="20000"/>
                    </a:ext>
                  </a:extLst>
                </a:gridCol>
                <a:gridCol w="1331374">
                  <a:extLst>
                    <a:ext uri="{9D8B030D-6E8A-4147-A177-3AD203B41FA5}">
                      <a16:colId xmlns:a16="http://schemas.microsoft.com/office/drawing/2014/main" val="20001"/>
                    </a:ext>
                  </a:extLst>
                </a:gridCol>
                <a:gridCol w="2357487">
                  <a:extLst>
                    <a:ext uri="{9D8B030D-6E8A-4147-A177-3AD203B41FA5}">
                      <a16:colId xmlns:a16="http://schemas.microsoft.com/office/drawing/2014/main" val="20002"/>
                    </a:ext>
                  </a:extLst>
                </a:gridCol>
                <a:gridCol w="2232248">
                  <a:extLst>
                    <a:ext uri="{9D8B030D-6E8A-4147-A177-3AD203B41FA5}">
                      <a16:colId xmlns:a16="http://schemas.microsoft.com/office/drawing/2014/main" val="20003"/>
                    </a:ext>
                  </a:extLst>
                </a:gridCol>
              </a:tblGrid>
              <a:tr h="370840">
                <a:tc>
                  <a:txBody>
                    <a:bodyPr/>
                    <a:lstStyle/>
                    <a:p>
                      <a:endParaRPr lang="en-CA" sz="2400" dirty="0"/>
                    </a:p>
                  </a:txBody>
                  <a:tcPr/>
                </a:tc>
                <a:tc gridSpan="3">
                  <a:txBody>
                    <a:bodyPr/>
                    <a:lstStyle/>
                    <a:p>
                      <a:pPr algn="ctr"/>
                      <a:r>
                        <a:rPr lang="en-CA" sz="2400" dirty="0"/>
                        <a:t>Actual</a:t>
                      </a:r>
                    </a:p>
                  </a:txBody>
                  <a:tcPr/>
                </a:tc>
                <a:tc hMerge="1">
                  <a:txBody>
                    <a:bodyPr/>
                    <a:lstStyle/>
                    <a:p>
                      <a:endParaRPr lang="en-CA" dirty="0"/>
                    </a:p>
                  </a:txBody>
                  <a:tcPr/>
                </a:tc>
                <a:tc hMerge="1">
                  <a:txBody>
                    <a:bodyPr/>
                    <a:lstStyle/>
                    <a:p>
                      <a:endParaRPr lang="en-CA" dirty="0"/>
                    </a:p>
                  </a:txBody>
                  <a:tcPr/>
                </a:tc>
                <a:extLst>
                  <a:ext uri="{0D108BD9-81ED-4DB2-BD59-A6C34878D82A}">
                    <a16:rowId xmlns:a16="http://schemas.microsoft.com/office/drawing/2014/main" val="10000"/>
                  </a:ext>
                </a:extLst>
              </a:tr>
              <a:tr h="370840">
                <a:tc rowSpan="3">
                  <a:txBody>
                    <a:bodyPr/>
                    <a:lstStyle/>
                    <a:p>
                      <a:r>
                        <a:rPr lang="en-CA" sz="2400" dirty="0"/>
                        <a:t>Predicted</a:t>
                      </a:r>
                    </a:p>
                  </a:txBody>
                  <a:tcPr vert="vert270"/>
                </a:tc>
                <a:tc>
                  <a:txBody>
                    <a:bodyPr/>
                    <a:lstStyle/>
                    <a:p>
                      <a:endParaRPr lang="en-CA" sz="2400" dirty="0"/>
                    </a:p>
                  </a:txBody>
                  <a:tcPr/>
                </a:tc>
                <a:tc>
                  <a:txBody>
                    <a:bodyPr/>
                    <a:lstStyle/>
                    <a:p>
                      <a:r>
                        <a:rPr lang="en-CA" sz="2400" dirty="0"/>
                        <a:t>True</a:t>
                      </a:r>
                    </a:p>
                  </a:txBody>
                  <a:tcPr/>
                </a:tc>
                <a:tc>
                  <a:txBody>
                    <a:bodyPr/>
                    <a:lstStyle/>
                    <a:p>
                      <a:r>
                        <a:rPr lang="en-CA" sz="2400" dirty="0"/>
                        <a:t>False</a:t>
                      </a:r>
                    </a:p>
                  </a:txBody>
                  <a:tcPr/>
                </a:tc>
                <a:extLst>
                  <a:ext uri="{0D108BD9-81ED-4DB2-BD59-A6C34878D82A}">
                    <a16:rowId xmlns:a16="http://schemas.microsoft.com/office/drawing/2014/main" val="10001"/>
                  </a:ext>
                </a:extLst>
              </a:tr>
              <a:tr h="370840">
                <a:tc vMerge="1">
                  <a:txBody>
                    <a:bodyPr/>
                    <a:lstStyle/>
                    <a:p>
                      <a:endParaRPr lang="en-CA" dirty="0"/>
                    </a:p>
                  </a:txBody>
                  <a:tcPr/>
                </a:tc>
                <a:tc>
                  <a:txBody>
                    <a:bodyPr/>
                    <a:lstStyle/>
                    <a:p>
                      <a:r>
                        <a:rPr lang="en-CA" sz="2400" dirty="0"/>
                        <a:t>True</a:t>
                      </a:r>
                    </a:p>
                  </a:txBody>
                  <a:tcPr/>
                </a:tc>
                <a:tc>
                  <a:txBody>
                    <a:bodyPr/>
                    <a:lstStyle/>
                    <a:p>
                      <a:r>
                        <a:rPr lang="en-CA" sz="2400" dirty="0"/>
                        <a:t>True Positives</a:t>
                      </a:r>
                    </a:p>
                  </a:txBody>
                  <a:tcPr/>
                </a:tc>
                <a:tc>
                  <a:txBody>
                    <a:bodyPr/>
                    <a:lstStyle/>
                    <a:p>
                      <a:r>
                        <a:rPr lang="en-CA" sz="2400" dirty="0"/>
                        <a:t>False Positives</a:t>
                      </a:r>
                    </a:p>
                  </a:txBody>
                  <a:tcPr/>
                </a:tc>
                <a:extLst>
                  <a:ext uri="{0D108BD9-81ED-4DB2-BD59-A6C34878D82A}">
                    <a16:rowId xmlns:a16="http://schemas.microsoft.com/office/drawing/2014/main" val="10002"/>
                  </a:ext>
                </a:extLst>
              </a:tr>
              <a:tr h="370840">
                <a:tc vMerge="1">
                  <a:txBody>
                    <a:bodyPr/>
                    <a:lstStyle/>
                    <a:p>
                      <a:endParaRPr lang="en-CA" dirty="0"/>
                    </a:p>
                  </a:txBody>
                  <a:tcPr/>
                </a:tc>
                <a:tc>
                  <a:txBody>
                    <a:bodyPr/>
                    <a:lstStyle/>
                    <a:p>
                      <a:r>
                        <a:rPr lang="en-CA" sz="2400" dirty="0"/>
                        <a:t>False</a:t>
                      </a:r>
                    </a:p>
                  </a:txBody>
                  <a:tcPr/>
                </a:tc>
                <a:tc>
                  <a:txBody>
                    <a:bodyPr/>
                    <a:lstStyle/>
                    <a:p>
                      <a:r>
                        <a:rPr lang="en-CA" sz="2400" dirty="0"/>
                        <a:t>False Negatives</a:t>
                      </a:r>
                    </a:p>
                  </a:txBody>
                  <a:tcPr/>
                </a:tc>
                <a:tc>
                  <a:txBody>
                    <a:bodyPr/>
                    <a:lstStyle/>
                    <a:p>
                      <a:r>
                        <a:rPr lang="en-CA" sz="2400" dirty="0"/>
                        <a:t>True Negatives</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690686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Diagnosis of a Logistic Regression</a:t>
            </a:r>
          </a:p>
        </p:txBody>
      </p:sp>
      <p:sp>
        <p:nvSpPr>
          <p:cNvPr id="3" name="Content Placeholder 2"/>
          <p:cNvSpPr>
            <a:spLocks noGrp="1"/>
          </p:cNvSpPr>
          <p:nvPr>
            <p:ph idx="1"/>
          </p:nvPr>
        </p:nvSpPr>
        <p:spPr>
          <a:xfrm>
            <a:off x="457200" y="1519808"/>
            <a:ext cx="8229600" cy="2269232"/>
          </a:xfrm>
          <a:ln>
            <a:solidFill>
              <a:srgbClr val="3C3C7D"/>
            </a:solidFill>
          </a:ln>
        </p:spPr>
        <p:txBody>
          <a:bodyPr>
            <a:noAutofit/>
          </a:bodyPr>
          <a:lstStyle/>
          <a:p>
            <a:pPr marL="0" indent="0">
              <a:buNone/>
            </a:pPr>
            <a:r>
              <a:rPr lang="en-CA" sz="2200" b="1" dirty="0"/>
              <a:t>Logistic regression conditions</a:t>
            </a:r>
          </a:p>
          <a:p>
            <a:pPr marL="0" indent="0">
              <a:buNone/>
            </a:pPr>
            <a:r>
              <a:rPr lang="en-CA" sz="2200" dirty="0"/>
              <a:t>There are two key conditions for fitting a logistic regression model:</a:t>
            </a:r>
          </a:p>
          <a:p>
            <a:pPr marL="514350" indent="-514350">
              <a:buFont typeface="+mj-lt"/>
              <a:buAutoNum type="arabicPeriod"/>
            </a:pPr>
            <a:r>
              <a:rPr lang="en-CA" sz="2200" dirty="0"/>
              <a:t>Each predictor </a:t>
            </a:r>
            <a:r>
              <a:rPr lang="en-CA" sz="2200" i="1" dirty="0"/>
              <a:t>x</a:t>
            </a:r>
            <a:r>
              <a:rPr lang="en-CA" sz="2200" i="1" baseline="-25000" dirty="0"/>
              <a:t>i</a:t>
            </a:r>
            <a:r>
              <a:rPr lang="en-CA" sz="2200" dirty="0"/>
              <a:t> is linearly related to logit(</a:t>
            </a:r>
            <a:r>
              <a:rPr lang="en-CA" sz="2200" i="1" dirty="0"/>
              <a:t>p</a:t>
            </a:r>
            <a:r>
              <a:rPr lang="en-CA" sz="2200" i="1" baseline="-25000" dirty="0"/>
              <a:t>i</a:t>
            </a:r>
            <a:r>
              <a:rPr lang="en-CA" sz="2200" dirty="0"/>
              <a:t>) if all other predictors are held constant.</a:t>
            </a:r>
          </a:p>
          <a:p>
            <a:pPr marL="514350" indent="-514350">
              <a:buFont typeface="+mj-lt"/>
              <a:buAutoNum type="arabicPeriod"/>
            </a:pPr>
            <a:r>
              <a:rPr lang="en-CA" sz="2200" dirty="0"/>
              <a:t>Each outcome </a:t>
            </a:r>
            <a:r>
              <a:rPr lang="en-CA" sz="2200" i="1" dirty="0"/>
              <a:t>Y</a:t>
            </a:r>
            <a:r>
              <a:rPr lang="en-CA" sz="2200" i="1" baseline="-25000" dirty="0"/>
              <a:t>i</a:t>
            </a:r>
            <a:r>
              <a:rPr lang="en-CA" sz="2200" dirty="0"/>
              <a:t> is independent of the other outcomes.</a:t>
            </a:r>
          </a:p>
        </p:txBody>
      </p:sp>
      <p:sp>
        <p:nvSpPr>
          <p:cNvPr id="4" name="Content Placeholder 2"/>
          <p:cNvSpPr txBox="1">
            <a:spLocks/>
          </p:cNvSpPr>
          <p:nvPr/>
        </p:nvSpPr>
        <p:spPr>
          <a:xfrm>
            <a:off x="457200" y="4077072"/>
            <a:ext cx="8229600" cy="204909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rgbClr val="3C3C7D"/>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rgbClr val="3C3C7D"/>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rgbClr val="3C3C7D"/>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rgbClr val="3C3C7D"/>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rgbClr val="3C3C7D"/>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sz="2200" dirty="0"/>
              <a:t>As we said before, the output is a categorical variable so we cannot impose the normal distribution of the error as a condition or requirement</a:t>
            </a:r>
          </a:p>
          <a:p>
            <a:endParaRPr lang="en-CA" sz="2200" dirty="0"/>
          </a:p>
        </p:txBody>
      </p:sp>
    </p:spTree>
    <p:extLst>
      <p:ext uri="{BB962C8B-B14F-4D97-AF65-F5344CB8AC3E}">
        <p14:creationId xmlns:p14="http://schemas.microsoft.com/office/powerpoint/2010/main" val="23508147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Modelling a Binomial Event</a:t>
            </a:r>
          </a:p>
        </p:txBody>
      </p:sp>
      <p:sp>
        <p:nvSpPr>
          <p:cNvPr id="3" name="Content Placeholder 2"/>
          <p:cNvSpPr>
            <a:spLocks noGrp="1"/>
          </p:cNvSpPr>
          <p:nvPr>
            <p:ph idx="1"/>
          </p:nvPr>
        </p:nvSpPr>
        <p:spPr/>
        <p:txBody>
          <a:bodyPr>
            <a:normAutofit/>
          </a:bodyPr>
          <a:lstStyle/>
          <a:p>
            <a:pPr marL="0" indent="0">
              <a:buNone/>
            </a:pPr>
            <a:r>
              <a:rPr lang="en-CA" sz="2200" dirty="0"/>
              <a:t>Let’s first recap the binomial process:</a:t>
            </a:r>
          </a:p>
          <a:p>
            <a:pPr marL="457200" indent="-457200">
              <a:buFont typeface="+mj-lt"/>
              <a:buAutoNum type="arabicPeriod"/>
            </a:pPr>
            <a:r>
              <a:rPr lang="en-CA" sz="2200" dirty="0"/>
              <a:t>There are </a:t>
            </a:r>
            <a:r>
              <a:rPr lang="en-CA" sz="2200" i="1" dirty="0"/>
              <a:t>m </a:t>
            </a:r>
            <a:r>
              <a:rPr lang="en-CA" sz="2200" dirty="0"/>
              <a:t>identical trials</a:t>
            </a:r>
          </a:p>
          <a:p>
            <a:pPr marL="457200" indent="-457200">
              <a:buFont typeface="+mj-lt"/>
              <a:buAutoNum type="arabicPeriod"/>
            </a:pPr>
            <a:r>
              <a:rPr lang="en-CA" sz="2200" dirty="0"/>
              <a:t>Each trial results in one of two outcomes, either a “success,” </a:t>
            </a:r>
            <a:r>
              <a:rPr lang="en-CA" sz="2200" i="1" dirty="0"/>
              <a:t>S </a:t>
            </a:r>
            <a:r>
              <a:rPr lang="en-CA" sz="2200" dirty="0"/>
              <a:t>or a “failure,” </a:t>
            </a:r>
            <a:r>
              <a:rPr lang="en-CA" sz="2200" i="1" dirty="0"/>
              <a:t>F</a:t>
            </a:r>
          </a:p>
          <a:p>
            <a:pPr marL="457200" indent="-457200">
              <a:buFont typeface="+mj-lt"/>
              <a:buAutoNum type="arabicPeriod"/>
            </a:pPr>
            <a:r>
              <a:rPr lang="en-CA" sz="2200" dirty="0"/>
              <a:t>θ , the probability of “success” is the same for all trials</a:t>
            </a:r>
          </a:p>
          <a:p>
            <a:pPr marL="457200" indent="-457200">
              <a:buFont typeface="+mj-lt"/>
              <a:buAutoNum type="arabicPeriod"/>
            </a:pPr>
            <a:r>
              <a:rPr lang="en-CA" sz="2200" dirty="0"/>
              <a:t>Trials are independent</a:t>
            </a:r>
          </a:p>
          <a:p>
            <a:pPr marL="0" indent="0">
              <a:buNone/>
            </a:pPr>
            <a:endParaRPr lang="en-CA" sz="2200" dirty="0"/>
          </a:p>
          <a:p>
            <a:pPr marL="0" indent="0">
              <a:buNone/>
            </a:pPr>
            <a:r>
              <a:rPr lang="en-CA" sz="2200" dirty="0"/>
              <a:t>Let </a:t>
            </a:r>
            <a:r>
              <a:rPr lang="en-CA" sz="2200" i="1" dirty="0"/>
              <a:t>Y </a:t>
            </a:r>
            <a:r>
              <a:rPr lang="en-CA" sz="2200" dirty="0"/>
              <a:t>= number of successes in </a:t>
            </a:r>
            <a:r>
              <a:rPr lang="en-CA" sz="2200" i="1" dirty="0"/>
              <a:t>m </a:t>
            </a:r>
            <a:r>
              <a:rPr lang="en-CA" sz="2200" dirty="0"/>
              <a:t>trials of a binomial process. Then </a:t>
            </a:r>
            <a:r>
              <a:rPr lang="en-CA" sz="2200" i="1" dirty="0"/>
              <a:t>Y </a:t>
            </a:r>
            <a:r>
              <a:rPr lang="en-CA" sz="2200" dirty="0"/>
              <a:t>is said to have a binomial distribution with parameters </a:t>
            </a:r>
            <a:r>
              <a:rPr lang="en-CA" sz="2200" i="1" dirty="0"/>
              <a:t>m </a:t>
            </a:r>
            <a:r>
              <a:rPr lang="en-CA" sz="2200" dirty="0"/>
              <a:t>and </a:t>
            </a:r>
            <a:r>
              <a:rPr lang="en-CA" sz="2200" i="1" dirty="0"/>
              <a:t>q </a:t>
            </a:r>
            <a:r>
              <a:rPr lang="en-CA" sz="2200" dirty="0"/>
              <a:t>.</a:t>
            </a:r>
          </a:p>
          <a:p>
            <a:pPr marL="0" indent="0" algn="ctr">
              <a:buNone/>
            </a:pPr>
            <a:r>
              <a:rPr lang="en-CA" sz="2200" i="1" dirty="0" err="1">
                <a:latin typeface="Cambria Math" panose="02040503050406030204" pitchFamily="18" charset="0"/>
                <a:ea typeface="Cambria Math" panose="02040503050406030204" pitchFamily="18" charset="0"/>
              </a:rPr>
              <a:t>Y</a:t>
            </a:r>
            <a:r>
              <a:rPr lang="en-CA" sz="2200" dirty="0" err="1">
                <a:latin typeface="Cambria Math" panose="02040503050406030204" pitchFamily="18" charset="0"/>
                <a:ea typeface="Cambria Math" panose="02040503050406030204" pitchFamily="18" charset="0"/>
              </a:rPr>
              <a:t>~Bin</a:t>
            </a:r>
            <a:r>
              <a:rPr lang="en-CA" sz="2200" dirty="0">
                <a:latin typeface="Cambria Math" panose="02040503050406030204" pitchFamily="18" charset="0"/>
                <a:ea typeface="Cambria Math" panose="02040503050406030204" pitchFamily="18" charset="0"/>
              </a:rPr>
              <a:t>(</a:t>
            </a:r>
            <a:r>
              <a:rPr lang="en-CA" sz="2200" i="1" dirty="0">
                <a:latin typeface="Cambria Math" panose="02040503050406030204" pitchFamily="18" charset="0"/>
                <a:ea typeface="Cambria Math" panose="02040503050406030204" pitchFamily="18" charset="0"/>
              </a:rPr>
              <a:t>m</a:t>
            </a:r>
            <a:r>
              <a:rPr lang="en-CA" sz="2200" dirty="0">
                <a:latin typeface="Cambria Math" panose="02040503050406030204" pitchFamily="18" charset="0"/>
                <a:ea typeface="Cambria Math" panose="02040503050406030204" pitchFamily="18" charset="0"/>
              </a:rPr>
              <a:t>, </a:t>
            </a:r>
            <a:r>
              <a:rPr lang="en-CA" sz="2200" i="1" dirty="0">
                <a:latin typeface="Cambria Math" panose="02040503050406030204" pitchFamily="18" charset="0"/>
                <a:ea typeface="Cambria Math" panose="02040503050406030204" pitchFamily="18" charset="0"/>
              </a:rPr>
              <a:t>q</a:t>
            </a:r>
            <a:r>
              <a:rPr lang="en-CA" sz="2200" dirty="0">
                <a:latin typeface="Cambria Math" panose="02040503050406030204" pitchFamily="18" charset="0"/>
                <a:ea typeface="Cambria Math" panose="02040503050406030204" pitchFamily="18" charset="0"/>
              </a:rPr>
              <a:t>) with the properties: </a:t>
            </a:r>
            <a:r>
              <a:rPr lang="en-CA" sz="2200" i="1" dirty="0">
                <a:latin typeface="Cambria Math" panose="02040503050406030204" pitchFamily="18" charset="0"/>
                <a:ea typeface="Cambria Math" panose="02040503050406030204" pitchFamily="18" charset="0"/>
              </a:rPr>
              <a:t>E</a:t>
            </a:r>
            <a:r>
              <a:rPr lang="en-CA" sz="2200" dirty="0">
                <a:latin typeface="Cambria Math" panose="02040503050406030204" pitchFamily="18" charset="0"/>
                <a:ea typeface="Cambria Math" panose="02040503050406030204" pitchFamily="18" charset="0"/>
              </a:rPr>
              <a:t>(</a:t>
            </a:r>
            <a:r>
              <a:rPr lang="en-CA" sz="2200" i="1" dirty="0">
                <a:latin typeface="Cambria Math" panose="02040503050406030204" pitchFamily="18" charset="0"/>
                <a:ea typeface="Cambria Math" panose="02040503050406030204" pitchFamily="18" charset="0"/>
              </a:rPr>
              <a:t>Y</a:t>
            </a:r>
            <a:r>
              <a:rPr lang="en-CA" sz="2200" dirty="0">
                <a:latin typeface="Cambria Math" panose="02040503050406030204" pitchFamily="18" charset="0"/>
                <a:ea typeface="Cambria Math" panose="02040503050406030204" pitchFamily="18" charset="0"/>
              </a:rPr>
              <a:t>) = </a:t>
            </a:r>
            <a:r>
              <a:rPr lang="en-CA" sz="2200" i="1" dirty="0">
                <a:latin typeface="Cambria Math" panose="02040503050406030204" pitchFamily="18" charset="0"/>
                <a:ea typeface="Cambria Math" panose="02040503050406030204" pitchFamily="18" charset="0"/>
              </a:rPr>
              <a:t>m</a:t>
            </a:r>
            <a:r>
              <a:rPr lang="en-CA" sz="2200" dirty="0">
                <a:latin typeface="Cambria Math" panose="02040503050406030204" pitchFamily="18" charset="0"/>
                <a:ea typeface="Cambria Math" panose="02040503050406030204" pitchFamily="18" charset="0"/>
              </a:rPr>
              <a:t> θ, </a:t>
            </a:r>
            <a:r>
              <a:rPr lang="en-CA" sz="2200" i="1" dirty="0" err="1">
                <a:latin typeface="Cambria Math" panose="02040503050406030204" pitchFamily="18" charset="0"/>
                <a:ea typeface="Cambria Math" panose="02040503050406030204" pitchFamily="18" charset="0"/>
              </a:rPr>
              <a:t>Var</a:t>
            </a:r>
            <a:r>
              <a:rPr lang="en-CA" sz="2200" dirty="0">
                <a:latin typeface="Cambria Math" panose="02040503050406030204" pitchFamily="18" charset="0"/>
                <a:ea typeface="Cambria Math" panose="02040503050406030204" pitchFamily="18" charset="0"/>
              </a:rPr>
              <a:t>(</a:t>
            </a:r>
            <a:r>
              <a:rPr lang="en-CA" sz="2200" i="1" dirty="0">
                <a:latin typeface="Cambria Math" panose="02040503050406030204" pitchFamily="18" charset="0"/>
                <a:ea typeface="Cambria Math" panose="02040503050406030204" pitchFamily="18" charset="0"/>
              </a:rPr>
              <a:t>Y</a:t>
            </a:r>
            <a:r>
              <a:rPr lang="en-CA" sz="2200" dirty="0">
                <a:latin typeface="Cambria Math" panose="02040503050406030204" pitchFamily="18" charset="0"/>
                <a:ea typeface="Cambria Math" panose="02040503050406030204" pitchFamily="18" charset="0"/>
              </a:rPr>
              <a:t>) = </a:t>
            </a:r>
            <a:r>
              <a:rPr lang="en-CA" sz="2200" i="1" dirty="0">
                <a:latin typeface="Cambria Math" panose="02040503050406030204" pitchFamily="18" charset="0"/>
                <a:ea typeface="Cambria Math" panose="02040503050406030204" pitchFamily="18" charset="0"/>
              </a:rPr>
              <a:t>m</a:t>
            </a:r>
            <a:r>
              <a:rPr lang="en-CA" sz="2200" dirty="0">
                <a:latin typeface="Cambria Math" panose="02040503050406030204" pitchFamily="18" charset="0"/>
                <a:ea typeface="Cambria Math" panose="02040503050406030204" pitchFamily="18" charset="0"/>
              </a:rPr>
              <a:t> θ(1− θ)</a:t>
            </a:r>
          </a:p>
          <a:p>
            <a:pPr marL="0" indent="0" algn="ctr">
              <a:buNone/>
            </a:pPr>
            <a:endParaRPr lang="en-CA" sz="2200" dirty="0"/>
          </a:p>
          <a:p>
            <a:pPr marL="0" indent="0">
              <a:buNone/>
            </a:pPr>
            <a:endParaRPr lang="en-CA" sz="2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5805264"/>
            <a:ext cx="632460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92859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Modelling a Binomial Event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CA" sz="2200" dirty="0"/>
                  <a:t>In the logistic regression we wish to model the proportion of successes on the basis of predictors </a:t>
                </a:r>
                <a14:m>
                  <m:oMath xmlns:m="http://schemas.openxmlformats.org/officeDocument/2006/math">
                    <m:sSub>
                      <m:sSubPr>
                        <m:ctrlPr>
                          <a:rPr lang="en-CA" sz="2200" i="1" smtClean="0">
                            <a:latin typeface="Cambria Math" panose="02040503050406030204" pitchFamily="18" charset="0"/>
                          </a:rPr>
                        </m:ctrlPr>
                      </m:sSubPr>
                      <m:e>
                        <m:r>
                          <a:rPr lang="en-CA" sz="2200" b="0" i="1" smtClean="0">
                            <a:latin typeface="Cambria Math"/>
                          </a:rPr>
                          <m:t>𝑥</m:t>
                        </m:r>
                      </m:e>
                      <m:sub>
                        <m:r>
                          <a:rPr lang="en-CA" sz="2200" b="0" i="1" smtClean="0">
                            <a:latin typeface="Cambria Math"/>
                          </a:rPr>
                          <m:t>1</m:t>
                        </m:r>
                      </m:sub>
                    </m:sSub>
                  </m:oMath>
                </a14:m>
                <a:r>
                  <a:rPr lang="en-CA" sz="2200" dirty="0"/>
                  <a:t>, </a:t>
                </a:r>
                <a14:m>
                  <m:oMath xmlns:m="http://schemas.openxmlformats.org/officeDocument/2006/math">
                    <m:sSub>
                      <m:sSubPr>
                        <m:ctrlPr>
                          <a:rPr lang="en-CA" sz="2200" i="1">
                            <a:latin typeface="Cambria Math" panose="02040503050406030204" pitchFamily="18" charset="0"/>
                          </a:rPr>
                        </m:ctrlPr>
                      </m:sSubPr>
                      <m:e>
                        <m:r>
                          <a:rPr lang="en-CA" sz="2200" i="1">
                            <a:latin typeface="Cambria Math"/>
                          </a:rPr>
                          <m:t>𝑥</m:t>
                        </m:r>
                      </m:e>
                      <m:sub>
                        <m:r>
                          <a:rPr lang="en-CA" sz="2200" b="0" i="1" smtClean="0">
                            <a:latin typeface="Cambria Math"/>
                          </a:rPr>
                          <m:t>2</m:t>
                        </m:r>
                      </m:sub>
                    </m:sSub>
                  </m:oMath>
                </a14:m>
                <a:r>
                  <a:rPr lang="en-CA" sz="2200" dirty="0"/>
                  <a:t> , …, </a:t>
                </a:r>
                <a14:m>
                  <m:oMath xmlns:m="http://schemas.openxmlformats.org/officeDocument/2006/math">
                    <m:sSub>
                      <m:sSubPr>
                        <m:ctrlPr>
                          <a:rPr lang="en-CA" sz="2200" i="1">
                            <a:latin typeface="Cambria Math" panose="02040503050406030204" pitchFamily="18" charset="0"/>
                          </a:rPr>
                        </m:ctrlPr>
                      </m:sSubPr>
                      <m:e>
                        <m:r>
                          <a:rPr lang="en-CA" sz="2200" i="1">
                            <a:latin typeface="Cambria Math"/>
                          </a:rPr>
                          <m:t>𝑥</m:t>
                        </m:r>
                      </m:e>
                      <m:sub>
                        <m:r>
                          <a:rPr lang="en-CA" sz="2200" b="0" i="1" smtClean="0">
                            <a:latin typeface="Cambria Math"/>
                          </a:rPr>
                          <m:t>𝑛</m:t>
                        </m:r>
                      </m:sub>
                    </m:sSub>
                  </m:oMath>
                </a14:m>
                <a:endParaRPr lang="en-CA" sz="2200" dirty="0"/>
              </a:p>
              <a:p>
                <a:pPr marL="0" indent="0" algn="ctr">
                  <a:buNone/>
                </a:pPr>
                <a:r>
                  <a:rPr lang="nn-NO" sz="2200" dirty="0"/>
                  <a:t>( Y|</a:t>
                </a:r>
                <a14:m>
                  <m:oMath xmlns:m="http://schemas.openxmlformats.org/officeDocument/2006/math">
                    <m:sSub>
                      <m:sSubPr>
                        <m:ctrlPr>
                          <a:rPr lang="en-CA" sz="2200" i="1">
                            <a:latin typeface="Cambria Math" panose="02040503050406030204" pitchFamily="18" charset="0"/>
                          </a:rPr>
                        </m:ctrlPr>
                      </m:sSubPr>
                      <m:e>
                        <m:r>
                          <a:rPr lang="en-CA" sz="2200" i="1">
                            <a:latin typeface="Cambria Math"/>
                          </a:rPr>
                          <m:t>𝑥</m:t>
                        </m:r>
                      </m:e>
                      <m:sub>
                        <m:r>
                          <a:rPr lang="en-CA" sz="2200" i="1">
                            <a:latin typeface="Cambria Math"/>
                          </a:rPr>
                          <m:t>1</m:t>
                        </m:r>
                      </m:sub>
                    </m:sSub>
                  </m:oMath>
                </a14:m>
                <a:r>
                  <a:rPr lang="en-CA" sz="2200" dirty="0"/>
                  <a:t>, </a:t>
                </a:r>
                <a14:m>
                  <m:oMath xmlns:m="http://schemas.openxmlformats.org/officeDocument/2006/math">
                    <m:sSub>
                      <m:sSubPr>
                        <m:ctrlPr>
                          <a:rPr lang="en-CA" sz="2200" i="1">
                            <a:latin typeface="Cambria Math" panose="02040503050406030204" pitchFamily="18" charset="0"/>
                          </a:rPr>
                        </m:ctrlPr>
                      </m:sSubPr>
                      <m:e>
                        <m:r>
                          <a:rPr lang="en-CA" sz="2200" i="1">
                            <a:latin typeface="Cambria Math"/>
                          </a:rPr>
                          <m:t>𝑥</m:t>
                        </m:r>
                      </m:e>
                      <m:sub>
                        <m:r>
                          <a:rPr lang="en-CA" sz="2200" i="1">
                            <a:latin typeface="Cambria Math"/>
                          </a:rPr>
                          <m:t>2</m:t>
                        </m:r>
                      </m:sub>
                    </m:sSub>
                  </m:oMath>
                </a14:m>
                <a:r>
                  <a:rPr lang="en-CA" sz="2200" dirty="0"/>
                  <a:t> , …, </a:t>
                </a:r>
                <a14:m>
                  <m:oMath xmlns:m="http://schemas.openxmlformats.org/officeDocument/2006/math">
                    <m:sSub>
                      <m:sSubPr>
                        <m:ctrlPr>
                          <a:rPr lang="en-CA" sz="2200" i="1">
                            <a:latin typeface="Cambria Math" panose="02040503050406030204" pitchFamily="18" charset="0"/>
                          </a:rPr>
                        </m:ctrlPr>
                      </m:sSubPr>
                      <m:e>
                        <m:r>
                          <a:rPr lang="en-CA" sz="2200" i="1">
                            <a:latin typeface="Cambria Math"/>
                          </a:rPr>
                          <m:t>𝑥</m:t>
                        </m:r>
                      </m:e>
                      <m:sub>
                        <m:r>
                          <a:rPr lang="en-CA" sz="2200" i="1">
                            <a:latin typeface="Cambria Math"/>
                          </a:rPr>
                          <m:t>𝑛</m:t>
                        </m:r>
                      </m:sub>
                    </m:sSub>
                  </m:oMath>
                </a14:m>
                <a:r>
                  <a:rPr lang="nn-NO" sz="2200" dirty="0"/>
                  <a:t>)</a:t>
                </a:r>
                <a:r>
                  <a:rPr lang="nn-NO" sz="2200" i="1" dirty="0"/>
                  <a:t>~ </a:t>
                </a:r>
                <a:r>
                  <a:rPr lang="nn-NO" sz="2200" dirty="0"/>
                  <a:t>Bin(</a:t>
                </a:r>
                <a14:m>
                  <m:oMath xmlns:m="http://schemas.openxmlformats.org/officeDocument/2006/math">
                    <m:sSub>
                      <m:sSubPr>
                        <m:ctrlPr>
                          <a:rPr lang="nn-NO" sz="2200" i="1" dirty="0" smtClean="0">
                            <a:latin typeface="Cambria Math" panose="02040503050406030204" pitchFamily="18" charset="0"/>
                          </a:rPr>
                        </m:ctrlPr>
                      </m:sSubPr>
                      <m:e>
                        <m:r>
                          <a:rPr lang="en-CA" sz="2200" b="0" i="1" dirty="0" smtClean="0">
                            <a:latin typeface="Cambria Math"/>
                          </a:rPr>
                          <m:t>𝑚</m:t>
                        </m:r>
                      </m:e>
                      <m:sub>
                        <m:r>
                          <a:rPr lang="en-CA" sz="2200" b="0" i="1" dirty="0" smtClean="0">
                            <a:latin typeface="Cambria Math"/>
                          </a:rPr>
                          <m:t>𝑖</m:t>
                        </m:r>
                      </m:sub>
                    </m:sSub>
                  </m:oMath>
                </a14:m>
                <a:r>
                  <a:rPr lang="nn-NO" sz="2200" dirty="0"/>
                  <a:t> ,</a:t>
                </a:r>
                <a:r>
                  <a:rPr lang="en-CA" sz="2200" i="1" dirty="0"/>
                  <a:t> </a:t>
                </a:r>
                <a14:m>
                  <m:oMath xmlns:m="http://schemas.openxmlformats.org/officeDocument/2006/math">
                    <m:r>
                      <a:rPr lang="en-CA" sz="2200" i="1" smtClean="0">
                        <a:latin typeface="Cambria Math"/>
                        <a:ea typeface="Cambria Math"/>
                      </a:rPr>
                      <m:t>𝜃</m:t>
                    </m:r>
                  </m:oMath>
                </a14:m>
                <a:r>
                  <a:rPr lang="nn-NO" sz="2200" dirty="0"/>
                  <a:t> (</a:t>
                </a:r>
                <a14:m>
                  <m:oMath xmlns:m="http://schemas.openxmlformats.org/officeDocument/2006/math">
                    <m:sSub>
                      <m:sSubPr>
                        <m:ctrlPr>
                          <a:rPr lang="en-CA" sz="2200" i="1">
                            <a:latin typeface="Cambria Math" panose="02040503050406030204" pitchFamily="18" charset="0"/>
                          </a:rPr>
                        </m:ctrlPr>
                      </m:sSubPr>
                      <m:e>
                        <m:r>
                          <a:rPr lang="en-CA" sz="2200" i="1">
                            <a:latin typeface="Cambria Math"/>
                          </a:rPr>
                          <m:t>𝑥</m:t>
                        </m:r>
                      </m:e>
                      <m:sub>
                        <m:r>
                          <a:rPr lang="en-CA" sz="2200" i="1">
                            <a:latin typeface="Cambria Math"/>
                          </a:rPr>
                          <m:t>1</m:t>
                        </m:r>
                        <m:r>
                          <a:rPr lang="en-CA" sz="2200" b="0" i="1" smtClean="0">
                            <a:latin typeface="Cambria Math"/>
                          </a:rPr>
                          <m:t>𝑖</m:t>
                        </m:r>
                      </m:sub>
                    </m:sSub>
                    <m:r>
                      <m:rPr>
                        <m:nor/>
                      </m:rPr>
                      <a:rPr lang="en-CA" sz="2200" dirty="0"/>
                      <m:t>, </m:t>
                    </m:r>
                    <m:sSub>
                      <m:sSubPr>
                        <m:ctrlPr>
                          <a:rPr lang="en-CA" sz="2200" i="1">
                            <a:latin typeface="Cambria Math" panose="02040503050406030204" pitchFamily="18" charset="0"/>
                          </a:rPr>
                        </m:ctrlPr>
                      </m:sSubPr>
                      <m:e>
                        <m:r>
                          <a:rPr lang="en-CA" sz="2200" i="1">
                            <a:latin typeface="Cambria Math"/>
                          </a:rPr>
                          <m:t>𝑥</m:t>
                        </m:r>
                      </m:e>
                      <m:sub>
                        <m:r>
                          <a:rPr lang="en-CA" sz="2200" i="1">
                            <a:latin typeface="Cambria Math"/>
                          </a:rPr>
                          <m:t>2</m:t>
                        </m:r>
                        <m:r>
                          <a:rPr lang="en-CA" sz="2200" b="0" i="1" smtClean="0">
                            <a:latin typeface="Cambria Math"/>
                          </a:rPr>
                          <m:t>𝑖</m:t>
                        </m:r>
                      </m:sub>
                    </m:sSub>
                    <m:r>
                      <m:rPr>
                        <m:nor/>
                      </m:rPr>
                      <a:rPr lang="en-CA" sz="2200" dirty="0"/>
                      <m:t> , …, </m:t>
                    </m:r>
                    <m:sSub>
                      <m:sSubPr>
                        <m:ctrlPr>
                          <a:rPr lang="en-CA" sz="2200" i="1">
                            <a:latin typeface="Cambria Math" panose="02040503050406030204" pitchFamily="18" charset="0"/>
                          </a:rPr>
                        </m:ctrlPr>
                      </m:sSubPr>
                      <m:e>
                        <m:r>
                          <a:rPr lang="en-CA" sz="2200" i="1">
                            <a:latin typeface="Cambria Math"/>
                          </a:rPr>
                          <m:t>𝑥</m:t>
                        </m:r>
                      </m:e>
                      <m:sub>
                        <m:r>
                          <a:rPr lang="en-CA" sz="2200" i="1">
                            <a:latin typeface="Cambria Math"/>
                          </a:rPr>
                          <m:t>𝑛</m:t>
                        </m:r>
                        <m:r>
                          <a:rPr lang="en-CA" sz="2200" b="0" i="1" smtClean="0">
                            <a:latin typeface="Cambria Math"/>
                          </a:rPr>
                          <m:t>𝑖</m:t>
                        </m:r>
                      </m:sub>
                    </m:sSub>
                  </m:oMath>
                </a14:m>
                <a:r>
                  <a:rPr lang="nn-NO" sz="2200" dirty="0"/>
                  <a:t>))</a:t>
                </a:r>
                <a:endParaRPr lang="nn-NO" sz="2200" i="1" dirty="0">
                  <a:latin typeface="Cambria Math" panose="02040503050406030204" pitchFamily="18" charset="0"/>
                  <a:ea typeface="Cambria Math" panose="02040503050406030204" pitchFamily="18" charset="0"/>
                </a:endParaRPr>
              </a:p>
              <a:p>
                <a:pPr marL="0" indent="0" algn="ctr">
                  <a:buNone/>
                </a:pPr>
                <a14:m>
                  <m:oMath xmlns:m="http://schemas.openxmlformats.org/officeDocument/2006/math">
                    <m:r>
                      <a:rPr lang="en-CA" sz="2200" i="1" dirty="0" smtClean="0">
                        <a:latin typeface="Cambria Math"/>
                        <a:ea typeface="Cambria Math" panose="02040503050406030204" pitchFamily="18" charset="0"/>
                      </a:rPr>
                      <m:t>𝑦</m:t>
                    </m:r>
                    <m:r>
                      <a:rPr lang="en-CA" sz="2200" i="1" baseline="-25000" dirty="0" err="1">
                        <a:latin typeface="Cambria Math"/>
                        <a:ea typeface="Cambria Math" panose="02040503050406030204" pitchFamily="18" charset="0"/>
                      </a:rPr>
                      <m:t>𝑖</m:t>
                    </m:r>
                    <m:r>
                      <a:rPr lang="en-CA" sz="2200" i="1" baseline="-25000" dirty="0">
                        <a:latin typeface="Cambria Math"/>
                        <a:ea typeface="Cambria Math" panose="02040503050406030204" pitchFamily="18" charset="0"/>
                      </a:rPr>
                      <m:t> </m:t>
                    </m:r>
                    <m:r>
                      <a:rPr lang="en-CA" sz="2200" i="1" dirty="0">
                        <a:latin typeface="Cambria Math"/>
                        <a:ea typeface="Cambria Math" panose="02040503050406030204" pitchFamily="18" charset="0"/>
                      </a:rPr>
                      <m:t>/ </m:t>
                    </m:r>
                    <m:r>
                      <a:rPr lang="en-CA" sz="2200" i="1" dirty="0" smtClean="0">
                        <a:latin typeface="Cambria Math"/>
                        <a:ea typeface="Cambria Math" panose="02040503050406030204" pitchFamily="18" charset="0"/>
                      </a:rPr>
                      <m:t>𝑚</m:t>
                    </m:r>
                    <m:r>
                      <a:rPr lang="en-CA" sz="2200" i="1" baseline="-25000" dirty="0" smtClean="0">
                        <a:latin typeface="Cambria Math"/>
                        <a:ea typeface="Cambria Math" panose="02040503050406030204" pitchFamily="18" charset="0"/>
                      </a:rPr>
                      <m:t>𝑖</m:t>
                    </m:r>
                    <m:r>
                      <a:rPr lang="en-CA" sz="2200" i="1" dirty="0">
                        <a:latin typeface="Cambria Math"/>
                      </a:rPr>
                      <m:t>=</m:t>
                    </m:r>
                    <m:r>
                      <a:rPr lang="en-CA" sz="2200" i="1" dirty="0" smtClean="0">
                        <a:latin typeface="Cambria Math"/>
                        <a:ea typeface="Cambria Math"/>
                      </a:rPr>
                      <m:t>𝜃</m:t>
                    </m:r>
                    <m:r>
                      <a:rPr lang="en-CA" sz="2200" b="0" i="1" dirty="0" smtClean="0">
                        <a:latin typeface="Cambria Math"/>
                        <a:ea typeface="Cambria Math"/>
                      </a:rPr>
                      <m:t>(</m:t>
                    </m:r>
                    <m:sSub>
                      <m:sSubPr>
                        <m:ctrlPr>
                          <a:rPr lang="en-CA" sz="2200" i="1">
                            <a:latin typeface="Cambria Math" panose="02040503050406030204" pitchFamily="18" charset="0"/>
                          </a:rPr>
                        </m:ctrlPr>
                      </m:sSubPr>
                      <m:e>
                        <m:r>
                          <a:rPr lang="en-CA" sz="2200" i="1">
                            <a:latin typeface="Cambria Math"/>
                          </a:rPr>
                          <m:t>𝑥</m:t>
                        </m:r>
                      </m:e>
                      <m:sub>
                        <m:r>
                          <a:rPr lang="en-CA" sz="2200" i="1">
                            <a:latin typeface="Cambria Math"/>
                          </a:rPr>
                          <m:t>1</m:t>
                        </m:r>
                        <m:r>
                          <a:rPr lang="en-CA" sz="2200" b="0" i="1" smtClean="0">
                            <a:latin typeface="Cambria Math"/>
                          </a:rPr>
                          <m:t>𝑖</m:t>
                        </m:r>
                      </m:sub>
                    </m:sSub>
                    <m:r>
                      <m:rPr>
                        <m:nor/>
                      </m:rPr>
                      <a:rPr lang="en-CA" sz="2200" dirty="0"/>
                      <m:t>, </m:t>
                    </m:r>
                    <m:sSub>
                      <m:sSubPr>
                        <m:ctrlPr>
                          <a:rPr lang="en-CA" sz="2200" i="1">
                            <a:latin typeface="Cambria Math" panose="02040503050406030204" pitchFamily="18" charset="0"/>
                          </a:rPr>
                        </m:ctrlPr>
                      </m:sSubPr>
                      <m:e>
                        <m:r>
                          <a:rPr lang="en-CA" sz="2200" i="1">
                            <a:latin typeface="Cambria Math"/>
                          </a:rPr>
                          <m:t>𝑥</m:t>
                        </m:r>
                      </m:e>
                      <m:sub>
                        <m:r>
                          <a:rPr lang="en-CA" sz="2200" i="1">
                            <a:latin typeface="Cambria Math"/>
                          </a:rPr>
                          <m:t>2</m:t>
                        </m:r>
                        <m:r>
                          <a:rPr lang="en-CA" sz="2200" b="0" i="1" smtClean="0">
                            <a:latin typeface="Cambria Math"/>
                          </a:rPr>
                          <m:t>𝑖</m:t>
                        </m:r>
                      </m:sub>
                    </m:sSub>
                    <m:r>
                      <m:rPr>
                        <m:nor/>
                      </m:rPr>
                      <a:rPr lang="en-CA" sz="2200" dirty="0"/>
                      <m:t> , …, </m:t>
                    </m:r>
                    <m:sSub>
                      <m:sSubPr>
                        <m:ctrlPr>
                          <a:rPr lang="en-CA" sz="2200" i="1">
                            <a:latin typeface="Cambria Math" panose="02040503050406030204" pitchFamily="18" charset="0"/>
                          </a:rPr>
                        </m:ctrlPr>
                      </m:sSubPr>
                      <m:e>
                        <m:r>
                          <a:rPr lang="en-CA" sz="2200" i="1">
                            <a:latin typeface="Cambria Math"/>
                          </a:rPr>
                          <m:t>𝑥</m:t>
                        </m:r>
                      </m:e>
                      <m:sub>
                        <m:r>
                          <a:rPr lang="en-CA" sz="2200" i="1">
                            <a:latin typeface="Cambria Math"/>
                          </a:rPr>
                          <m:t>𝑛</m:t>
                        </m:r>
                        <m:r>
                          <a:rPr lang="en-CA" sz="2200" b="0" i="1" smtClean="0">
                            <a:latin typeface="Cambria Math"/>
                          </a:rPr>
                          <m:t>𝑖</m:t>
                        </m:r>
                      </m:sub>
                    </m:sSub>
                  </m:oMath>
                </a14:m>
                <a:r>
                  <a:rPr lang="en-CA" sz="2200" dirty="0">
                    <a:latin typeface="Cambria Math" panose="02040503050406030204" pitchFamily="18" charset="0"/>
                    <a:ea typeface="Cambria Math" panose="02040503050406030204" pitchFamily="18" charset="0"/>
                  </a:rPr>
                  <a:t>) </a:t>
                </a:r>
              </a:p>
              <a:p>
                <a:r>
                  <a:rPr lang="en-CA" sz="2200" dirty="0">
                    <a:latin typeface="Cambria Math" panose="02040503050406030204" pitchFamily="18" charset="0"/>
                    <a:ea typeface="Cambria Math" panose="02040503050406030204" pitchFamily="18" charset="0"/>
                  </a:rPr>
                  <a:t>With the following conditions</a:t>
                </a:r>
              </a:p>
              <a:p>
                <a:pPr lvl="1"/>
                <a14:m>
                  <m:oMath xmlns:m="http://schemas.openxmlformats.org/officeDocument/2006/math">
                    <m:r>
                      <a:rPr lang="en-CA" sz="1800" i="1" dirty="0">
                        <a:latin typeface="Cambria Math"/>
                        <a:ea typeface="Cambria Math" panose="02040503050406030204" pitchFamily="18" charset="0"/>
                      </a:rPr>
                      <m:t>𝑦</m:t>
                    </m:r>
                    <m:r>
                      <a:rPr lang="en-CA" sz="1800" i="1" baseline="-25000" dirty="0" err="1">
                        <a:latin typeface="Cambria Math"/>
                        <a:ea typeface="Cambria Math" panose="02040503050406030204" pitchFamily="18" charset="0"/>
                      </a:rPr>
                      <m:t>𝑖</m:t>
                    </m:r>
                    <m:r>
                      <a:rPr lang="en-CA" sz="1800" i="1" baseline="-25000" dirty="0">
                        <a:latin typeface="Cambria Math"/>
                        <a:ea typeface="Cambria Math" panose="02040503050406030204" pitchFamily="18" charset="0"/>
                      </a:rPr>
                      <m:t> </m:t>
                    </m:r>
                    <m:r>
                      <a:rPr lang="en-CA" sz="1800" i="1" dirty="0">
                        <a:latin typeface="Cambria Math"/>
                        <a:ea typeface="Cambria Math" panose="02040503050406030204" pitchFamily="18" charset="0"/>
                      </a:rPr>
                      <m:t>/ </m:t>
                    </m:r>
                    <m:r>
                      <a:rPr lang="en-CA" sz="1800" i="1" dirty="0">
                        <a:latin typeface="Cambria Math"/>
                        <a:ea typeface="Cambria Math" panose="02040503050406030204" pitchFamily="18" charset="0"/>
                      </a:rPr>
                      <m:t>𝑚𝑖</m:t>
                    </m:r>
                    <m:r>
                      <a:rPr lang="en-CA" sz="1800" i="1" baseline="-25000" dirty="0">
                        <a:latin typeface="Cambria Math"/>
                        <a:ea typeface="Cambria Math" panose="02040503050406030204" pitchFamily="18" charset="0"/>
                      </a:rPr>
                      <m:t> </m:t>
                    </m:r>
                  </m:oMath>
                </a14:m>
                <a:r>
                  <a:rPr lang="en-CA" sz="1800" dirty="0"/>
                  <a:t>is an unbiased estimate of </a:t>
                </a:r>
                <a14:m>
                  <m:oMath xmlns:m="http://schemas.openxmlformats.org/officeDocument/2006/math">
                    <m:r>
                      <a:rPr lang="en-CA" sz="1800" i="1" dirty="0">
                        <a:latin typeface="Cambria Math"/>
                        <a:ea typeface="Cambria Math"/>
                      </a:rPr>
                      <m:t>𝜃</m:t>
                    </m:r>
                    <m:r>
                      <a:rPr lang="en-CA" sz="1800" i="1" dirty="0">
                        <a:latin typeface="Cambria Math"/>
                        <a:ea typeface="Cambria Math"/>
                      </a:rPr>
                      <m:t>(</m:t>
                    </m:r>
                    <m:sSub>
                      <m:sSubPr>
                        <m:ctrlPr>
                          <a:rPr lang="en-CA" sz="1800" i="1">
                            <a:latin typeface="Cambria Math" panose="02040503050406030204" pitchFamily="18" charset="0"/>
                          </a:rPr>
                        </m:ctrlPr>
                      </m:sSubPr>
                      <m:e>
                        <m:r>
                          <a:rPr lang="en-CA" sz="1800" i="1">
                            <a:latin typeface="Cambria Math"/>
                          </a:rPr>
                          <m:t>𝑥</m:t>
                        </m:r>
                      </m:e>
                      <m:sub>
                        <m:r>
                          <a:rPr lang="en-CA" sz="1800" i="1">
                            <a:latin typeface="Cambria Math"/>
                          </a:rPr>
                          <m:t>1</m:t>
                        </m:r>
                        <m:r>
                          <a:rPr lang="en-CA" sz="1800" i="1">
                            <a:latin typeface="Cambria Math"/>
                          </a:rPr>
                          <m:t>𝑖</m:t>
                        </m:r>
                      </m:sub>
                    </m:sSub>
                    <m:r>
                      <m:rPr>
                        <m:nor/>
                      </m:rPr>
                      <a:rPr lang="en-CA" sz="1800" dirty="0"/>
                      <m:t>, </m:t>
                    </m:r>
                    <m:sSub>
                      <m:sSubPr>
                        <m:ctrlPr>
                          <a:rPr lang="en-CA" sz="1800" i="1">
                            <a:latin typeface="Cambria Math" panose="02040503050406030204" pitchFamily="18" charset="0"/>
                          </a:rPr>
                        </m:ctrlPr>
                      </m:sSubPr>
                      <m:e>
                        <m:r>
                          <a:rPr lang="en-CA" sz="1800" i="1">
                            <a:latin typeface="Cambria Math"/>
                          </a:rPr>
                          <m:t>𝑥</m:t>
                        </m:r>
                      </m:e>
                      <m:sub>
                        <m:r>
                          <a:rPr lang="en-CA" sz="1800" i="1">
                            <a:latin typeface="Cambria Math"/>
                          </a:rPr>
                          <m:t>2</m:t>
                        </m:r>
                        <m:r>
                          <a:rPr lang="en-CA" sz="1800" i="1">
                            <a:latin typeface="Cambria Math"/>
                          </a:rPr>
                          <m:t>𝑖</m:t>
                        </m:r>
                      </m:sub>
                    </m:sSub>
                    <m:r>
                      <m:rPr>
                        <m:nor/>
                      </m:rPr>
                      <a:rPr lang="en-CA" sz="1800" dirty="0"/>
                      <m:t> , …, </m:t>
                    </m:r>
                    <m:sSub>
                      <m:sSubPr>
                        <m:ctrlPr>
                          <a:rPr lang="en-CA" sz="1800" i="1">
                            <a:latin typeface="Cambria Math" panose="02040503050406030204" pitchFamily="18" charset="0"/>
                          </a:rPr>
                        </m:ctrlPr>
                      </m:sSubPr>
                      <m:e>
                        <m:r>
                          <a:rPr lang="en-CA" sz="1800" i="1">
                            <a:latin typeface="Cambria Math"/>
                          </a:rPr>
                          <m:t>𝑥</m:t>
                        </m:r>
                      </m:e>
                      <m:sub>
                        <m:r>
                          <a:rPr lang="en-CA" sz="1800" i="1">
                            <a:latin typeface="Cambria Math"/>
                          </a:rPr>
                          <m:t>𝑛𝑖</m:t>
                        </m:r>
                      </m:sub>
                    </m:sSub>
                  </m:oMath>
                </a14:m>
                <a:r>
                  <a:rPr lang="en-CA" sz="1800" dirty="0">
                    <a:latin typeface="Cambria Math" panose="02040503050406030204" pitchFamily="18" charset="0"/>
                    <a:ea typeface="Cambria Math" panose="02040503050406030204" pitchFamily="18" charset="0"/>
                  </a:rPr>
                  <a:t>)</a:t>
                </a:r>
                <a:r>
                  <a:rPr lang="en-CA" sz="1800" dirty="0"/>
                  <a:t>    </a:t>
                </a:r>
                <a:endParaRPr lang="en-CA" sz="1800" i="1" dirty="0">
                  <a:latin typeface="Cambria Math"/>
                  <a:ea typeface="Cambria Math" panose="02040503050406030204" pitchFamily="18" charset="0"/>
                </a:endParaRPr>
              </a:p>
              <a:p>
                <a:pPr lvl="1"/>
                <a14:m>
                  <m:oMath xmlns:m="http://schemas.openxmlformats.org/officeDocument/2006/math">
                    <m:r>
                      <a:rPr lang="en-CA" sz="1800" i="1" dirty="0">
                        <a:latin typeface="Cambria Math"/>
                        <a:ea typeface="Cambria Math" panose="02040503050406030204" pitchFamily="18" charset="0"/>
                      </a:rPr>
                      <m:t>𝑦</m:t>
                    </m:r>
                    <m:r>
                      <a:rPr lang="en-CA" sz="1800" i="1" baseline="-25000" dirty="0" err="1">
                        <a:latin typeface="Cambria Math"/>
                        <a:ea typeface="Cambria Math" panose="02040503050406030204" pitchFamily="18" charset="0"/>
                      </a:rPr>
                      <m:t>𝑖</m:t>
                    </m:r>
                    <m:r>
                      <a:rPr lang="en-CA" sz="1800" i="1" baseline="-25000" dirty="0">
                        <a:latin typeface="Cambria Math"/>
                        <a:ea typeface="Cambria Math" panose="02040503050406030204" pitchFamily="18" charset="0"/>
                      </a:rPr>
                      <m:t> </m:t>
                    </m:r>
                    <m:r>
                      <a:rPr lang="en-CA" sz="1800" i="1" dirty="0">
                        <a:latin typeface="Cambria Math"/>
                        <a:ea typeface="Cambria Math" panose="02040503050406030204" pitchFamily="18" charset="0"/>
                      </a:rPr>
                      <m:t>/ </m:t>
                    </m:r>
                    <m:r>
                      <a:rPr lang="en-CA" sz="1800" i="1" dirty="0">
                        <a:latin typeface="Cambria Math"/>
                        <a:ea typeface="Cambria Math" panose="02040503050406030204" pitchFamily="18" charset="0"/>
                      </a:rPr>
                      <m:t>𝑚𝑖</m:t>
                    </m:r>
                    <m:r>
                      <a:rPr lang="en-CA" sz="1800" i="1" baseline="-25000" dirty="0">
                        <a:latin typeface="Cambria Math"/>
                        <a:ea typeface="Cambria Math" panose="02040503050406030204" pitchFamily="18" charset="0"/>
                      </a:rPr>
                      <m:t> </m:t>
                    </m:r>
                  </m:oMath>
                </a14:m>
                <a:r>
                  <a:rPr lang="en-CA" sz="1800" dirty="0"/>
                  <a:t>varies between 0 and 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815" t="-65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Content Placeholder 2"/>
              <p:cNvSpPr txBox="1">
                <a:spLocks/>
              </p:cNvSpPr>
              <p:nvPr/>
            </p:nvSpPr>
            <p:spPr>
              <a:xfrm>
                <a:off x="443533" y="4221088"/>
                <a:ext cx="8229600" cy="1878310"/>
              </a:xfrm>
              <a:prstGeom prst="rect">
                <a:avLst/>
              </a:prstGeom>
              <a:ln>
                <a:solidFill>
                  <a:srgbClr val="3C3C7D"/>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rgbClr val="3C3C7D"/>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rgbClr val="3C3C7D"/>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rgbClr val="3C3C7D"/>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rgbClr val="3C3C7D"/>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rgbClr val="3C3C7D"/>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CA" sz="2200" dirty="0"/>
                  <a:t>Please note that the expected value and the variance of the response depend on </a:t>
                </a:r>
                <a14:m>
                  <m:oMath xmlns:m="http://schemas.openxmlformats.org/officeDocument/2006/math">
                    <m:r>
                      <a:rPr lang="en-CA" sz="2200">
                        <a:latin typeface="Cambria Math" panose="02040503050406030204" pitchFamily="18" charset="0"/>
                      </a:rPr>
                      <m:t>𝜃</m:t>
                    </m:r>
                  </m:oMath>
                </a14:m>
                <a:r>
                  <a:rPr lang="en-CA" sz="2200" dirty="0"/>
                  <a:t>, as such they are not constant. </a:t>
                </a:r>
              </a:p>
              <a:p>
                <a:pPr marL="0" indent="0">
                  <a:buNone/>
                </a:pPr>
                <a:r>
                  <a:rPr lang="en-CA" sz="2200" i="1" dirty="0" err="1">
                    <a:latin typeface="Cambria Math" panose="02040503050406030204" pitchFamily="18" charset="0"/>
                    <a:ea typeface="Cambria Math" panose="02040503050406030204" pitchFamily="18" charset="0"/>
                  </a:rPr>
                  <a:t>Y</a:t>
                </a:r>
                <a:r>
                  <a:rPr lang="en-CA" sz="2200" dirty="0" err="1">
                    <a:latin typeface="Cambria Math" panose="02040503050406030204" pitchFamily="18" charset="0"/>
                    <a:ea typeface="Cambria Math" panose="02040503050406030204" pitchFamily="18" charset="0"/>
                  </a:rPr>
                  <a:t>~Bin</a:t>
                </a:r>
                <a:r>
                  <a:rPr lang="en-CA" sz="2200" dirty="0">
                    <a:latin typeface="Cambria Math" panose="02040503050406030204" pitchFamily="18" charset="0"/>
                    <a:ea typeface="Cambria Math" panose="02040503050406030204" pitchFamily="18" charset="0"/>
                  </a:rPr>
                  <a:t>(</a:t>
                </a:r>
                <a:r>
                  <a:rPr lang="en-CA" sz="2200" i="1" dirty="0">
                    <a:latin typeface="Cambria Math" panose="02040503050406030204" pitchFamily="18" charset="0"/>
                    <a:ea typeface="Cambria Math" panose="02040503050406030204" pitchFamily="18" charset="0"/>
                  </a:rPr>
                  <a:t>m</a:t>
                </a:r>
                <a:r>
                  <a:rPr lang="en-CA" sz="2200" dirty="0">
                    <a:latin typeface="Cambria Math" panose="02040503050406030204" pitchFamily="18" charset="0"/>
                    <a:ea typeface="Cambria Math" panose="02040503050406030204" pitchFamily="18" charset="0"/>
                  </a:rPr>
                  <a:t>, </a:t>
                </a:r>
                <a:r>
                  <a:rPr lang="en-CA" sz="2200" i="1" dirty="0">
                    <a:latin typeface="Cambria Math" panose="02040503050406030204" pitchFamily="18" charset="0"/>
                    <a:ea typeface="Cambria Math" panose="02040503050406030204" pitchFamily="18" charset="0"/>
                  </a:rPr>
                  <a:t>q</a:t>
                </a:r>
                <a:r>
                  <a:rPr lang="en-CA" sz="2200" dirty="0">
                    <a:latin typeface="Cambria Math" panose="02040503050406030204" pitchFamily="18" charset="0"/>
                    <a:ea typeface="Cambria Math" panose="02040503050406030204" pitchFamily="18" charset="0"/>
                  </a:rPr>
                  <a:t>) with the properties: </a:t>
                </a:r>
                <a:r>
                  <a:rPr lang="en-CA" sz="2200" i="1" dirty="0">
                    <a:latin typeface="Cambria Math" panose="02040503050406030204" pitchFamily="18" charset="0"/>
                    <a:ea typeface="Cambria Math" panose="02040503050406030204" pitchFamily="18" charset="0"/>
                  </a:rPr>
                  <a:t>E</a:t>
                </a:r>
                <a:r>
                  <a:rPr lang="en-CA" sz="2200" dirty="0">
                    <a:latin typeface="Cambria Math" panose="02040503050406030204" pitchFamily="18" charset="0"/>
                    <a:ea typeface="Cambria Math" panose="02040503050406030204" pitchFamily="18" charset="0"/>
                  </a:rPr>
                  <a:t>(</a:t>
                </a:r>
                <a:r>
                  <a:rPr lang="en-CA" sz="2200" i="1" dirty="0">
                    <a:latin typeface="Cambria Math" panose="02040503050406030204" pitchFamily="18" charset="0"/>
                    <a:ea typeface="Cambria Math" panose="02040503050406030204" pitchFamily="18" charset="0"/>
                  </a:rPr>
                  <a:t>Y</a:t>
                </a:r>
                <a:r>
                  <a:rPr lang="en-CA" sz="2200" dirty="0">
                    <a:latin typeface="Cambria Math" panose="02040503050406030204" pitchFamily="18" charset="0"/>
                    <a:ea typeface="Cambria Math" panose="02040503050406030204" pitchFamily="18" charset="0"/>
                  </a:rPr>
                  <a:t>) = </a:t>
                </a:r>
                <a:r>
                  <a:rPr lang="en-CA" sz="2200" i="1" dirty="0">
                    <a:latin typeface="Cambria Math" panose="02040503050406030204" pitchFamily="18" charset="0"/>
                    <a:ea typeface="Cambria Math" panose="02040503050406030204" pitchFamily="18" charset="0"/>
                  </a:rPr>
                  <a:t>m</a:t>
                </a:r>
                <a:r>
                  <a:rPr lang="en-CA" sz="2200" dirty="0">
                    <a:latin typeface="Cambria Math" panose="02040503050406030204" pitchFamily="18" charset="0"/>
                    <a:ea typeface="Cambria Math" panose="02040503050406030204" pitchFamily="18" charset="0"/>
                  </a:rPr>
                  <a:t> θ, </a:t>
                </a:r>
                <a:r>
                  <a:rPr lang="en-CA" sz="2200" i="1" dirty="0" err="1">
                    <a:latin typeface="Cambria Math" panose="02040503050406030204" pitchFamily="18" charset="0"/>
                    <a:ea typeface="Cambria Math" panose="02040503050406030204" pitchFamily="18" charset="0"/>
                  </a:rPr>
                  <a:t>Var</a:t>
                </a:r>
                <a:r>
                  <a:rPr lang="en-CA" sz="2200" dirty="0">
                    <a:latin typeface="Cambria Math" panose="02040503050406030204" pitchFamily="18" charset="0"/>
                    <a:ea typeface="Cambria Math" panose="02040503050406030204" pitchFamily="18" charset="0"/>
                  </a:rPr>
                  <a:t>(</a:t>
                </a:r>
                <a:r>
                  <a:rPr lang="en-CA" sz="2200" i="1" dirty="0">
                    <a:latin typeface="Cambria Math" panose="02040503050406030204" pitchFamily="18" charset="0"/>
                    <a:ea typeface="Cambria Math" panose="02040503050406030204" pitchFamily="18" charset="0"/>
                  </a:rPr>
                  <a:t>Y</a:t>
                </a:r>
                <a:r>
                  <a:rPr lang="en-CA" sz="2200" dirty="0">
                    <a:latin typeface="Cambria Math" panose="02040503050406030204" pitchFamily="18" charset="0"/>
                    <a:ea typeface="Cambria Math" panose="02040503050406030204" pitchFamily="18" charset="0"/>
                  </a:rPr>
                  <a:t>) = </a:t>
                </a:r>
                <a:r>
                  <a:rPr lang="en-CA" sz="2200" i="1" dirty="0">
                    <a:latin typeface="Cambria Math" panose="02040503050406030204" pitchFamily="18" charset="0"/>
                    <a:ea typeface="Cambria Math" panose="02040503050406030204" pitchFamily="18" charset="0"/>
                  </a:rPr>
                  <a:t>m</a:t>
                </a:r>
                <a:r>
                  <a:rPr lang="en-CA" sz="2200" dirty="0">
                    <a:latin typeface="Cambria Math" panose="02040503050406030204" pitchFamily="18" charset="0"/>
                    <a:ea typeface="Cambria Math" panose="02040503050406030204" pitchFamily="18" charset="0"/>
                  </a:rPr>
                  <a:t> θ(1− θ)</a:t>
                </a:r>
              </a:p>
              <a:p>
                <a:pPr marL="0" indent="0">
                  <a:buNone/>
                </a:pPr>
                <a:r>
                  <a:rPr lang="en-CA" sz="2200" dirty="0"/>
                  <a:t>Thus, least squares regression is an inappropriate technique for analyzing Binomial responses</a:t>
                </a:r>
              </a:p>
              <a:p>
                <a:pPr marL="0" indent="0">
                  <a:buNone/>
                </a:pPr>
                <a:endParaRPr lang="en-CA" sz="2400" dirty="0"/>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443533" y="4221088"/>
                <a:ext cx="8229600" cy="1878310"/>
              </a:xfrm>
              <a:prstGeom prst="rect">
                <a:avLst/>
              </a:prstGeom>
              <a:blipFill rotWithShape="1">
                <a:blip r:embed="rId4"/>
                <a:stretch>
                  <a:fillRect l="-888" t="-1286" r="-74" b="-7395"/>
                </a:stretch>
              </a:blipFill>
              <a:ln>
                <a:solidFill>
                  <a:srgbClr val="3C3C7D"/>
                </a:solidFill>
              </a:ln>
            </p:spPr>
            <p:txBody>
              <a:bodyPr/>
              <a:lstStyle/>
              <a:p>
                <a:r>
                  <a:rPr lang="en-CA">
                    <a:noFill/>
                  </a:rPr>
                  <a:t> </a:t>
                </a:r>
              </a:p>
            </p:txBody>
          </p:sp>
        </mc:Fallback>
      </mc:AlternateContent>
    </p:spTree>
    <p:extLst>
      <p:ext uri="{BB962C8B-B14F-4D97-AF65-F5344CB8AC3E}">
        <p14:creationId xmlns:p14="http://schemas.microsoft.com/office/powerpoint/2010/main" val="18579038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Binomial Event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CA" sz="2200" dirty="0"/>
                  <a:t>We will compare to restaurant guides, Michelin Guide New York City and Zagat Survey 2006: New York City Restaurants</a:t>
                </a:r>
              </a:p>
              <a:p>
                <a:r>
                  <a:rPr lang="en-CA" sz="2200" dirty="0"/>
                  <a:t>We want to be able to model </a:t>
                </a:r>
                <a14:m>
                  <m:oMath xmlns:m="http://schemas.openxmlformats.org/officeDocument/2006/math">
                    <m:r>
                      <a:rPr lang="en-CA" sz="2200" i="1" dirty="0">
                        <a:latin typeface="Cambria Math"/>
                        <a:ea typeface="Cambria Math"/>
                      </a:rPr>
                      <m:t>𝜃</m:t>
                    </m:r>
                  </m:oMath>
                </a14:m>
                <a:r>
                  <a:rPr lang="en-CA" sz="2200" dirty="0"/>
                  <a:t> , the probability that a French restaurant is included in the 2006 Michelin Guide New York City , based on customer views from the Zagat Survey 2006: New York City Restaurants</a:t>
                </a:r>
              </a:p>
              <a:p>
                <a:r>
                  <a:rPr lang="en-CA" sz="2200" dirty="0"/>
                  <a:t>Data:</a:t>
                </a:r>
              </a:p>
              <a:p>
                <a:pPr lvl="1"/>
                <a14:m>
                  <m:oMath xmlns:m="http://schemas.openxmlformats.org/officeDocument/2006/math">
                    <m:sSub>
                      <m:sSubPr>
                        <m:ctrlPr>
                          <a:rPr lang="en-CA" sz="1800" i="1">
                            <a:latin typeface="Cambria Math" panose="02040503050406030204" pitchFamily="18" charset="0"/>
                          </a:rPr>
                        </m:ctrlPr>
                      </m:sSubPr>
                      <m:e>
                        <m:r>
                          <a:rPr lang="en-CA" sz="1800" b="0" i="1" smtClean="0">
                            <a:latin typeface="Cambria Math"/>
                          </a:rPr>
                          <m:t>𝑚</m:t>
                        </m:r>
                      </m:e>
                      <m:sub>
                        <m:r>
                          <a:rPr lang="en-CA" sz="1800" i="1">
                            <a:latin typeface="Cambria Math"/>
                          </a:rPr>
                          <m:t>𝑖</m:t>
                        </m:r>
                      </m:sub>
                    </m:sSub>
                  </m:oMath>
                </a14:m>
                <a:r>
                  <a:rPr lang="en-CA" sz="1800" dirty="0"/>
                  <a:t> restaurants in the Zagat Survey received</a:t>
                </a:r>
              </a:p>
              <a:p>
                <a:pPr lvl="1"/>
                <a14:m>
                  <m:oMath xmlns:m="http://schemas.openxmlformats.org/officeDocument/2006/math">
                    <m:sSub>
                      <m:sSubPr>
                        <m:ctrlPr>
                          <a:rPr lang="en-CA" sz="1800" i="1">
                            <a:latin typeface="Cambria Math" panose="02040503050406030204" pitchFamily="18" charset="0"/>
                          </a:rPr>
                        </m:ctrlPr>
                      </m:sSubPr>
                      <m:e>
                        <m:r>
                          <a:rPr lang="en-CA" sz="1800" i="1">
                            <a:latin typeface="Cambria Math"/>
                          </a:rPr>
                          <m:t>𝑥</m:t>
                        </m:r>
                      </m:e>
                      <m:sub>
                        <m:r>
                          <a:rPr lang="en-CA" sz="1800" i="1">
                            <a:latin typeface="Cambria Math"/>
                          </a:rPr>
                          <m:t>𝑖</m:t>
                        </m:r>
                      </m:sub>
                    </m:sSub>
                  </m:oMath>
                </a14:m>
                <a:r>
                  <a:rPr lang="en-CA" sz="1800" dirty="0"/>
                  <a:t> food rating, of those </a:t>
                </a:r>
                <a14:m>
                  <m:oMath xmlns:m="http://schemas.openxmlformats.org/officeDocument/2006/math">
                    <m:sSub>
                      <m:sSubPr>
                        <m:ctrlPr>
                          <a:rPr lang="en-CA" sz="1800" i="1">
                            <a:latin typeface="Cambria Math" panose="02040503050406030204" pitchFamily="18" charset="0"/>
                          </a:rPr>
                        </m:ctrlPr>
                      </m:sSubPr>
                      <m:e>
                        <m:r>
                          <a:rPr lang="en-CA" sz="1800" i="1">
                            <a:latin typeface="Cambria Math"/>
                          </a:rPr>
                          <m:t>𝑚</m:t>
                        </m:r>
                      </m:e>
                      <m:sub>
                        <m:r>
                          <a:rPr lang="en-CA" sz="1800" i="1">
                            <a:latin typeface="Cambria Math"/>
                          </a:rPr>
                          <m:t>𝑖</m:t>
                        </m:r>
                      </m:sub>
                    </m:sSub>
                  </m:oMath>
                </a14:m>
                <a:r>
                  <a:rPr lang="en-CA" sz="1800" dirty="0"/>
                  <a:t>,</a:t>
                </a:r>
              </a:p>
              <a:p>
                <a:pPr lvl="1"/>
                <a14:m>
                  <m:oMath xmlns:m="http://schemas.openxmlformats.org/officeDocument/2006/math">
                    <m:sSub>
                      <m:sSubPr>
                        <m:ctrlPr>
                          <a:rPr lang="en-CA" sz="1800" i="1">
                            <a:latin typeface="Cambria Math" panose="02040503050406030204" pitchFamily="18" charset="0"/>
                          </a:rPr>
                        </m:ctrlPr>
                      </m:sSubPr>
                      <m:e>
                        <m:r>
                          <a:rPr lang="en-CA" sz="1800" b="0" i="1" smtClean="0">
                            <a:latin typeface="Cambria Math"/>
                          </a:rPr>
                          <m:t>𝑦</m:t>
                        </m:r>
                      </m:e>
                      <m:sub>
                        <m:r>
                          <a:rPr lang="en-CA" sz="1800" i="1">
                            <a:latin typeface="Cambria Math"/>
                          </a:rPr>
                          <m:t>𝑖</m:t>
                        </m:r>
                      </m:sub>
                    </m:sSub>
                    <m:r>
                      <a:rPr lang="en-CA" sz="1800" i="1">
                        <a:latin typeface="Cambria Math"/>
                      </a:rPr>
                      <m:t> </m:t>
                    </m:r>
                  </m:oMath>
                </a14:m>
                <a:r>
                  <a:rPr lang="en-CA" sz="1800" dirty="0"/>
                  <a:t>are listed in the Michelin guide (successes),</a:t>
                </a:r>
                <a:endParaRPr lang="en-CA" sz="1800" i="1" dirty="0"/>
              </a:p>
              <a:p>
                <a:pPr lvl="1"/>
                <a14:m>
                  <m:oMath xmlns:m="http://schemas.openxmlformats.org/officeDocument/2006/math">
                    <m:sSub>
                      <m:sSubPr>
                        <m:ctrlPr>
                          <a:rPr lang="en-CA" sz="1800" i="1">
                            <a:latin typeface="Cambria Math" panose="02040503050406030204" pitchFamily="18" charset="0"/>
                          </a:rPr>
                        </m:ctrlPr>
                      </m:sSubPr>
                      <m:e>
                        <m:r>
                          <a:rPr lang="en-CA" sz="1800" b="0" i="1" smtClean="0">
                            <a:latin typeface="Cambria Math"/>
                          </a:rPr>
                          <m:t>𝑚</m:t>
                        </m:r>
                      </m:e>
                      <m:sub>
                        <m:r>
                          <a:rPr lang="en-CA" sz="1800" i="1">
                            <a:latin typeface="Cambria Math"/>
                          </a:rPr>
                          <m:t>𝑖</m:t>
                        </m:r>
                      </m:sub>
                    </m:sSub>
                  </m:oMath>
                </a14:m>
                <a:r>
                  <a:rPr lang="nn-NO" sz="1800" i="1" dirty="0"/>
                  <a:t> </a:t>
                </a:r>
                <a:r>
                  <a:rPr lang="nn-NO" sz="1800" dirty="0"/>
                  <a:t>- </a:t>
                </a:r>
                <a14:m>
                  <m:oMath xmlns:m="http://schemas.openxmlformats.org/officeDocument/2006/math">
                    <m:sSub>
                      <m:sSubPr>
                        <m:ctrlPr>
                          <a:rPr lang="en-CA" sz="1800" i="1">
                            <a:latin typeface="Cambria Math" panose="02040503050406030204" pitchFamily="18" charset="0"/>
                          </a:rPr>
                        </m:ctrlPr>
                      </m:sSubPr>
                      <m:e>
                        <m:r>
                          <a:rPr lang="en-CA" sz="1800" i="1">
                            <a:latin typeface="Cambria Math"/>
                          </a:rPr>
                          <m:t>𝑦</m:t>
                        </m:r>
                      </m:e>
                      <m:sub>
                        <m:r>
                          <a:rPr lang="en-CA" sz="1800" i="1">
                            <a:latin typeface="Cambria Math"/>
                          </a:rPr>
                          <m:t>𝑖</m:t>
                        </m:r>
                      </m:sub>
                    </m:sSub>
                  </m:oMath>
                </a14:m>
                <a:r>
                  <a:rPr lang="nn-NO" sz="1800" i="1" dirty="0"/>
                  <a:t> are not in the Michelin guide (failure)</a:t>
                </a:r>
                <a:endParaRPr lang="en-CA"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15" t="-652"/>
                </a:stretch>
              </a:blipFill>
            </p:spPr>
            <p:txBody>
              <a:bodyPr/>
              <a:lstStyle/>
              <a:p>
                <a:r>
                  <a:rPr lang="en-CA">
                    <a:noFill/>
                  </a:rPr>
                  <a:t> </a:t>
                </a:r>
              </a:p>
            </p:txBody>
          </p:sp>
        </mc:Fallback>
      </mc:AlternateContent>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5373216"/>
            <a:ext cx="5762625"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74210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Binomial Event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CA" sz="2200" dirty="0"/>
                  <a:t>Use the ‘MichelinFood.txt’ and </a:t>
                </a:r>
                <a:br>
                  <a:rPr lang="en-CA" sz="2200" dirty="0"/>
                </a:br>
                <a:r>
                  <a:rPr lang="en-CA" sz="2200" dirty="0"/>
                  <a:t>‘Module7 </a:t>
                </a:r>
                <a:r>
                  <a:rPr lang="en-CA" sz="2200" dirty="0" err="1"/>
                  <a:t>LogisticRegressionBinomialExample.ipynb</a:t>
                </a:r>
                <a:r>
                  <a:rPr lang="en-CA" sz="2200" dirty="0"/>
                  <a:t>’ files</a:t>
                </a:r>
              </a:p>
              <a:p>
                <a:r>
                  <a:rPr lang="en-CA" sz="2200" dirty="0"/>
                  <a:t>From the example, the fitted model is</a:t>
                </a:r>
              </a:p>
              <a:p>
                <a:pPr marL="0" indent="0" algn="ctr">
                  <a:buNone/>
                </a:pPr>
                <a14:m>
                  <m:oMath xmlns:m="http://schemas.openxmlformats.org/officeDocument/2006/math">
                    <m:sSub>
                      <m:sSubPr>
                        <m:ctrlPr>
                          <a:rPr lang="en-CA" sz="2200" i="1">
                            <a:latin typeface="Cambria Math" panose="02040503050406030204" pitchFamily="18" charset="0"/>
                          </a:rPr>
                        </m:ctrlPr>
                      </m:sSubPr>
                      <m:e>
                        <m:acc>
                          <m:accPr>
                            <m:chr m:val="̂"/>
                            <m:ctrlPr>
                              <a:rPr lang="en-CA" sz="2200" i="1" smtClean="0">
                                <a:latin typeface="Cambria Math" panose="02040503050406030204" pitchFamily="18" charset="0"/>
                              </a:rPr>
                            </m:ctrlPr>
                          </m:accPr>
                          <m:e>
                            <m:r>
                              <a:rPr lang="en-CA" sz="2200" i="1" dirty="0">
                                <a:latin typeface="Cambria Math"/>
                                <a:ea typeface="Cambria Math"/>
                              </a:rPr>
                              <m:t>𝜃</m:t>
                            </m:r>
                          </m:e>
                        </m:acc>
                      </m:e>
                      <m:sub>
                        <m:r>
                          <a:rPr lang="en-US" sz="2200" i="1">
                            <a:latin typeface="Cambria Math"/>
                          </a:rPr>
                          <m:t>𝑖</m:t>
                        </m:r>
                      </m:sub>
                    </m:sSub>
                    <m:r>
                      <a:rPr lang="en-US" sz="2200" i="1">
                        <a:latin typeface="Cambria Math"/>
                      </a:rPr>
                      <m:t>= </m:t>
                    </m:r>
                    <m:f>
                      <m:fPr>
                        <m:ctrlPr>
                          <a:rPr lang="en-CA" sz="2200" i="1">
                            <a:latin typeface="Cambria Math" panose="02040503050406030204" pitchFamily="18" charset="0"/>
                          </a:rPr>
                        </m:ctrlPr>
                      </m:fPr>
                      <m:num>
                        <m:r>
                          <a:rPr lang="en-CA" sz="2200" b="0" i="1" smtClean="0">
                            <a:latin typeface="Cambria Math"/>
                          </a:rPr>
                          <m:t>1</m:t>
                        </m:r>
                      </m:num>
                      <m:den>
                        <m:r>
                          <a:rPr lang="en-US" sz="2200" i="1">
                            <a:latin typeface="Cambria Math"/>
                          </a:rPr>
                          <m:t>1+ </m:t>
                        </m:r>
                        <m:sSup>
                          <m:sSupPr>
                            <m:ctrlPr>
                              <a:rPr lang="en-CA" sz="2200" i="1">
                                <a:latin typeface="Cambria Math" panose="02040503050406030204" pitchFamily="18" charset="0"/>
                              </a:rPr>
                            </m:ctrlPr>
                          </m:sSupPr>
                          <m:e>
                            <m:r>
                              <a:rPr lang="en-US" sz="2200" i="1">
                                <a:latin typeface="Cambria Math"/>
                              </a:rPr>
                              <m:t>𝑒</m:t>
                            </m:r>
                          </m:e>
                          <m:sup>
                            <m:r>
                              <a:rPr lang="en-CA" sz="2200" b="0" i="1" smtClean="0">
                                <a:latin typeface="Cambria Math"/>
                              </a:rPr>
                              <m:t>−</m:t>
                            </m:r>
                            <m:d>
                              <m:dPr>
                                <m:ctrlPr>
                                  <a:rPr lang="en-CA" sz="2200" b="0" i="1" smtClean="0">
                                    <a:latin typeface="Cambria Math" panose="02040503050406030204" pitchFamily="18" charset="0"/>
                                  </a:rPr>
                                </m:ctrlPr>
                              </m:dPr>
                              <m:e>
                                <m:sSub>
                                  <m:sSubPr>
                                    <m:ctrlPr>
                                      <a:rPr lang="en-CA" sz="2200" i="1">
                                        <a:latin typeface="Cambria Math" panose="02040503050406030204" pitchFamily="18" charset="0"/>
                                      </a:rPr>
                                    </m:ctrlPr>
                                  </m:sSubPr>
                                  <m:e>
                                    <m:acc>
                                      <m:accPr>
                                        <m:chr m:val="̂"/>
                                        <m:ctrlPr>
                                          <a:rPr lang="en-CA" sz="2200" i="1" smtClean="0">
                                            <a:latin typeface="Cambria Math" panose="02040503050406030204" pitchFamily="18" charset="0"/>
                                          </a:rPr>
                                        </m:ctrlPr>
                                      </m:accPr>
                                      <m:e>
                                        <m:r>
                                          <a:rPr lang="en-US" sz="2200" i="1">
                                            <a:latin typeface="Cambria Math"/>
                                          </a:rPr>
                                          <m:t>𝛽</m:t>
                                        </m:r>
                                      </m:e>
                                    </m:acc>
                                  </m:e>
                                  <m:sub>
                                    <m:r>
                                      <a:rPr lang="en-US" sz="2200" i="1">
                                        <a:latin typeface="Cambria Math"/>
                                      </a:rPr>
                                      <m:t>0</m:t>
                                    </m:r>
                                  </m:sub>
                                </m:sSub>
                                <m:r>
                                  <a:rPr lang="en-US" sz="2200" i="1">
                                    <a:latin typeface="Cambria Math"/>
                                  </a:rPr>
                                  <m:t>+ </m:t>
                                </m:r>
                                <m:sSub>
                                  <m:sSubPr>
                                    <m:ctrlPr>
                                      <a:rPr lang="en-CA" sz="2200" i="1">
                                        <a:latin typeface="Cambria Math" panose="02040503050406030204" pitchFamily="18" charset="0"/>
                                      </a:rPr>
                                    </m:ctrlPr>
                                  </m:sSubPr>
                                  <m:e>
                                    <m:acc>
                                      <m:accPr>
                                        <m:chr m:val="̂"/>
                                        <m:ctrlPr>
                                          <a:rPr lang="en-CA" sz="2200" i="1" smtClean="0">
                                            <a:latin typeface="Cambria Math" panose="02040503050406030204" pitchFamily="18" charset="0"/>
                                          </a:rPr>
                                        </m:ctrlPr>
                                      </m:accPr>
                                      <m:e>
                                        <m:r>
                                          <a:rPr lang="en-US" sz="2200" i="1">
                                            <a:latin typeface="Cambria Math"/>
                                          </a:rPr>
                                          <m:t>𝛽</m:t>
                                        </m:r>
                                      </m:e>
                                    </m:acc>
                                  </m:e>
                                  <m:sub>
                                    <m:r>
                                      <a:rPr lang="en-US" sz="2200" i="1">
                                        <a:latin typeface="Cambria Math"/>
                                      </a:rPr>
                                      <m:t>1</m:t>
                                    </m:r>
                                  </m:sub>
                                </m:sSub>
                                <m:r>
                                  <a:rPr lang="en-CA" sz="2200" b="0" i="1" smtClean="0">
                                    <a:latin typeface="Cambria Math"/>
                                  </a:rPr>
                                  <m:t>𝑥</m:t>
                                </m:r>
                              </m:e>
                            </m:d>
                          </m:sup>
                        </m:sSup>
                      </m:den>
                    </m:f>
                  </m:oMath>
                </a14:m>
                <a:r>
                  <a:rPr lang="en-CA" sz="2200" dirty="0"/>
                  <a:t>  = </a:t>
                </a:r>
                <a14:m>
                  <m:oMath xmlns:m="http://schemas.openxmlformats.org/officeDocument/2006/math">
                    <m:f>
                      <m:fPr>
                        <m:ctrlPr>
                          <a:rPr lang="en-CA" sz="2200" i="1">
                            <a:latin typeface="Cambria Math" panose="02040503050406030204" pitchFamily="18" charset="0"/>
                          </a:rPr>
                        </m:ctrlPr>
                      </m:fPr>
                      <m:num>
                        <m:r>
                          <a:rPr lang="en-CA" sz="2200" i="1">
                            <a:latin typeface="Cambria Math"/>
                          </a:rPr>
                          <m:t>1</m:t>
                        </m:r>
                      </m:num>
                      <m:den>
                        <m:r>
                          <a:rPr lang="en-US" sz="2200" i="1">
                            <a:latin typeface="Cambria Math"/>
                          </a:rPr>
                          <m:t>1+ </m:t>
                        </m:r>
                        <m:sSup>
                          <m:sSupPr>
                            <m:ctrlPr>
                              <a:rPr lang="en-CA" sz="2200" i="1">
                                <a:latin typeface="Cambria Math" panose="02040503050406030204" pitchFamily="18" charset="0"/>
                              </a:rPr>
                            </m:ctrlPr>
                          </m:sSupPr>
                          <m:e>
                            <m:r>
                              <a:rPr lang="en-US" sz="2200" i="1">
                                <a:latin typeface="Cambria Math"/>
                              </a:rPr>
                              <m:t>𝑒</m:t>
                            </m:r>
                          </m:e>
                          <m:sup>
                            <m:r>
                              <a:rPr lang="en-CA" sz="2200" i="1">
                                <a:latin typeface="Cambria Math"/>
                              </a:rPr>
                              <m:t>−</m:t>
                            </m:r>
                            <m:d>
                              <m:dPr>
                                <m:ctrlPr>
                                  <a:rPr lang="en-CA" sz="2200" i="1">
                                    <a:latin typeface="Cambria Math" panose="02040503050406030204" pitchFamily="18" charset="0"/>
                                  </a:rPr>
                                </m:ctrlPr>
                              </m:dPr>
                              <m:e>
                                <m:r>
                                  <a:rPr lang="en-CA" sz="2200" b="0" i="1" smtClean="0">
                                    <a:latin typeface="Cambria Math"/>
                                  </a:rPr>
                                  <m:t>−10.842</m:t>
                                </m:r>
                                <m:r>
                                  <a:rPr lang="en-US" sz="2200" i="1">
                                    <a:latin typeface="Cambria Math"/>
                                  </a:rPr>
                                  <m:t>+</m:t>
                                </m:r>
                                <m:r>
                                  <a:rPr lang="en-CA" sz="2200" b="0" i="1" smtClean="0">
                                    <a:latin typeface="Cambria Math"/>
                                  </a:rPr>
                                  <m:t>0.501</m:t>
                                </m:r>
                                <m:r>
                                  <a:rPr lang="en-CA" sz="2200" i="1">
                                    <a:latin typeface="Cambria Math"/>
                                  </a:rPr>
                                  <m:t>𝑥</m:t>
                                </m:r>
                              </m:e>
                            </m:d>
                          </m:sup>
                        </m:sSup>
                      </m:den>
                    </m:f>
                  </m:oMath>
                </a14:m>
                <a:endParaRPr lang="en-CA" sz="2200" dirty="0"/>
              </a:p>
              <a:p>
                <a:r>
                  <a:rPr lang="en-CA" sz="2200" dirty="0"/>
                  <a:t>Rearranging, the log of the odds or logit is</a:t>
                </a:r>
              </a:p>
              <a:p>
                <a:pPr marL="0" indent="0" algn="ctr">
                  <a:buNone/>
                </a:pPr>
                <a14:m>
                  <m:oMath xmlns:m="http://schemas.openxmlformats.org/officeDocument/2006/math">
                    <m:r>
                      <a:rPr lang="en-US" sz="2200" i="1">
                        <a:latin typeface="Cambria Math"/>
                      </a:rPr>
                      <m:t>𝐿𝑜𝑔𝑖𝑡</m:t>
                    </m:r>
                    <m:d>
                      <m:dPr>
                        <m:ctrlPr>
                          <a:rPr lang="en-CA" sz="2200" i="1">
                            <a:latin typeface="Cambria Math" panose="02040503050406030204" pitchFamily="18" charset="0"/>
                          </a:rPr>
                        </m:ctrlPr>
                      </m:dPr>
                      <m:e>
                        <m:sSub>
                          <m:sSubPr>
                            <m:ctrlPr>
                              <a:rPr lang="en-CA" sz="2200" i="1">
                                <a:latin typeface="Cambria Math" panose="02040503050406030204" pitchFamily="18" charset="0"/>
                              </a:rPr>
                            </m:ctrlPr>
                          </m:sSubPr>
                          <m:e>
                            <m:r>
                              <a:rPr lang="en-CA" sz="2200" i="1" dirty="0">
                                <a:latin typeface="Cambria Math"/>
                                <a:ea typeface="Cambria Math"/>
                              </a:rPr>
                              <m:t>𝜃</m:t>
                            </m:r>
                          </m:e>
                          <m:sub>
                            <m:r>
                              <a:rPr lang="en-US" sz="2200" i="1">
                                <a:latin typeface="Cambria Math"/>
                              </a:rPr>
                              <m:t>𝑖</m:t>
                            </m:r>
                          </m:sub>
                        </m:sSub>
                      </m:e>
                    </m:d>
                    <m:r>
                      <a:rPr lang="en-US" sz="2200" i="1">
                        <a:latin typeface="Cambria Math"/>
                      </a:rPr>
                      <m:t>= </m:t>
                    </m:r>
                    <m:sSub>
                      <m:sSubPr>
                        <m:ctrlPr>
                          <a:rPr lang="en-CA" sz="2200" i="1">
                            <a:latin typeface="Cambria Math" panose="02040503050406030204" pitchFamily="18" charset="0"/>
                          </a:rPr>
                        </m:ctrlPr>
                      </m:sSubPr>
                      <m:e>
                        <m:r>
                          <a:rPr lang="en-US" sz="2200" i="1">
                            <a:latin typeface="Cambria Math"/>
                          </a:rPr>
                          <m:t>𝐿𝑜𝑔</m:t>
                        </m:r>
                      </m:e>
                      <m:sub>
                        <m:r>
                          <a:rPr lang="en-US" sz="2200" i="1">
                            <a:latin typeface="Cambria Math"/>
                          </a:rPr>
                          <m:t>𝑒</m:t>
                        </m:r>
                      </m:sub>
                    </m:sSub>
                    <m:r>
                      <a:rPr lang="en-US" sz="2200" i="1">
                        <a:latin typeface="Cambria Math"/>
                      </a:rPr>
                      <m:t>(</m:t>
                    </m:r>
                    <m:f>
                      <m:fPr>
                        <m:ctrlPr>
                          <a:rPr lang="en-CA" sz="2200" i="1">
                            <a:latin typeface="Cambria Math" panose="02040503050406030204" pitchFamily="18" charset="0"/>
                          </a:rPr>
                        </m:ctrlPr>
                      </m:fPr>
                      <m:num>
                        <m:sSub>
                          <m:sSubPr>
                            <m:ctrlPr>
                              <a:rPr lang="en-CA" sz="2200" i="1">
                                <a:latin typeface="Cambria Math" panose="02040503050406030204" pitchFamily="18" charset="0"/>
                              </a:rPr>
                            </m:ctrlPr>
                          </m:sSubPr>
                          <m:e>
                            <m:r>
                              <a:rPr lang="en-CA" sz="2200" i="1" dirty="0">
                                <a:latin typeface="Cambria Math"/>
                                <a:ea typeface="Cambria Math"/>
                              </a:rPr>
                              <m:t>𝜃</m:t>
                            </m:r>
                          </m:e>
                          <m:sub>
                            <m:r>
                              <a:rPr lang="en-US" sz="2200" i="1">
                                <a:latin typeface="Cambria Math"/>
                              </a:rPr>
                              <m:t>𝑖</m:t>
                            </m:r>
                          </m:sub>
                        </m:sSub>
                      </m:num>
                      <m:den>
                        <m:r>
                          <a:rPr lang="en-US" sz="2200" i="1">
                            <a:latin typeface="Cambria Math"/>
                          </a:rPr>
                          <m:t>1−</m:t>
                        </m:r>
                        <m:sSub>
                          <m:sSubPr>
                            <m:ctrlPr>
                              <a:rPr lang="en-CA" sz="2200" i="1">
                                <a:latin typeface="Cambria Math" panose="02040503050406030204" pitchFamily="18" charset="0"/>
                              </a:rPr>
                            </m:ctrlPr>
                          </m:sSubPr>
                          <m:e>
                            <m:r>
                              <a:rPr lang="en-CA" sz="2200" i="1" dirty="0">
                                <a:latin typeface="Cambria Math"/>
                                <a:ea typeface="Cambria Math"/>
                              </a:rPr>
                              <m:t>𝜃</m:t>
                            </m:r>
                          </m:e>
                          <m:sub>
                            <m:r>
                              <a:rPr lang="en-US" sz="2200" i="1">
                                <a:latin typeface="Cambria Math"/>
                              </a:rPr>
                              <m:t>𝑖</m:t>
                            </m:r>
                          </m:sub>
                        </m:sSub>
                      </m:den>
                    </m:f>
                    <m:r>
                      <a:rPr lang="en-US" sz="2200" i="1">
                        <a:latin typeface="Cambria Math"/>
                      </a:rPr>
                      <m:t>)</m:t>
                    </m:r>
                  </m:oMath>
                </a14:m>
                <a:r>
                  <a:rPr lang="en-CA" sz="2200" dirty="0"/>
                  <a:t> = </a:t>
                </a:r>
                <a14:m>
                  <m:oMath xmlns:m="http://schemas.openxmlformats.org/officeDocument/2006/math">
                    <m:r>
                      <a:rPr lang="en-CA" sz="2200" i="1">
                        <a:latin typeface="Cambria Math"/>
                      </a:rPr>
                      <m:t>−10.842</m:t>
                    </m:r>
                    <m:r>
                      <a:rPr lang="en-US" sz="2200" i="1">
                        <a:latin typeface="Cambria Math"/>
                      </a:rPr>
                      <m:t>+</m:t>
                    </m:r>
                    <m:r>
                      <a:rPr lang="en-CA" sz="2200" i="1">
                        <a:latin typeface="Cambria Math"/>
                      </a:rPr>
                      <m:t>0.501</m:t>
                    </m:r>
                    <m:r>
                      <a:rPr lang="en-CA" sz="2200" i="1">
                        <a:latin typeface="Cambria Math"/>
                      </a:rPr>
                      <m:t>𝑥</m:t>
                    </m:r>
                  </m:oMath>
                </a14:m>
                <a:endParaRPr lang="en-CA" sz="2200" dirty="0"/>
              </a:p>
              <a:p>
                <a:r>
                  <a:rPr lang="en-CA" sz="2200" dirty="0"/>
                  <a:t>In logistic regression the concept of the residual sum of squares is replaced by a concept known as the deviance defined to be</a:t>
                </a:r>
              </a:p>
              <a:p>
                <a:endParaRPr lang="en-CA"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815" t="-652"/>
                </a:stretch>
              </a:blipFill>
            </p:spPr>
            <p:txBody>
              <a:bodyPr/>
              <a:lstStyle/>
              <a:p>
                <a:r>
                  <a:rPr lang="en-CA">
                    <a:noFill/>
                  </a:rPr>
                  <a:t> </a:t>
                </a:r>
              </a:p>
            </p:txBody>
          </p:sp>
        </mc:Fallback>
      </mc:AlternateContent>
      <p:sp>
        <p:nvSpPr>
          <p:cNvPr id="4" name="AutoShape 2" descr="data:image/png;base64,iVBORw0KGgoAAAANSUhEUgAAA0gAAANICAMAAADKOT/pAAAAMFBMVEUAAABNTU1oaGh8fHyMjIyampqnp6eysrK9vb3Hx8fQ0NDZ2dnh4eHp6enw8PD////QFLu4AAAACXBIWXMAABJ0AAASdAHeZh94AAAgAElEQVR4nO3diZaqOBSF4TCIM77/25aAWjiD2QkZ/m+tvkXfLg2csBsIkzkBsGaWngEgBQQJECBIgABBAgQIEiBAkAABggQIECRAgCABAgQJECBIgABBAgQIEiBAkAABggQIECRAgCABAgQJECBIgABBAgQIEiBAkAABggQIECRAgCABAgQJECBIgABBAgQIEiBAkAABggQIECRAgCABAgQJECBIgABBAgQIEiBAkAABggQIECRAgCABAgQJECBIgABBAgQIEiBAkAABggQIECRAgCABAgQJECBIgABBAgQIEiBAkAABggQIECRAgCABAgQJECBIgABBAgQIEiBAkAABggQIECRAgCABAgQJECBIgABBAgQIEiBAkAABggQIECRAgCABAgQJECBIgABBAgQIEiBAkAABggQIECRAgCABAgQJECBIgABBAgQIEiBAkAABggQIECRAgCABAgQJECBIgABBAgQIEiBAkAABggQIECRAgCABAh6CZIDI/LCW64OzQBOAEkECBAgSIECQAAGCBAgQJECAIAECBAkQIEiAgNcg7dd1fxK4bvaumgAW4TFIbTm6oKJy0gSwEI9BakyxPfRTx11hGhdNAAvxGKTCHG7TB1O4aAJYiMcg3V0g+/lqWYKEyLBFAgT8HiPtjv0Ux0hIjc/h72o0ale2TpoAluH3PFLTn0cq6jXnkZAWrmwApvpwRzlBAqbpU/QuSgQJmMaM/nzzH3/4PkucR0JkzMPP1//1hy+08hwky2cbAW6FGaTFmwDmIUiAQpDHSIs3AczEqB0gwXkkwC2CBAh4vR9p8gg3QUJkPAZpQ5CQLJ+7dofi8yNPBE0Ay/B6jHT4fDufoglgEX4HGzaju80dNQEsgVE7QIAgAQIECRAgSIAAQQIECBIgQJAAAYIECBAkQIAgAQIECZjqwz0LBAmY5uOtPwQJ+Or7wxYJEvDJxAeWEiTgvckP/SVIwEvznp1NkIBns58/T5CAO7+9xYEgASO/vgmFIAEDqxcKESSgY/lSLoIEzB9beP4GLx8JsAngSvGGSIKEnMletEqQkC3ly4oJEjKlfeU3QUKOlBuj4Qu9fCTAJpAxdYpOBAnZkW+Mhm/18pEAm0CenKToRJAQLAdbDjcbo+GrvXwkwCYQtn6VFw+suVytCBKCZEZ/ar7Q7UpFkBAi8/DT9uscx4ggIUzSIDlP0YkgIUy6ILnfGA3NePlIgE0gbKJjJD8pOhEkBEoxaudpYzS05eUjATaB0NnGwGOKTgQJifIbI4KENHlfgwgS0uN7c3QiSEiOzyGGUatePhJgE0jTIik6ESQkZakYESSkZMH1hiAhFcttjk4ECalYNEYECWlYOEYECUlYfoUhSIje4pujE0FC7JY5//qEICFqoawqBAkRC2Nr1CFIiFY4MSJIiFdQawlBQpxC2hydCBLiFFiMCBKiFN4KQpAQneA2RyeChOiEGCOChNgEum4QJMQkzM3RiSAhKuGuGAQJfiguLhWvF8rrXQkSfNA8ylszL+Ovk30nQYIPZvSn1VfoCGbp6dtcfyTAJuCTefj5wze4yZFsXSNI8MB6rdWvEQQJ8bFdax2sEAQJEbI7IHGyPnCMhPjYDJE5OgnLqB1i9OtJG4fXMnAeCdmIZVUgSAhYsJfWPSFICFdE6wFBQrBiWg0IEkIV1VpAkBCmeA6PegQJQYptFSBICFF0a4B1kHZ1tw2uj6L5edUEshPfCmAbpMr0p4dNIU1SfHWEUGSHRz3LIG1M1XaLvTEr2SydCFLeoux9yyAVphVf/PfUBDITZ+dbBqnfrSNI0Im07y2DVF62SAdTymbpFG0xYS3Gw6Oe5hhpV5iNbJZOBClb8Xa87ahdbQaVaoaem0A2Iu53yXkkU2+nfPC4MsX6vBUrTdHI5wrxi7nbPV7Z0BbdpmuznrAFi7mi+FXUve4xSI05b4eawqzaU9tP65tAxOLudIsgmXtfP1eY4VNt/6MQzxXiFu1w3YXHIBnz/+eXukVeVMwWfY9bj9oVu/Of+2LCFULFKEgtWySMxN/hlkFqzKH/efh8zHP53eEYqWkv09K5Qszi73DBJUL3E+8xaoc3Euhv64tWr1ukj7tqA84j4ZXYxxl61rt2xf78Y1eYtWqOHptA4tLobMmNfd21DaoZem4CSUukr61PyG77S4R2otl52QQSlkpXL/XwE84j4ZTI4VEvnCDNO7uLFCTUz1ZXNtyt/QvPFeKTUjcTJCwmpW7mAZFYSlK97DVI+/VwQ23d7F01gVgkdiDs88a+crQjyCVCmUuti62vtZt+jNSYYjtcUHTcFVy0mrfkethjkK7X5XW+XJuXXJlxL70O1uza7asJlwgZ8+5fpjSBhCTYv6JjpHbCs7/ZImGQYveqBhumHSPthndWcIyUtSR7VxSkzZT7karREVXZiucKsUizc2WDDVPuR9o3/Xmkol5zHilbifatKEil9NHfqRYb6XYtlwjBp2R7liDBo3Q71i5Im/1l727CUMOPTSAhCferTZCO/SD2cJAkfYVsygXPWcrdahOkwqyOwxmk1hjeao4vku5ViyBthkcH9adiGx7HhW+S7lWLINWmPxvUB2mvfWVf0iXPVdqdanmr+e0Ht5rjo8Tu43tCkOBD8j1qH6TLv0gHwJMve27S71D7Y6TeXvvM4vTrnpn0O9Rq1O7/5FFtJr3XfG4TSEMG/WkRpLYw10d+78SXNmRQ+Jzk0J02J2R3xtTd3t1+ZcyX+yJ+bQIJyKI3ra612xWXuygK3kaBd/LoTMurv4eXukiPjx6bQNwy6Utuo4BTuXQlQYJL2fQkQYJD+XQkQYI7GfUjQYIzOXUjQYIzOXUjQYIrWfUiQYIjeXUiQYIbmfWhbZDWt9fwqeboqQnEKLcutAzSmrea45XsetAySIXRPvT7RROIUH4daP0QfdmcvGsC8cmw/yyDVJuP7zn6VYYdkZIcu88ySMei0t7S99wEYpNl71nv2jHYgHt5dh5BglienccJWWhl2ncECVK5dp3lk1bZtcOdbHuOIEEo345j1w46GfcbQYJOxv1mtWt3Z+G5wvJy7jaCBJWse41dO6hk3WsECSJ5d5p1kHZ1t1dXH0Xz86oJxCDzPrMNUjUcHplCmqTMOyVGuXeZZZA2pmq7II3f3ieQe6/EJ/ses77VvB3ukmXULmt0mOBWc4IEOswySOVli3QwpWyWTvRLbOgv0THSTvw0ITomKnSX/ahdfbmuoVLN0HMTCBy9dRKdR5K/RZauiQid1eHKBtihr3oECXboqx5BghW6amAbpA1vo8gaPXVhGSTeRpE3OurK+hIh3kaRpeH/nPTTjeASIQfooLBdrgqjm/5ZBqnhbRQ5GvqHII1YX9nA2yjyc+kegjTCw08wG0F6RpAw22XPjm4a4YQs5htG7OilEYKE+UyXIvbsxmyD1DbF+c+i0Q7e0UWhY+z7gWWQjsXllAJPEcoLPfTAMkiVWXXborYxtWqOHptAgOigR6orGxi1ywn980TwOK5OS5AyQvc8s75EqL+yYV+ZRjVHj00gNPTOC7ajdhUPP8kNnfOK9Xmkbffwk0p8MwV9FTA65xVOyGIe+uYlgoRZ6JrXrC5avbtwdeG5ghf0zBsECXPQM2+wa4cZ6Jh3CBKmo1/eIkiYjn55yyJIBXfIZoZuec8iSDVBygu98oFFkDambLbS25CemkBI6JUPLIJ0XHU7d8XKQZjosgDRKZ/YDTYcNv3+nTxM9Fl46JOP7Eft9uv+CvBCMz8vm8Dy6JLPJMPfbcNgQ+roks/YImEKeuQLn8dIw6O71qUx1ZeXN9NtgaFDvrEetZs+BN4/uqstptxRS78Fhg75xvI80m7GgyFXpm7Pf6yOXQY/P+OBfgsL/fGVxysbTPfEITM8dqj9fExFxwWF7vjO47V2/a8UZvQvyrmCM/TGBB6v/l6ZQ/f25kM33X4+SKLrQkJvTOAxSAdTNIdTXZyTtCvNzkUTcIDOmMLn/Ui70c7g2k0TkKMvJvF7Y992VXYpqtdfRszpvHDQF5Nwhyw+oiumIUj4hJ6YiCDhAzpiqqWCxHmkGNAPk4UTJGcPgMCv6IbprIO0q7vVvuYO2QTRDdPZBqkath+8jDlB9MIMlkHamKp/6+XGrGSzdKILw0AvzGAZpO4dsv0RzaTDmv16uGK8bvbyuYIanTCHZZCGN1KcJgWpLUejCdzYFzr6YBbLIJWXLdLBlF8/15hi21/6fTruCm7sCxxdMI/mGOkcjO9vkS2GOyh6B27sCxs9MJPtqF09aVdt+NzjPqF0rjBifyaOHphJch7J1F+eCtRji+TJ9NGf918hmpV8eLyy4XyMtBvONnGM5JQZ/Wn1FZjO5yVC1WjUrvz4+CH60YJ5+GnxFZjM67V2+2Z4nmS95jySO/ZBovzz2QZpczs5pJqjpyYwj3WQqP4PLIO05o194bE8RqL4v7C+ROj7+aMf0Jc2LEftKP4vBJcIOUBf2rHZQaD2P7EMUmNmPPz7tybgF7X/ifWVDdWXAbif0JmLofS/sQjS/aO/GWxIApX/EUHCCIX/FY/jwj/q/jOChH/U/Weq4e+ClzHHj7L/ThSkI8dICaDsv7MI0u5urOH7reZu5wrWqLoFmy3S+GEmpfR0El26BKpugUuEcEHRbTBqhwE1t0KQ0KPkdggSepTcDkFCh4pbIkg4UXB7BAknCm6PIIF6CxAkUG8B2yCteRxX/Ci3PR7HBaotwOO4skexFbjWLnfUWsIySDWP44odtZawDNKx4HFccaPUGta7dgw2xI1SaxCkvFFpEU7IZo1CqxCknFFnGasnrbJrFzfKrEOQMkaZddi1yxdVFiJI+aLKQgQpWxRZiSDlihpLEaRMUWItgpSnFCssHjqe2biXjwTYRObSq3CfouWiRJCylGCBzejPxZp3/ZEAm8hbegU2Dz+Xav/Xj/DwkxglWN/Ig8TDT2KUYnkjDxIPP4lRkuWN+xiJh59EKM3qxj1qx8NP4pNscWM+j8TDT+JDcV3gmQ25obZOEKTMUFo3OCGbFyrrCEHKC5V1xDpI2+q8W1dvRbPzsgnIUFhXbINUXY6QKtUMPTcBGerqjGWQNqbYnX/sxFc40OFuUFdnLINUmkP/82BKzfw8NwEZyuqO6hIhhr/DR1Udkm2RCs38PDcBFarqEMdI2aCoLjFqlw2K6pL9eaSa80hRoKZOcWVDJiipWwQpE5TULYsg8VqXiFBRxwhSFiioa+zaZYGCukaQckA9nbMN0qY8nY6lKbVPbqDjpSine5ZB2nXHRkV3iCRNEj2vRDU9sAxSZbb9ld9b7aUNdL0S1fRAcPX3wTRc/R0wiumDIEi12RGkcFFLL6x37Q677g4Kdu2CRS29sB9sMGbdbZB2slk60flClNIP6+HvojtCOpXay7/pfRUq6QknZJNGIX0hSEmjkL4QpJRRR294iH7CKKM/BClhlNEfza7dvqrtZ+VzE5iNKnokOkZqzcp6Vr40gZkook+qwQZ27UJDDb0SBWnDk1ZDQw29kg02rGWzdGIlEKCEfomCVEqfWMxaYI0KesYJ2TRRQc8WCdLXkQlWA0sU0Der59rdmfMNBMkt6uedxyDN+H1WBCuUzz+Pu3b7giD5Qfn883mM1NamOvbfwK6dS1RvAbZBapvuTGzRtJM+ujWmu5WWILlE8ZZgGaRj0YfCmOI46bPHytQtQXKK4i3B+ilCq25b1DZm6uXfa1PsCJJD1G4Rgufa3U98dSi/D/GxMvyM0i3DMkiFGQ6O2jnnkVYEyRkqtxDLIDWm6p6ev6/6h3LJsDr8isotxHbUrrqcFZI+aJXV4VcUbinW55G2dRej2Rd/c0LWBeq2mKWu/n4O0q8X7uEfdVsMt1EkhLIthyClg6otyDZI65Ln2oWCqi3IMkjrWYc1+3Xd/2rdfHnjLKvEDyjakqxPyE4fr2vL0WjC5+Fy1okfULQlqS4RmqAxxfbQTx13xecTuKwT81GzRVkGqTbT7p/oFOZwmz58fg4eK8VslGxZ1rdRVF8Od0afm74pY62Yi4otTPaAyO9fxBbJHQq2NI9BOh8j7Ybb/zhGUqNgS/N5QrYaxa78eGzFejEP9Vqc1ysb9k1/Hqmo15xHUqJcy7N6rt28XTu3c5UxqhUAghQ/qhUALlqNHsUKAUGKHbUKAkGKHbUKAkGKHKUKA0GKG5UKBEGKGoUKhUWQGun7l182gS8oVCiszyNJ5+axCXxGnYJhFaQjQVoUZQqHRZBWM1996XauckSZwmERpLYmSIuiSgHx+MyGH5vAGxQpJAQpVtQoKJxHihQlCot1kLbdfa/1VjQ7L5vAMyoUGNsg8X6kZVChwFgGaWOK3fnHbs4TV2c2gRcoUGgsg1ReHrF1MKVmfp6bwDPqExzVqB3nkTyiPOGRbZE+PvDRpgk8oTzh4RgpPlQnQIzaRcdFcXhtry3780g155H80henTxFRssKVDbFxUBvj6oszQpAi4yxHVN0KQYqLkwMkh9+dDYIUFSeFIUgCBCkmjurCMZI9ghQTV0Fi1M4aQYqIu7JwHsmW7SVC66NsVt40gSuqEjDri1aNiyyxyrxCVQJmGaR2u3KRJVaZFyhKyATHSPt1qc4S68wzahI0zWDDoThvl4TXf7PSPKEkYZMEaVeJrwBnrXlERQJnH6R2fd4clbv2nKZaM0+sNk8oSOhsg7TvBhua4TZZ3bkI1psHFCR01ream3LTXv+D7HZz1pt71CN4tueR6p1sVt40AcoRAdvzSLIZedsEqEYEVI/jKniKkDNUIwKiIB15rp0zFCMGFkHa3b1njCetOkItomCzRSrHOdovPFfJohZRUB0jabHy3FCKOHBjX9C43y4WFkHqOpmXMTtFHaJBkAJGGeLBrl3AKEM8CJJ3k7feSVchNVa7dncWnqtYTH/0VcJFSBBB8mzywxgTrkGK2LXzyzz8/PqLiANB8mtqkNKtQKIY/vaLICWKIHk27Rgp4QIkil07zyaN2iW8/KkiSN5933onvfiJsg7S8DJm8ZMb8l6T8l76SNkGqbocIckeaffcRG6yXvhoWQapMUW3MdoVZq2ao8cmspP1wkfLMkiFGZ4NedA90+6xidzkvOwRU90hy/C3SMaLHjXrXbvrFqnRzM9zE3nJd8kjZzvYUPfHSPtiJZqfF03kJNsFjx5Xf4ck1+VOAEEKSKaLnQSubAhHnkudCIIUjjyXOhGqIO2llzZkuUpludDJsA1SwzGSSI7LnBDr80hX0stWM1ypMlzkpFhfIrQ9VeZ4rAwP0bfycYnF23s4ILhEaH3eGh1MJZulU4ZB+rTA0x/gheUIgrQzG661s/QxSF9/A8uzDFJ93rU7mvK0J0g2vucov5pExjJIuy5A/c190ovt8lppPv9PiCBFwXb4e93928poL/7Oa6WZ+CCUrGoSH65sWNrXZeUYKQYEaWnfg8SoXQR4itDCpiwq55HCx1OEFkVCUsFThJaUy3JmgKcILSiTxcwCTxFaUCaLmQWfTxFqV8ZUl2GJaSch05bHUmbC41OE2mI0LEGQGGdIiseHnzTdxa3tpqiGD4vnKjYZLGJWPAapGH7lWJRHgpT+EmbG45UN1+y0VUWQ0l/CzHgMUmna61SVe5CSX8Ds2F8i1F3bUG8nfG5zu9XiaKqsg8Q4Q3pUlwhNudO8ua1Auy/HVGmvaGkvXaYsg7S5XSK0mfDJw+2KvOMq3yAlvXDZsgxSeTshW2rm57mJ1KS8bBnjEiHPEl60rMm2SFy0Okm6S5Y5r8dI4y/J8xgp2QXLns9Ru7sveWrY2cuWApLqckF1q/mU80g/N5GMRBcLJx5+4lOaS4WeZZBq7fPsXjWRjCQXCheq4e9J9ut6uCWp+fLuihTXuRSXCTfWw9/t29971Jaj0YTPgxMJrnQJLhJGLIPU1tXkFyM1ptgOZ52Ou+LzrenprXXpLRHuWO/azbmx73Cb/nICN7nVLrkFwgOPQTLTD65SW+9SWx488Tj8ne0WKdnzy/jnMUjdU1mP/VRex0hJLQzesAnSsSlM0UwftqtGO4Llx4+ltO6ltCx4yyJIx+E5dcVx8if3TX8eqajX+ZxHSmhR8IFFkFamak9tpX3p5X0T0ePwKBcWQSr6k7FH7Z1I903ELpXlwFdWD4gc/5BKZAVMZDEwAUFyJ42lwCQEyRUOj7JCkBxJYBEwg1WQnN0dHv9aGP8SYBaC5ET0C4CZuNXcAQ6P8kOQ9OKee/yEIMlFPfP4EUFSi3ne8TOCpMXhUaYIklS0Mw5LBEkp1vmGNYIkFOlsQ4Ag6cQ515AgSDJRzjRECJIIw3V5I0gSxCh3BEkhtvmFHEGyx+YIBMleVDMLRwiSrZjmFc4QJEsJvzoaMxAkK0OKiBIIkoVzgC4PgFl4RrA4gvQ7M3p+xaIzguURpF8NO3XXf1lyThAAgvQbc79PF/4Mwy2C9BNzPxH8/MI1gvSD0Sgdo3boEaT57ueO80g4EaQfBD1zWAhBmontD14hSHOwG4c3CNIMgc4WAkCQpgtzrhAEgjQVe3X4gCBNQ4zwEUGaJLgZQmAI0gRsjvANQfqGIW9MQJC+CGhWEDCC9BFbI0xDkD4gRpiKIL1FjDAdQXozB8QIcxCkMGcAkSFIr5onR5iJID03TowwG0F6bJoY4QcE6a5dYoTfEKRRq6QIvyJItzaJEX5HkIYGiRGsEKQTGyPYI0jECAIEiRhBIPcgsTmCRMZBMrz+FTK5BokMQSrPIJEiiGUYJDZG0MsuSKQILuQVJDZGcCSnIJEiOJNPkIgRHMoiSJwxgmvpB4kMwYPUg0SK4EXCQWKHDv6kGiQyBK/SDBIpgmfJBYkdOiwhrSCRISwknSCxJcKCkggSu3NYWvxBIkMIQNRBYkuEUMQaJDKEoEQYJDKE8EQWJDKEMEUWJCBMBAkQIEiAAEECBAgSIECQAAGvQdqv6/4kUN3sXTUBLMJjkNrS/KucNAEsxGOQGlNsD/3UcVeYxkUTwEI8Bqkwh9v0wRQumgAW4jFIdxf3fL7ShyAhMmyRAAG/x0i7Yz/FMRJS43P4uxqN2pWtkyaAZfg9j9T055GKes15JKQlrisb5t+NNPsT3PCEX8QUpH4Vn7Wez/7E/CaATlRBmt387E/MbwLoLBWkH84jmU//8ePXTP7E/CaAXjhBMmOf2iVICE9Eu3YECeGKKEgcIyFcUQWJUTuEKq4b+ziPhEBxYx8gwI19gAC3UQAC3NgHCLBFAgS4sQ8Q4MY+QIAb+wCBmK5sAIJFkAABggQIECRAgCABAgQJECBIgABBAgQIEiBAkACBQIMEROaHtVwfHIfcz20SW2gWwn8LBMl3CyxEki0QJN8tsBBJtkCQfLfAQiTZAkHy3QILkWQLBMl3CyxEki0QJN8tsBBJtkCQfLfAQiTZAkHy3QILkWQLBMl3CyxEki0QJN8tsBBJtkCQfLfAQiTZQlxBAgJFkAABggQIECRAgCABAgQJECBIgABBAgQIEiBAkAABggQIECRAgCABAgQJECBIgABBAgRiCdLmOqOHlTGro8MW2qYwRdM6aKC8fa+jJkYtjCZdNXG2d7D6jFpw1Nf/LQj7OpIgHa4vCNj1Lwso9KvItYVjMbQg77/mf86rfrJ02ELjqEz339sW+tVn1IKjvv5vQdnXcQTpUFyDVBSHU1ubxlkLq/67G7NSN2BWbbfZW3X/Hz8vxLnBvbMWRpOumujUv7z/ZHoLbvp61IKyr6MI0sZUly7b9ovemsJZC/c/dOr/723M7tQtytpZC7X7hTh1S6AP0qgFR309akHZ11EE6VzR2/bi4LiFy96KPKrXhvrVvNuXOJjaWQvPkw6aON7+5+OmBVd9/d+Csq+jCNLhtk6U5rQu+m2zqxbWl829eHNx0ZrK3Ubvv4WnSRdNVOboKkh9C676+r8FZV9HEaTTaOWr+8NDdy2cNt0RaLFx0EL35d1endMg9S08TTpoYm22zjZ5lzI56+vrMgj7OrogdQegKxfbi+tKse5HctxskI5FfXIbpKGFx0kHTfR7po6CdC2Ts76+1kbY19EFqdtvPuqHjm8tbLrN/bn7XGyS2qIateRiLby08DDpoomyGz92tHd6LZOzvr60oOzr6II0/uGihdJ0O+Wti+47VcOXFu4WoipfTTpoYtXvGrkJ0mXOHfb1pQVlX0cWJFfjuicPUT2W1XDmbxi1O+pH7W4t3E06acLcuGrBXV/fWshu+Ps0GlPr/kd4dDEcdTf8rT9TddrdZnpYiJ38rPJ/C+NJN004C9JjmfR9/d+Csq8jC9J5j7nt9mq3zlpoTHftVSNfy0crhKMrG0YtOPk/zYvvdbC1GC+Ek74etaDs68iCdBlncbGaXFuo3LSwGv0fvHTSxKiFlaPNxeP36oM0bsFNX49bEPZ1bEE67SpTyK+0u2uhvyLYwdf/91/rpIlRC672ux6/Vx+kuxac9PVdC7qOiCVIQNAIEiBAkAABggQIECRAgCABAgQJECBIgABBAgQIEiBAkAABggQIECRAgCABAgQJECBIgABBAgQIEiBAkAABggQIECRAgCABAgQJECBIgABBAgQIEiBAkAABggQIECRAgCABAgQJECBIgABBAgQIkje3V8VNehv97tUnv7bw+JHq6T21u4dfhAYV9eYWh/WEXy7HHfN7kMzjG5+H7yVIclTUs7aY9DJ6Y979y7QP3d7RXr39FShRV8/qx23Ea6IgPX2UIDlCXf3amuEl2rva3N6n3RTnv+zX8Nvf3u/I3a39m9KUm6fJ/++4/8jl9eAP3zv8c6xNsX75acxG8bw6XkYa1sMBTJ+kqptadavx/9++D1I1DCK8mqzf7do9fe/wT3E9YPufA/yK4nlVmWP/05htt3Xqt0KmOJwOxbBu3/72YdfuNtawvfz29uXki8GGw+nF9w6NVe1p018leEsAAAHhSURBVAV79/RpzEbxfFqbzfhf+1W3Nt2I9O5/Nf4YpOtvVw+T+/vvuA1/Hx5aGwdpf5l6mgPMR/E8OozG0I67dTWOzPDj8W9Po/82nrzunz1Pjn+vLK5nox6+9/8zrz+N2SieR2XRXier2zZmvBo//e3p/7/dTU4L0t5c9iQfv5cgyVE8f1bdocp1stzsjo9Bev7b0+2/3U9OC9J5p61+2RpBkqN43uzM6jbdr7THx2Ok0d++C9L1t+sXk/unIB2ugw0P33sfJI6RBCieL3eXNHRH+ofqedTu9rfXnbLLb98mX4/aPY+7XSaHTdLT994HiVE7AYrny/o2Im268zv/V8JVr/62NOY/d9/PI9WPZ4Iuk22/SXr63vsgjeYAv6J4vpTjIJ0PW0y13w2HME1xnn742335JkinTfF/ZcP/5PrNlQ1N38Tj9z4EaTQH+BHFC8Tj1aU5zkHMCNLS+ssO2vpyDV6ec5AAgrS0y7HTpJsrUp2DBBCkxW3Ox/rloluD5ecgfgQJECBIgABBAgQIEiBAkAABggQIECRAgCABAgQJECBIgABBAgQIEiBAkAABggQIECRAgCABAgQJECBIgABBAgQIEiBAkAABggQIECRAgCABAgQJECBIgABBAgT+AAlprSpE8gsy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5" name="AutoShape 4" descr="data:image/png;base64,iVBORw0KGgoAAAANSUhEUgAAA0gAAANICAMAAADKOT/pAAAAMFBMVEUAAABNTU1oaGh8fHyMjIyampqnp6eysrK9vb3Hx8fQ0NDZ2dnh4eHp6enw8PD////QFLu4AAAACXBIWXMAABJ0AAASdAHeZh94AAAgAElEQVR4nO3diZaqOBSF4TCIM77/25aAWjiD2QkZ/m+tvkXfLg2csBsIkzkBsGaWngEgBQQJECBIgABBAgQIEiBAkAABggQIECRAgCABAgQJECBIgABBAgQIEiBAkAABggQIECRAgCABAgQJECBIgABBAgQIEiBAkAABggQIECRAgCABAgQJECBIgABBAgQIEiBAkAABggQIECRAgCABAgQJECBIgABBAgQIEiBAkAABggQIECRAgCABAgQJECBIgABBAgQIEiBAkAABggQIECRAgCABAgQJECBIgABBAgQIEiBAkAABggQIECRAgCABAgQJECBIgABBAgQIEiBAkAABggQIECRAgCABAgQJECBIgABBAgQIEiBAkAABggQIECRAgCABAgQJECBIgABBAgQIEiBAkAABggQIECRAgCABAgQJECBIgABBAgQIEiBAkAABggQIECRAgCABAgQJECBIgABBAgQIEiBAkAABggQIECRAgCABAh6CZIDI/LCW64OzQBOAEkECBAgSIECQAAGCBAgQJECAIAECBAkQIEiAgNcg7dd1fxK4bvaumgAW4TFIbTm6oKJy0gSwEI9BakyxPfRTx11hGhdNAAvxGKTCHG7TB1O4aAJYiMcg3V0g+/lqWYKEyLBFAgT8HiPtjv0Ux0hIjc/h72o0ale2TpoAluH3PFLTn0cq6jXnkZAWrmwApvpwRzlBAqbpU/QuSgQJmMaM/nzzH3/4PkucR0JkzMPP1//1hy+08hwky2cbAW6FGaTFmwDmIUiAQpDHSIs3AczEqB0gwXkkwC2CBAh4vR9p8gg3QUJkPAZpQ5CQLJ+7dofi8yNPBE0Ay/B6jHT4fDufoglgEX4HGzaju80dNQEsgVE7QIAgAQIECRAgSIAAQQIECBIgQJAAAYIECBAkQIAgAQIECZjqwz0LBAmY5uOtPwQJ+Or7wxYJEvDJxAeWEiTgvckP/SVIwEvznp1NkIBns58/T5CAO7+9xYEgASO/vgmFIAEDqxcKESSgY/lSLoIEzB9beP4GLx8JsAngSvGGSIKEnMletEqQkC3ly4oJEjKlfeU3QUKOlBuj4Qu9fCTAJpAxdYpOBAnZkW+Mhm/18pEAm0CenKToRJAQLAdbDjcbo+GrvXwkwCYQtn6VFw+suVytCBKCZEZ/ar7Q7UpFkBAi8/DT9uscx4ggIUzSIDlP0YkgIUy6ILnfGA3NePlIgE0gbKJjJD8pOhEkBEoxaudpYzS05eUjATaB0NnGwGOKTgQJifIbI4KENHlfgwgS0uN7c3QiSEiOzyGGUatePhJgE0jTIik6ESQkZakYESSkZMH1hiAhFcttjk4ECalYNEYECWlYOEYECUlYfoUhSIje4pujE0FC7JY5//qEICFqoawqBAkRC2Nr1CFIiFY4MSJIiFdQawlBQpxC2hydCBLiFFiMCBKiFN4KQpAQneA2RyeChOiEGCOChNgEum4QJMQkzM3RiSAhKuGuGAQJfiguLhWvF8rrXQkSfNA8ylszL+Ovk30nQYIPZvSn1VfoCGbp6dtcfyTAJuCTefj5wze4yZFsXSNI8MB6rdWvEQQJ8bFdax2sEAQJEbI7IHGyPnCMhPjYDJE5OgnLqB1i9OtJG4fXMnAeCdmIZVUgSAhYsJfWPSFICFdE6wFBQrBiWg0IEkIV1VpAkBCmeA6PegQJQYptFSBICFF0a4B1kHZ1tw2uj6L5edUEshPfCmAbpMr0p4dNIU1SfHWEUGSHRz3LIG1M1XaLvTEr2SydCFLeoux9yyAVphVf/PfUBDITZ+dbBqnfrSNI0Im07y2DVF62SAdTymbpFG0xYS3Gw6Oe5hhpV5iNbJZOBClb8Xa87ahdbQaVaoaem0A2Iu53yXkkU2+nfPC4MsX6vBUrTdHI5wrxi7nbPV7Z0BbdpmuznrAFi7mi+FXUve4xSI05b4eawqzaU9tP65tAxOLudIsgmXtfP1eY4VNt/6MQzxXiFu1w3YXHIBnz/+eXukVeVMwWfY9bj9oVu/Of+2LCFULFKEgtWySMxN/hlkFqzKH/efh8zHP53eEYqWkv09K5Qszi73DBJUL3E+8xaoc3Euhv64tWr1ukj7tqA84j4ZXYxxl61rt2xf78Y1eYtWqOHptA4tLobMmNfd21DaoZem4CSUukr61PyG77S4R2otl52QQSlkpXL/XwE84j4ZTI4VEvnCDNO7uLFCTUz1ZXNtyt/QvPFeKTUjcTJCwmpW7mAZFYSlK97DVI+/VwQ23d7F01gVgkdiDs88a+crQjyCVCmUuti62vtZt+jNSYYjtcUHTcFVy0mrfkethjkK7X5XW+XJuXXJlxL70O1uza7asJlwgZ8+5fpjSBhCTYv6JjpHbCs7/ZImGQYveqBhumHSPthndWcIyUtSR7VxSkzZT7karREVXZiucKsUizc2WDDVPuR9o3/Xmkol5zHilbifatKEil9NHfqRYb6XYtlwjBp2R7liDBo3Q71i5Im/1l727CUMOPTSAhCferTZCO/SD2cJAkfYVsygXPWcrdahOkwqyOwxmk1hjeao4vku5ViyBthkcH9adiGx7HhW+S7lWLINWmPxvUB2mvfWVf0iXPVdqdanmr+e0Ht5rjo8Tu43tCkOBD8j1qH6TLv0gHwJMve27S71D7Y6TeXvvM4vTrnpn0O9Rq1O7/5FFtJr3XfG4TSEMG/WkRpLYw10d+78SXNmRQ+Jzk0J02J2R3xtTd3t1+ZcyX+yJ+bQIJyKI3ra612xWXuygK3kaBd/LoTMurv4eXukiPjx6bQNwy6Utuo4BTuXQlQYJL2fQkQYJD+XQkQYI7GfUjQYIzOXUjQYIzOXUjQYIrWfUiQYIjeXUiQYIbmfWhbZDWt9fwqeboqQnEKLcutAzSmrea45XsetAySIXRPvT7RROIUH4daP0QfdmcvGsC8cmw/yyDVJuP7zn6VYYdkZIcu88ySMei0t7S99wEYpNl71nv2jHYgHt5dh5BglienccJWWhl2ncECVK5dp3lk1bZtcOdbHuOIEEo345j1w46GfcbQYJOxv1mtWt3Z+G5wvJy7jaCBJWse41dO6hk3WsECSJ5d5p1kHZ1t1dXH0Xz86oJxCDzPrMNUjUcHplCmqTMOyVGuXeZZZA2pmq7II3f3ieQe6/EJ/ses77VvB3ukmXULmt0mOBWc4IEOswySOVli3QwpWyWTvRLbOgv0THSTvw0ITomKnSX/ahdfbmuoVLN0HMTCBy9dRKdR5K/RZauiQid1eHKBtihr3oECXboqx5BghW6amAbpA1vo8gaPXVhGSTeRpE3OurK+hIh3kaRpeH/nPTTjeASIQfooLBdrgqjm/5ZBqnhbRQ5GvqHII1YX9nA2yjyc+kegjTCw08wG0F6RpAw22XPjm4a4YQs5htG7OilEYKE+UyXIvbsxmyD1DbF+c+i0Q7e0UWhY+z7gWWQjsXllAJPEcoLPfTAMkiVWXXborYxtWqOHptAgOigR6orGxi1ywn980TwOK5OS5AyQvc8s75EqL+yYV+ZRjVHj00gNPTOC7ajdhUPP8kNnfOK9Xmkbffwk0p8MwV9FTA65xVOyGIe+uYlgoRZ6JrXrC5avbtwdeG5ghf0zBsECXPQM2+wa4cZ6Jh3CBKmo1/eIkiYjn55yyJIBXfIZoZuec8iSDVBygu98oFFkDambLbS25CemkBI6JUPLIJ0XHU7d8XKQZjosgDRKZ/YDTYcNv3+nTxM9Fl46JOP7Eft9uv+CvBCMz8vm8Dy6JLPJMPfbcNgQ+roks/YImEKeuQLn8dIw6O71qUx1ZeXN9NtgaFDvrEetZs+BN4/uqstptxRS78Fhg75xvI80m7GgyFXpm7Pf6yOXQY/P+OBfgsL/fGVxysbTPfEITM8dqj9fExFxwWF7vjO47V2/a8UZvQvyrmCM/TGBB6v/l6ZQ/f25kM33X4+SKLrQkJvTOAxSAdTNIdTXZyTtCvNzkUTcIDOmMLn/Ui70c7g2k0TkKMvJvF7Y992VXYpqtdfRszpvHDQF5Nwhyw+oiumIUj4hJ6YiCDhAzpiqqWCxHmkGNAPk4UTJGcPgMCv6IbprIO0q7vVvuYO2QTRDdPZBqkath+8jDlB9MIMlkHamKp/6+XGrGSzdKILw0AvzGAZpO4dsv0RzaTDmv16uGK8bvbyuYIanTCHZZCGN1KcJgWpLUejCdzYFzr6YBbLIJWXLdLBlF8/15hi21/6fTruCm7sCxxdMI/mGOkcjO9vkS2GOyh6B27sCxs9MJPtqF09aVdt+NzjPqF0rjBifyaOHphJch7J1F+eCtRji+TJ9NGf918hmpV8eLyy4XyMtBvONnGM5JQZ/Wn1FZjO5yVC1WjUrvz4+CH60YJ5+GnxFZjM67V2+2Z4nmS95jySO/ZBovzz2QZpczs5pJqjpyYwj3WQqP4PLIO05o194bE8RqL4v7C+ROj7+aMf0Jc2LEftKP4vBJcIOUBf2rHZQaD2P7EMUmNmPPz7tybgF7X/ifWVDdWXAbif0JmLofS/sQjS/aO/GWxIApX/EUHCCIX/FY/jwj/q/jOChH/U/Weq4e+ClzHHj7L/ThSkI8dICaDsv7MI0u5urOH7reZu5wrWqLoFmy3S+GEmpfR0El26BKpugUuEcEHRbTBqhwE1t0KQ0KPkdggSepTcDkFCh4pbIkg4UXB7BAknCm6PIIF6CxAkUG8B2yCteRxX/Ci3PR7HBaotwOO4skexFbjWLnfUWsIySDWP44odtZawDNKx4HFccaPUGta7dgw2xI1SaxCkvFFpEU7IZo1CqxCknFFnGasnrbJrFzfKrEOQMkaZddi1yxdVFiJI+aLKQgQpWxRZiSDlihpLEaRMUWItgpSnFCssHjqe2biXjwTYRObSq3CfouWiRJCylGCBzejPxZp3/ZEAm8hbegU2Dz+Xav/Xj/DwkxglWN/Ig8TDT2KUYnkjDxIPP4lRkuWN+xiJh59EKM3qxj1qx8NP4pNscWM+j8TDT+JDcV3gmQ25obZOEKTMUFo3OCGbFyrrCEHKC5V1xDpI2+q8W1dvRbPzsgnIUFhXbINUXY6QKtUMPTcBGerqjGWQNqbYnX/sxFc40OFuUFdnLINUmkP/82BKzfw8NwEZyuqO6hIhhr/DR1Udkm2RCs38PDcBFarqEMdI2aCoLjFqlw2K6pL9eaSa80hRoKZOcWVDJiipWwQpE5TULYsg8VqXiFBRxwhSFiioa+zaZYGCukaQckA9nbMN0qY8nY6lKbVPbqDjpSine5ZB2nXHRkV3iCRNEj2vRDU9sAxSZbb9ld9b7aUNdL0S1fRAcPX3wTRc/R0wiumDIEi12RGkcFFLL6x37Q677g4Kdu2CRS29sB9sMGbdbZB2slk60flClNIP6+HvojtCOpXay7/pfRUq6QknZJNGIX0hSEmjkL4QpJRRR294iH7CKKM/BClhlNEfza7dvqrtZ+VzE5iNKnokOkZqzcp6Vr40gZkook+qwQZ27UJDDb0SBWnDk1ZDQw29kg02rGWzdGIlEKCEfomCVEqfWMxaYI0KesYJ2TRRQc8WCdLXkQlWA0sU0Der59rdmfMNBMkt6uedxyDN+H1WBCuUzz+Pu3b7giD5Qfn883mM1NamOvbfwK6dS1RvAbZBapvuTGzRtJM+ujWmu5WWILlE8ZZgGaRj0YfCmOI46bPHytQtQXKK4i3B+ilCq25b1DZm6uXfa1PsCJJD1G4Rgufa3U98dSi/D/GxMvyM0i3DMkiFGQ6O2jnnkVYEyRkqtxDLIDWm6p6ev6/6h3LJsDr8isotxHbUrrqcFZI+aJXV4VcUbinW55G2dRej2Rd/c0LWBeq2mKWu/n4O0q8X7uEfdVsMt1EkhLIthyClg6otyDZI65Ln2oWCqi3IMkjrWYc1+3Xd/2rdfHnjLKvEDyjakqxPyE4fr2vL0WjC5+Fy1okfULQlqS4RmqAxxfbQTx13xecTuKwT81GzRVkGqTbT7p/oFOZwmz58fg4eK8VslGxZ1rdRVF8Od0afm74pY62Yi4otTPaAyO9fxBbJHQq2NI9BOh8j7Ybb/zhGUqNgS/N5QrYaxa78eGzFejEP9Vqc1ysb9k1/Hqmo15xHUqJcy7N6rt28XTu3c5UxqhUAghQ/qhUALlqNHsUKAUGKHbUKAkGKHbUKAkGKHKUKA0GKG5UKBEGKGoUKhUWQGun7l182gS8oVCiszyNJ5+axCXxGnYJhFaQjQVoUZQqHRZBWM1996XauckSZwmERpLYmSIuiSgHx+MyGH5vAGxQpJAQpVtQoKJxHihQlCot1kLbdfa/1VjQ7L5vAMyoUGNsg8X6kZVChwFgGaWOK3fnHbs4TV2c2gRcoUGgsg1ReHrF1MKVmfp6bwDPqExzVqB3nkTyiPOGRbZE+PvDRpgk8oTzh4RgpPlQnQIzaRcdFcXhtry3780g155H80henTxFRssKVDbFxUBvj6oszQpAi4yxHVN0KQYqLkwMkh9+dDYIUFSeFIUgCBCkmjurCMZI9ghQTV0Fi1M4aQYqIu7JwHsmW7SVC66NsVt40gSuqEjDri1aNiyyxyrxCVQJmGaR2u3KRJVaZFyhKyATHSPt1qc4S68wzahI0zWDDoThvl4TXf7PSPKEkYZMEaVeJrwBnrXlERQJnH6R2fd4clbv2nKZaM0+sNk8oSOhsg7TvBhua4TZZ3bkI1psHFCR01ream3LTXv+D7HZz1pt71CN4tueR6p1sVt40AcoRAdvzSLIZedsEqEYEVI/jKniKkDNUIwKiIB15rp0zFCMGFkHa3b1njCetOkItomCzRSrHOdovPFfJohZRUB0jabHy3FCKOHBjX9C43y4WFkHqOpmXMTtFHaJBkAJGGeLBrl3AKEM8CJJ3k7feSVchNVa7dncWnqtYTH/0VcJFSBBB8mzywxgTrkGK2LXzyzz8/PqLiANB8mtqkNKtQKIY/vaLICWKIHk27Rgp4QIkil07zyaN2iW8/KkiSN5933onvfiJsg7S8DJm8ZMb8l6T8l76SNkGqbocIckeaffcRG6yXvhoWQapMUW3MdoVZq2ao8cmspP1wkfLMkiFGZ4NedA90+6xidzkvOwRU90hy/C3SMaLHjXrXbvrFqnRzM9zE3nJd8kjZzvYUPfHSPtiJZqfF03kJNsFjx5Xf4ck1+VOAEEKSKaLnQSubAhHnkudCIIUjjyXOhGqIO2llzZkuUpludDJsA1SwzGSSI7LnBDr80hX0stWM1ypMlzkpFhfIrQ9VeZ4rAwP0bfycYnF23s4ILhEaH3eGh1MJZulU4ZB+rTA0x/gheUIgrQzG661s/QxSF9/A8uzDFJ93rU7mvK0J0g2vucov5pExjJIuy5A/c190ovt8lppPv9PiCBFwXb4e93928poL/7Oa6WZ+CCUrGoSH65sWNrXZeUYKQYEaWnfg8SoXQR4itDCpiwq55HCx1OEFkVCUsFThJaUy3JmgKcILSiTxcwCTxFaUCaLmQWfTxFqV8ZUl2GJaSch05bHUmbC41OE2mI0LEGQGGdIiseHnzTdxa3tpqiGD4vnKjYZLGJWPAapGH7lWJRHgpT+EmbG45UN1+y0VUWQ0l/CzHgMUmna61SVe5CSX8Ds2F8i1F3bUG8nfG5zu9XiaKqsg8Q4Q3pUlwhNudO8ua1Auy/HVGmvaGkvXaYsg7S5XSK0mfDJw+2KvOMq3yAlvXDZsgxSeTshW2rm57mJ1KS8bBnjEiHPEl60rMm2SFy0Okm6S5Y5r8dI4y/J8xgp2QXLns9Ru7sveWrY2cuWApLqckF1q/mU80g/N5GMRBcLJx5+4lOaS4WeZZBq7fPsXjWRjCQXCheq4e9J9ut6uCWp+fLuihTXuRSXCTfWw9/t29971Jaj0YTPgxMJrnQJLhJGLIPU1tXkFyM1ptgOZ52Ou+LzrenprXXpLRHuWO/azbmx73Cb/nICN7nVLrkFwgOPQTLTD65SW+9SWx488Tj8ne0WKdnzy/jnMUjdU1mP/VRex0hJLQzesAnSsSlM0UwftqtGO4Llx4+ltO6ltCx4yyJIx+E5dcVx8if3TX8eqajX+ZxHSmhR8IFFkFamak9tpX3p5X0T0ePwKBcWQSr6k7FH7Z1I903ELpXlwFdWD4gc/5BKZAVMZDEwAUFyJ42lwCQEyRUOj7JCkBxJYBEwg1WQnN0dHv9aGP8SYBaC5ET0C4CZuNXcAQ6P8kOQ9OKee/yEIMlFPfP4EUFSi3ne8TOCpMXhUaYIklS0Mw5LBEkp1vmGNYIkFOlsQ4Ag6cQ515AgSDJRzjRECJIIw3V5I0gSxCh3BEkhtvmFHEGyx+YIBMleVDMLRwiSrZjmFc4QJEsJvzoaMxAkK0OKiBIIkoVzgC4PgFl4RrA4gvQ7M3p+xaIzguURpF8NO3XXf1lyThAAgvQbc79PF/4Mwy2C9BNzPxH8/MI1gvSD0Sgdo3boEaT57ueO80g4EaQfBD1zWAhBmontD14hSHOwG4c3CNIMgc4WAkCQpgtzrhAEgjQVe3X4gCBNQ4zwEUGaJLgZQmAI0gRsjvANQfqGIW9MQJC+CGhWEDCC9BFbI0xDkD4gRpiKIL1FjDAdQXozB8QIcxCkMGcAkSFIr5onR5iJID03TowwG0F6bJoY4QcE6a5dYoTfEKRRq6QIvyJItzaJEX5HkIYGiRGsEKQTGyPYI0jECAIEiRhBIPcgsTmCRMZBMrz+FTK5BokMQSrPIJEiiGUYJDZG0MsuSKQILuQVJDZGcCSnIJEiOJNPkIgRHMoiSJwxgmvpB4kMwYPUg0SK4EXCQWKHDv6kGiQyBK/SDBIpgmfJBYkdOiwhrSCRISwknSCxJcKCkggSu3NYWvxBIkMIQNRBYkuEUMQaJDKEoEQYJDKE8EQWJDKEMEUWJCBMBAkQIEiAAEECBAgSIECQAAGvQdqv6/4kUN3sXTUBLMJjkNrS/KucNAEsxGOQGlNsD/3UcVeYxkUTwEI8Bqkwh9v0wRQumgAW4jFIdxf3fL7ShyAhMmyRAAG/x0i7Yz/FMRJS43P4uxqN2pWtkyaAZfg9j9T055GKes15JKQlrisb5t+NNPsT3PCEX8QUpH4Vn7Wez/7E/CaATlRBmt387E/MbwLoLBWkH84jmU//8ePXTP7E/CaAXjhBMmOf2iVICE9Eu3YECeGKKEgcIyFcUQWJUTuEKq4b+ziPhEBxYx8gwI19gAC3UQAC3NgHCLBFAgS4sQ8Q4MY+QIAb+wCBmK5sAIJFkAABggQIECRAgCABAgQJECBIgABBAgQIEiBAkACBQIMEROaHtVwfHIfcz20SW2gWwn8LBMl3CyxEki0QJN8tsBBJtkCQfLfAQiTZAkHy3QILkWQLBMl3CyxEki0QJN8tsBBJtkCQfLfAQiTZAkHy3QILkWQLBMl3CyxEki0QJN8tsBBJtkCQfLfAQiTZQlxBAgJFkAABggQIECRAgCABAgQJECBIgABBAgQIEiBAkAABggQIECRAgCABAgQJECBIgABBAgRiCdLmOqOHlTGro8MW2qYwRdM6aKC8fa+jJkYtjCZdNXG2d7D6jFpw1Nf/LQj7OpIgHa4vCNj1Lwso9KvItYVjMbQg77/mf86rfrJ02ELjqEz339sW+tVn1IKjvv5vQdnXcQTpUFyDVBSHU1ubxlkLq/67G7NSN2BWbbfZW3X/Hz8vxLnBvbMWRpOumujUv7z/ZHoLbvp61IKyr6MI0sZUly7b9ovemsJZC/c/dOr/723M7tQtytpZC7X7hTh1S6AP0qgFR309akHZ11EE6VzR2/bi4LiFy96KPKrXhvrVvNuXOJjaWQvPkw6aON7+5+OmBVd9/d+Csq+jCNLhtk6U5rQu+m2zqxbWl829eHNx0ZrK3Ubvv4WnSRdNVOboKkh9C676+r8FZV9HEaTTaOWr+8NDdy2cNt0RaLFx0EL35d1endMg9S08TTpoYm22zjZ5lzI56+vrMgj7OrogdQegKxfbi+tKse5HctxskI5FfXIbpKGFx0kHTfR7po6CdC2Ts76+1kbY19EFqdtvPuqHjm8tbLrN/bn7XGyS2qIateRiLby08DDpoomyGz92tHd6LZOzvr60oOzr6II0/uGihdJ0O+Wti+47VcOXFu4WoipfTTpoYtXvGrkJ0mXOHfb1pQVlX0cWJFfjuicPUT2W1XDmbxi1O+pH7W4t3E06acLcuGrBXV/fWshu+Ps0GlPr/kd4dDEcdTf8rT9TddrdZnpYiJ38rPJ/C+NJN004C9JjmfR9/d+Csq8jC9J5j7nt9mq3zlpoTHftVSNfy0crhKMrG0YtOPk/zYvvdbC1GC+Ek74etaDs68iCdBlncbGaXFuo3LSwGv0fvHTSxKiFlaPNxeP36oM0bsFNX49bEPZ1bEE67SpTyK+0u2uhvyLYwdf/91/rpIlRC672ux6/Vx+kuxac9PVdC7qOiCVIQNAIEiBAkAABggQIECRAgCABAgQJECBIgABBAgQIEiBAkAABggQIECRAgCABAgQJECBIgABBAgQIEiBAkAABggQIECRAgCABAgQJECBIgABBAgQIEiBAkAABggQIECRAgCABAgQJECBIgABBAgQIkje3V8VNehv97tUnv7bw+JHq6T21u4dfhAYV9eYWh/WEXy7HHfN7kMzjG5+H7yVIclTUs7aY9DJ6Y979y7QP3d7RXr39FShRV8/qx23Ea6IgPX2UIDlCXf3amuEl2rva3N6n3RTnv+zX8Nvf3u/I3a39m9KUm6fJ/++4/8jl9eAP3zv8c6xNsX75acxG8bw6XkYa1sMBTJ+kqptadavx/9++D1I1DCK8mqzf7do9fe/wT3E9YPufA/yK4nlVmWP/05htt3Xqt0KmOJwOxbBu3/72YdfuNtawvfz29uXki8GGw+nF9w6NVe1p018leEsAAAHhSURBVAV79/RpzEbxfFqbzfhf+1W3Nt2I9O5/Nf4YpOtvVw+T+/vvuA1/Hx5aGwdpf5l6mgPMR/E8OozG0I67dTWOzPDj8W9Po/82nrzunz1Pjn+vLK5nox6+9/8zrz+N2SieR2XRXier2zZmvBo//e3p/7/dTU4L0t5c9iQfv5cgyVE8f1bdocp1stzsjo9Bev7b0+2/3U9OC9J5p61+2RpBkqN43uzM6jbdr7THx2Ok0d++C9L1t+sXk/unIB2ugw0P33sfJI6RBCieL3eXNHRH+ofqedTu9rfXnbLLb98mX4/aPY+7XSaHTdLT994HiVE7AYrny/o2Im268zv/V8JVr/62NOY/d9/PI9WPZ4Iuk22/SXr63vsgjeYAv6J4vpTjIJ0PW0y13w2HME1xnn742335JkinTfF/ZcP/5PrNlQ1N38Tj9z4EaTQH+BHFC8Tj1aU5zkHMCNLS+ssO2vpyDV6ec5AAgrS0y7HTpJsrUp2DBBCkxW3Ox/rloluD5ecgfgQJECBIgABBAgQIEiBAkAABggQIECRAgCABAgQJECBIgABBAgQIEiBAkAABggQIECRAgCABAgQJECBIgABBAgQIEiBAkAABggQIECRAgCABAgQJECBIgABBAgT+AAlprSpE8gsy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6" name="AutoShape 6" descr="data:image/png;base64,iVBORw0KGgoAAAANSUhEUgAAA0gAAANICAMAAADKOT/pAAAAMFBMVEUAAABNTU1oaGh8fHyMjIyampqnp6eysrK9vb3Hx8fQ0NDZ2dnh4eHp6enw8PD////QFLu4AAAACXBIWXMAABJ0AAASdAHeZh94AAAgAElEQVR4nO3diZaqOBSF4TCIM77/25aAWjiD2QkZ/m+tvkXfLg2csBsIkzkBsGaWngEgBQQJECBIgABBAgQIEiBAkAABggQIECRAgCABAgQJECBIgABBAgQIEiBAkAABggQIECRAgCABAgQJECBIgABBAgQIEiBAkAABggQIECRAgCABAgQJECBIgABBAgQIEiBAkAABggQIECRAgCABAgQJECBIgABBAgQIEiBAkAABggQIECRAgCABAgQJECBIgABBAgQIEiBAkAABggQIECRAgCABAgQJECBIgABBAgQIEiBAkAABggQIECRAgCABAgQJECBIgABBAgQIEiBAkAABggQIECRAgCABAgQJECBIgABBAgQIEiBAkAABggQIECRAgCABAgQJECBIgABBAgQIEiBAkAABggQIECRAgCABAgQJECBIgABBAgQIEiBAkAABggQIECRAgCABAgQJECBIgABBAgQIEiBAkAABggQIECRAgCABAh6CZIDI/LCW64OzQBOAEkECBAgSIECQAAGCBAgQJECAIAECBAkQIEiAgNcg7dd1fxK4bvaumgAW4TFIbTm6oKJy0gSwEI9BakyxPfRTx11hGhdNAAvxGKTCHG7TB1O4aAJYiMcg3V0g+/lqWYKEyLBFAgT8HiPtjv0Ux0hIjc/h72o0ale2TpoAluH3PFLTn0cq6jXnkZAWrmwApvpwRzlBAqbpU/QuSgQJmMaM/nzzH3/4PkucR0JkzMPP1//1hy+08hwky2cbAW6FGaTFmwDmIUiAQpDHSIs3AczEqB0gwXkkwC2CBAh4vR9p8gg3QUJkPAZpQ5CQLJ+7dofi8yNPBE0Ay/B6jHT4fDufoglgEX4HGzaju80dNQEsgVE7QIAgAQIECRAgSIAAQQIECBIgQJAAAYIECBAkQIAgAQIECZjqwz0LBAmY5uOtPwQJ+Or7wxYJEvDJxAeWEiTgvckP/SVIwEvznp1NkIBns58/T5CAO7+9xYEgASO/vgmFIAEDqxcKESSgY/lSLoIEzB9beP4GLx8JsAngSvGGSIKEnMletEqQkC3ly4oJEjKlfeU3QUKOlBuj4Qu9fCTAJpAxdYpOBAnZkW+Mhm/18pEAm0CenKToRJAQLAdbDjcbo+GrvXwkwCYQtn6VFw+suVytCBKCZEZ/ar7Q7UpFkBAi8/DT9uscx4ggIUzSIDlP0YkgIUy6ILnfGA3NePlIgE0gbKJjJD8pOhEkBEoxaudpYzS05eUjATaB0NnGwGOKTgQJifIbI4KENHlfgwgS0uN7c3QiSEiOzyGGUatePhJgE0jTIik6ESQkZakYESSkZMH1hiAhFcttjk4ECalYNEYECWlYOEYECUlYfoUhSIje4pujE0FC7JY5//qEICFqoawqBAkRC2Nr1CFIiFY4MSJIiFdQawlBQpxC2hydCBLiFFiMCBKiFN4KQpAQneA2RyeChOiEGCOChNgEum4QJMQkzM3RiSAhKuGuGAQJfiguLhWvF8rrXQkSfNA8ylszL+Ovk30nQYIPZvSn1VfoCGbp6dtcfyTAJuCTefj5wze4yZFsXSNI8MB6rdWvEQQJ8bFdax2sEAQJEbI7IHGyPnCMhPjYDJE5OgnLqB1i9OtJG4fXMnAeCdmIZVUgSAhYsJfWPSFICFdE6wFBQrBiWg0IEkIV1VpAkBCmeA6PegQJQYptFSBICFF0a4B1kHZ1tw2uj6L5edUEshPfCmAbpMr0p4dNIU1SfHWEUGSHRz3LIG1M1XaLvTEr2SydCFLeoux9yyAVphVf/PfUBDITZ+dbBqnfrSNI0Im07y2DVF62SAdTymbpFG0xYS3Gw6Oe5hhpV5iNbJZOBClb8Xa87ahdbQaVaoaem0A2Iu53yXkkU2+nfPC4MsX6vBUrTdHI5wrxi7nbPV7Z0BbdpmuznrAFi7mi+FXUve4xSI05b4eawqzaU9tP65tAxOLudIsgmXtfP1eY4VNt/6MQzxXiFu1w3YXHIBnz/+eXukVeVMwWfY9bj9oVu/Of+2LCFULFKEgtWySMxN/hlkFqzKH/efh8zHP53eEYqWkv09K5Qszi73DBJUL3E+8xaoc3Euhv64tWr1ukj7tqA84j4ZXYxxl61rt2xf78Y1eYtWqOHptA4tLobMmNfd21DaoZem4CSUukr61PyG77S4R2otl52QQSlkpXL/XwE84j4ZTI4VEvnCDNO7uLFCTUz1ZXNtyt/QvPFeKTUjcTJCwmpW7mAZFYSlK97DVI+/VwQ23d7F01gVgkdiDs88a+crQjyCVCmUuti62vtZt+jNSYYjtcUHTcFVy0mrfkethjkK7X5XW+XJuXXJlxL70O1uza7asJlwgZ8+5fpjSBhCTYv6JjpHbCs7/ZImGQYveqBhumHSPthndWcIyUtSR7VxSkzZT7karREVXZiucKsUizc2WDDVPuR9o3/Xmkol5zHilbifatKEil9NHfqRYb6XYtlwjBp2R7liDBo3Q71i5Im/1l727CUMOPTSAhCferTZCO/SD2cJAkfYVsygXPWcrdahOkwqyOwxmk1hjeao4vku5ViyBthkcH9adiGx7HhW+S7lWLINWmPxvUB2mvfWVf0iXPVdqdanmr+e0Ht5rjo8Tu43tCkOBD8j1qH6TLv0gHwJMve27S71D7Y6TeXvvM4vTrnpn0O9Rq1O7/5FFtJr3XfG4TSEMG/WkRpLYw10d+78SXNmRQ+Jzk0J02J2R3xtTd3t1+ZcyX+yJ+bQIJyKI3ra612xWXuygK3kaBd/LoTMurv4eXukiPjx6bQNwy6Utuo4BTuXQlQYJL2fQkQYJD+XQkQYI7GfUjQYIzOXUjQYIzOXUjQYIrWfUiQYIjeXUiQYIbmfWhbZDWt9fwqeboqQnEKLcutAzSmrea45XsetAySIXRPvT7RROIUH4daP0QfdmcvGsC8cmw/yyDVJuP7zn6VYYdkZIcu88ySMei0t7S99wEYpNl71nv2jHYgHt5dh5BglienccJWWhl2ncECVK5dp3lk1bZtcOdbHuOIEEo345j1w46GfcbQYJOxv1mtWt3Z+G5wvJy7jaCBJWse41dO6hk3WsECSJ5d5p1kHZ1t1dXH0Xz86oJxCDzPrMNUjUcHplCmqTMOyVGuXeZZZA2pmq7II3f3ieQe6/EJ/ses77VvB3ukmXULmt0mOBWc4IEOswySOVli3QwpWyWTvRLbOgv0THSTvw0ITomKnSX/ahdfbmuoVLN0HMTCBy9dRKdR5K/RZauiQid1eHKBtihr3oECXboqx5BghW6amAbpA1vo8gaPXVhGSTeRpE3OurK+hIh3kaRpeH/nPTTjeASIQfooLBdrgqjm/5ZBqnhbRQ5GvqHII1YX9nA2yjyc+kegjTCw08wG0F6RpAw22XPjm4a4YQs5htG7OilEYKE+UyXIvbsxmyD1DbF+c+i0Q7e0UWhY+z7gWWQjsXllAJPEcoLPfTAMkiVWXXborYxtWqOHptAgOigR6orGxi1ywn980TwOK5OS5AyQvc8s75EqL+yYV+ZRjVHj00gNPTOC7ajdhUPP8kNnfOK9Xmkbffwk0p8MwV9FTA65xVOyGIe+uYlgoRZ6JrXrC5avbtwdeG5ghf0zBsECXPQM2+wa4cZ6Jh3CBKmo1/eIkiYjn55yyJIBXfIZoZuec8iSDVBygu98oFFkDambLbS25CemkBI6JUPLIJ0XHU7d8XKQZjosgDRKZ/YDTYcNv3+nTxM9Fl46JOP7Eft9uv+CvBCMz8vm8Dy6JLPJMPfbcNgQ+roks/YImEKeuQLn8dIw6O71qUx1ZeXN9NtgaFDvrEetZs+BN4/uqstptxRS78Fhg75xvI80m7GgyFXpm7Pf6yOXQY/P+OBfgsL/fGVxysbTPfEITM8dqj9fExFxwWF7vjO47V2/a8UZvQvyrmCM/TGBB6v/l6ZQ/f25kM33X4+SKLrQkJvTOAxSAdTNIdTXZyTtCvNzkUTcIDOmMLn/Ui70c7g2k0TkKMvJvF7Y992VXYpqtdfRszpvHDQF5Nwhyw+oiumIUj4hJ6YiCDhAzpiqqWCxHmkGNAPk4UTJGcPgMCv6IbprIO0q7vVvuYO2QTRDdPZBqkath+8jDlB9MIMlkHamKp/6+XGrGSzdKILw0AvzGAZpO4dsv0RzaTDmv16uGK8bvbyuYIanTCHZZCGN1KcJgWpLUejCdzYFzr6YBbLIJWXLdLBlF8/15hi21/6fTruCm7sCxxdMI/mGOkcjO9vkS2GOyh6B27sCxs9MJPtqF09aVdt+NzjPqF0rjBifyaOHphJch7J1F+eCtRji+TJ9NGf918hmpV8eLyy4XyMtBvONnGM5JQZ/Wn1FZjO5yVC1WjUrvz4+CH60YJ5+GnxFZjM67V2+2Z4nmS95jySO/ZBovzz2QZpczs5pJqjpyYwj3WQqP4PLIO05o194bE8RqL4v7C+ROj7+aMf0Jc2LEftKP4vBJcIOUBf2rHZQaD2P7EMUmNmPPz7tybgF7X/ifWVDdWXAbif0JmLofS/sQjS/aO/GWxIApX/EUHCCIX/FY/jwj/q/jOChH/U/Weq4e+ClzHHj7L/ThSkI8dICaDsv7MI0u5urOH7reZu5wrWqLoFmy3S+GEmpfR0El26BKpugUuEcEHRbTBqhwE1t0KQ0KPkdggSepTcDkFCh4pbIkg4UXB7BAknCm6PIIF6CxAkUG8B2yCteRxX/Ci3PR7HBaotwOO4skexFbjWLnfUWsIySDWP44odtZawDNKx4HFccaPUGta7dgw2xI1SaxCkvFFpEU7IZo1CqxCknFFnGasnrbJrFzfKrEOQMkaZddi1yxdVFiJI+aLKQgQpWxRZiSDlihpLEaRMUWItgpSnFCssHjqe2biXjwTYRObSq3CfouWiRJCylGCBzejPxZp3/ZEAm8hbegU2Dz+Xav/Xj/DwkxglWN/Ig8TDT2KUYnkjDxIPP4lRkuWN+xiJh59EKM3qxj1qx8NP4pNscWM+j8TDT+JDcV3gmQ25obZOEKTMUFo3OCGbFyrrCEHKC5V1xDpI2+q8W1dvRbPzsgnIUFhXbINUXY6QKtUMPTcBGerqjGWQNqbYnX/sxFc40OFuUFdnLINUmkP/82BKzfw8NwEZyuqO6hIhhr/DR1Udkm2RCs38PDcBFarqEMdI2aCoLjFqlw2K6pL9eaSa80hRoKZOcWVDJiipWwQpE5TULYsg8VqXiFBRxwhSFiioa+zaZYGCukaQckA9nbMN0qY8nY6lKbVPbqDjpSine5ZB2nXHRkV3iCRNEj2vRDU9sAxSZbb9ld9b7aUNdL0S1fRAcPX3wTRc/R0wiumDIEi12RGkcFFLL6x37Q677g4Kdu2CRS29sB9sMGbdbZB2slk60flClNIP6+HvojtCOpXay7/pfRUq6QknZJNGIX0hSEmjkL4QpJRRR294iH7CKKM/BClhlNEfza7dvqrtZ+VzE5iNKnokOkZqzcp6Vr40gZkook+qwQZ27UJDDb0SBWnDk1ZDQw29kg02rGWzdGIlEKCEfomCVEqfWMxaYI0KesYJ2TRRQc8WCdLXkQlWA0sU0Der59rdmfMNBMkt6uedxyDN+H1WBCuUzz+Pu3b7giD5Qfn883mM1NamOvbfwK6dS1RvAbZBapvuTGzRtJM+ujWmu5WWILlE8ZZgGaRj0YfCmOI46bPHytQtQXKK4i3B+ilCq25b1DZm6uXfa1PsCJJD1G4Rgufa3U98dSi/D/GxMvyM0i3DMkiFGQ6O2jnnkVYEyRkqtxDLIDWm6p6ev6/6h3LJsDr8isotxHbUrrqcFZI+aJXV4VcUbinW55G2dRej2Rd/c0LWBeq2mKWu/n4O0q8X7uEfdVsMt1EkhLIthyClg6otyDZI65Ln2oWCqi3IMkjrWYc1+3Xd/2rdfHnjLKvEDyjakqxPyE4fr2vL0WjC5+Fy1okfULQlqS4RmqAxxfbQTx13xecTuKwT81GzRVkGqTbT7p/oFOZwmz58fg4eK8VslGxZ1rdRVF8Od0afm74pY62Yi4otTPaAyO9fxBbJHQq2NI9BOh8j7Ybb/zhGUqNgS/N5QrYaxa78eGzFejEP9Vqc1ysb9k1/Hqmo15xHUqJcy7N6rt28XTu3c5UxqhUAghQ/qhUALlqNHsUKAUGKHbUKAkGKHbUKAkGKHKUKA0GKG5UKBEGKGoUKhUWQGun7l182gS8oVCiszyNJ5+axCXxGnYJhFaQjQVoUZQqHRZBWM1996XauckSZwmERpLYmSIuiSgHx+MyGH5vAGxQpJAQpVtQoKJxHihQlCot1kLbdfa/1VjQ7L5vAMyoUGNsg8X6kZVChwFgGaWOK3fnHbs4TV2c2gRcoUGgsg1ReHrF1MKVmfp6bwDPqExzVqB3nkTyiPOGRbZE+PvDRpgk8oTzh4RgpPlQnQIzaRcdFcXhtry3780g155H80henTxFRssKVDbFxUBvj6oszQpAi4yxHVN0KQYqLkwMkh9+dDYIUFSeFIUgCBCkmjurCMZI9ghQTV0Fi1M4aQYqIu7JwHsmW7SVC66NsVt40gSuqEjDri1aNiyyxyrxCVQJmGaR2u3KRJVaZFyhKyATHSPt1qc4S68wzahI0zWDDoThvl4TXf7PSPKEkYZMEaVeJrwBnrXlERQJnH6R2fd4clbv2nKZaM0+sNk8oSOhsg7TvBhua4TZZ3bkI1psHFCR01ream3LTXv+D7HZz1pt71CN4tueR6p1sVt40AcoRAdvzSLIZedsEqEYEVI/jKniKkDNUIwKiIB15rp0zFCMGFkHa3b1njCetOkItomCzRSrHOdovPFfJohZRUB0jabHy3FCKOHBjX9C43y4WFkHqOpmXMTtFHaJBkAJGGeLBrl3AKEM8CJJ3k7feSVchNVa7dncWnqtYTH/0VcJFSBBB8mzywxgTrkGK2LXzyzz8/PqLiANB8mtqkNKtQKIY/vaLICWKIHk27Rgp4QIkil07zyaN2iW8/KkiSN5933onvfiJsg7S8DJm8ZMb8l6T8l76SNkGqbocIckeaffcRG6yXvhoWQapMUW3MdoVZq2ao8cmspP1wkfLMkiFGZ4NedA90+6xidzkvOwRU90hy/C3SMaLHjXrXbvrFqnRzM9zE3nJd8kjZzvYUPfHSPtiJZqfF03kJNsFjx5Xf4ck1+VOAEEKSKaLnQSubAhHnkudCIIUjjyXOhGqIO2llzZkuUpludDJsA1SwzGSSI7LnBDr80hX0stWM1ypMlzkpFhfIrQ9VeZ4rAwP0bfycYnF23s4ILhEaH3eGh1MJZulU4ZB+rTA0x/gheUIgrQzG661s/QxSF9/A8uzDFJ93rU7mvK0J0g2vucov5pExjJIuy5A/c190ovt8lppPv9PiCBFwXb4e93928poL/7Oa6WZ+CCUrGoSH65sWNrXZeUYKQYEaWnfg8SoXQR4itDCpiwq55HCx1OEFkVCUsFThJaUy3JmgKcILSiTxcwCTxFaUCaLmQWfTxFqV8ZUl2GJaSch05bHUmbC41OE2mI0LEGQGGdIiseHnzTdxa3tpqiGD4vnKjYZLGJWPAapGH7lWJRHgpT+EmbG45UN1+y0VUWQ0l/CzHgMUmna61SVe5CSX8Ds2F8i1F3bUG8nfG5zu9XiaKqsg8Q4Q3pUlwhNudO8ua1Auy/HVGmvaGkvXaYsg7S5XSK0mfDJw+2KvOMq3yAlvXDZsgxSeTshW2rm57mJ1KS8bBnjEiHPEl60rMm2SFy0Okm6S5Y5r8dI4y/J8xgp2QXLns9Ru7sveWrY2cuWApLqckF1q/mU80g/N5GMRBcLJx5+4lOaS4WeZZBq7fPsXjWRjCQXCheq4e9J9ut6uCWp+fLuihTXuRSXCTfWw9/t29971Jaj0YTPgxMJrnQJLhJGLIPU1tXkFyM1ptgOZ52Ou+LzrenprXXpLRHuWO/azbmx73Cb/nICN7nVLrkFwgOPQTLTD65SW+9SWx488Tj8ne0WKdnzy/jnMUjdU1mP/VRex0hJLQzesAnSsSlM0UwftqtGO4Llx4+ltO6ltCx4yyJIx+E5dcVx8if3TX8eqajX+ZxHSmhR8IFFkFamak9tpX3p5X0T0ePwKBcWQSr6k7FH7Z1I903ELpXlwFdWD4gc/5BKZAVMZDEwAUFyJ42lwCQEyRUOj7JCkBxJYBEwg1WQnN0dHv9aGP8SYBaC5ET0C4CZuNXcAQ6P8kOQ9OKee/yEIMlFPfP4EUFSi3ne8TOCpMXhUaYIklS0Mw5LBEkp1vmGNYIkFOlsQ4Ag6cQ515AgSDJRzjRECJIIw3V5I0gSxCh3BEkhtvmFHEGyx+YIBMleVDMLRwiSrZjmFc4QJEsJvzoaMxAkK0OKiBIIkoVzgC4PgFl4RrA4gvQ7M3p+xaIzguURpF8NO3XXf1lyThAAgvQbc79PF/4Mwy2C9BNzPxH8/MI1gvSD0Sgdo3boEaT57ueO80g4EaQfBD1zWAhBmontD14hSHOwG4c3CNIMgc4WAkCQpgtzrhAEgjQVe3X4gCBNQ4zwEUGaJLgZQmAI0gRsjvANQfqGIW9MQJC+CGhWEDCC9BFbI0xDkD4gRpiKIL1FjDAdQXozB8QIcxCkMGcAkSFIr5onR5iJID03TowwG0F6bJoY4QcE6a5dYoTfEKRRq6QIvyJItzaJEX5HkIYGiRGsEKQTGyPYI0jECAIEiRhBIPcgsTmCRMZBMrz+FTK5BokMQSrPIJEiiGUYJDZG0MsuSKQILuQVJDZGcCSnIJEiOJNPkIgRHMoiSJwxgmvpB4kMwYPUg0SK4EXCQWKHDv6kGiQyBK/SDBIpgmfJBYkdOiwhrSCRISwknSCxJcKCkggSu3NYWvxBIkMIQNRBYkuEUMQaJDKEoEQYJDKE8EQWJDKEMEUWJCBMBAkQIEiAAEECBAgSIECQAAGvQdqv6/4kUN3sXTUBLMJjkNrS/KucNAEsxGOQGlNsD/3UcVeYxkUTwEI8Bqkwh9v0wRQumgAW4jFIdxf3fL7ShyAhMmyRAAG/x0i7Yz/FMRJS43P4uxqN2pWtkyaAZfg9j9T055GKes15JKQlrisb5t+NNPsT3PCEX8QUpH4Vn7Wez/7E/CaATlRBmt387E/MbwLoLBWkH84jmU//8ePXTP7E/CaAXjhBMmOf2iVICE9Eu3YECeGKKEgcIyFcUQWJUTuEKq4b+ziPhEBxYx8gwI19gAC3UQAC3NgHCLBFAgS4sQ8Q4MY+QIAb+wCBmK5sAIJFkAABggQIECRAgCABAgQJECBIgABBAgQIEiBAkACBQIMEROaHtVwfHIfcz20SW2gWwn8LBMl3CyxEki0QJN8tsBBJtkCQfLfAQiTZAkHy3QILkWQLBMl3CyxEki0QJN8tsBBJtkCQfLfAQiTZAkHy3QILkWQLBMl3CyxEki0QJN8tsBBJtkCQfLfAQiTZQlxBAgJFkAABggQIECRAgCABAgQJECBIgABBAgQIEiBAkAABggQIECRAgCABAgQJECBIgABBAgRiCdLmOqOHlTGro8MW2qYwRdM6aKC8fa+jJkYtjCZdNXG2d7D6jFpw1Nf/LQj7OpIgHa4vCNj1Lwso9KvItYVjMbQg77/mf86rfrJ02ELjqEz339sW+tVn1IKjvv5vQdnXcQTpUFyDVBSHU1ubxlkLq/67G7NSN2BWbbfZW3X/Hz8vxLnBvbMWRpOumujUv7z/ZHoLbvp61IKyr6MI0sZUly7b9ovemsJZC/c/dOr/723M7tQtytpZC7X7hTh1S6AP0qgFR309akHZ11EE6VzR2/bi4LiFy96KPKrXhvrVvNuXOJjaWQvPkw6aON7+5+OmBVd9/d+Csq+jCNLhtk6U5rQu+m2zqxbWl829eHNx0ZrK3Ubvv4WnSRdNVOboKkh9C676+r8FZV9HEaTTaOWr+8NDdy2cNt0RaLFx0EL35d1endMg9S08TTpoYm22zjZ5lzI56+vrMgj7OrogdQegKxfbi+tKse5HctxskI5FfXIbpKGFx0kHTfR7po6CdC2Ts76+1kbY19EFqdtvPuqHjm8tbLrN/bn7XGyS2qIateRiLby08DDpoomyGz92tHd6LZOzvr60oOzr6II0/uGihdJ0O+Wti+47VcOXFu4WoipfTTpoYtXvGrkJ0mXOHfb1pQVlX0cWJFfjuicPUT2W1XDmbxi1O+pH7W4t3E06acLcuGrBXV/fWshu+Ps0GlPr/kd4dDEcdTf8rT9TddrdZnpYiJ38rPJ/C+NJN004C9JjmfR9/d+Csq8jC9J5j7nt9mq3zlpoTHftVSNfy0crhKMrG0YtOPk/zYvvdbC1GC+Ek74etaDs68iCdBlncbGaXFuo3LSwGv0fvHTSxKiFlaPNxeP36oM0bsFNX49bEPZ1bEE67SpTyK+0u2uhvyLYwdf/91/rpIlRC672ux6/Vx+kuxac9PVdC7qOiCVIQNAIEiBAkAABggQIECRAgCABAgQJECBIgABBAgQIEiBAkAABggQIECRAgCABAgQJECBIgABBAgQIEiBAkAABggQIECRAgCABAgQJECBIgABBAgQIEiBAkAABggQIECRAgCABAgQJECBIgABBAgQIkje3V8VNehv97tUnv7bw+JHq6T21u4dfhAYV9eYWh/WEXy7HHfN7kMzjG5+H7yVIclTUs7aY9DJ6Y979y7QP3d7RXr39FShRV8/qx23Ea6IgPX2UIDlCXf3amuEl2rva3N6n3RTnv+zX8Nvf3u/I3a39m9KUm6fJ/++4/8jl9eAP3zv8c6xNsX75acxG8bw6XkYa1sMBTJ+kqptadavx/9++D1I1DCK8mqzf7do9fe/wT3E9YPufA/yK4nlVmWP/05htt3Xqt0KmOJwOxbBu3/72YdfuNtawvfz29uXki8GGw+nF9w6NVe1p018leEsAAAHhSURBVAV79/RpzEbxfFqbzfhf+1W3Nt2I9O5/Nf4YpOtvVw+T+/vvuA1/Hx5aGwdpf5l6mgPMR/E8OozG0I67dTWOzPDj8W9Po/82nrzunz1Pjn+vLK5nox6+9/8zrz+N2SieR2XRXier2zZmvBo//e3p/7/dTU4L0t5c9iQfv5cgyVE8f1bdocp1stzsjo9Bev7b0+2/3U9OC9J5p61+2RpBkqN43uzM6jbdr7THx2Ok0d++C9L1t+sXk/unIB2ugw0P33sfJI6RBCieL3eXNHRH+ofqedTu9rfXnbLLb98mX4/aPY+7XSaHTdLT994HiVE7AYrny/o2Im268zv/V8JVr/62NOY/d9/PI9WPZ4Iuk22/SXr63vsgjeYAv6J4vpTjIJ0PW0y13w2HME1xnn742335JkinTfF/ZcP/5PrNlQ1N38Tj9z4EaTQH+BHFC8Tj1aU5zkHMCNLS+ssO2vpyDV6ec5AAgrS0y7HTpJsrUp2DBBCkxW3Ox/rloluD5ecgfgQJECBIgABBAgQIEiBAkAABggQIECRAgCABAgQJECBIgABBAgQIEiBAkAABggQIECRAgCABAgQJECBIgABBAgQIEiBAkAABggQIECRAgCABAgQJECBIgABBAgT+AAlprSpE8gsy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7" name="AutoShape 8" descr="data:image/png;base64,iVBORw0KGgoAAAANSUhEUgAAA0gAAANICAMAAADKOT/pAAAAMFBMVEUAAABNTU1oaGh8fHyMjIyampqnp6eysrK9vb3Hx8fQ0NDZ2dnh4eHp6enw8PD////QFLu4AAAACXBIWXMAABJ0AAASdAHeZh94AAAgAElEQVR4nO3diZaqOBSF4TCIM77/25aAWjiD2QkZ/m+tvkXfLg2csBsIkzkBsGaWngEgBQQJECBIgABBAgQIEiBAkAABggQIECRAgCABAgQJECBIgABBAgQIEiBAkAABggQIECRAgCABAgQJECBIgABBAgQIEiBAkAABggQIECRAgCABAgQJECBIgABBAgQIEiBAkAABggQIECRAgCABAgQJECBIgABBAgQIEiBAkAABggQIECRAgCABAgQJECBIgABBAgQIEiBAkAABggQIECRAgCABAgQJECBIgABBAgQIEiBAkAABggQIECRAgCABAgQJECBIgABBAgQIEiBAkAABggQIECRAgCABAgQJECBIgABBAgQIEiBAkAABggQIECRAgCABAgQJECBIgABBAgQIEiBAkAABggQIECRAgCABAgQJECBIgABBAgQIEiBAkAABggQIECRAgCABAgQJECBIgABBAgQIEiBAkAABggQIECRAgCABAh6CZIDI/LCW64OzQBOAEkECBAgSIECQAAGCBAgQJECAIAECBAkQIEiAgNcg7dd1fxK4bvaumgAW4TFIbTm6oKJy0gSwEI9BakyxPfRTx11hGhdNAAvxGKTCHG7TB1O4aAJYiMcg3V0g+/lqWYKEyLBFAgT8HiPtjv0Ux0hIjc/h72o0ale2TpoAluH3PFLTn0cq6jXnkZAWrmwApvpwRzlBAqbpU/QuSgQJmMaM/nzzH3/4PkucR0JkzMPP1//1hy+08hwky2cbAW6FGaTFmwDmIUiAQpDHSIs3AczEqB0gwXkkwC2CBAh4vR9p8gg3QUJkPAZpQ5CQLJ+7dofi8yNPBE0Ay/B6jHT4fDufoglgEX4HGzaju80dNQEsgVE7QIAgAQIECRAgSIAAQQIECBIgQJAAAYIECBAkQIAgAQIECZjqwz0LBAmY5uOtPwQJ+Or7wxYJEvDJxAeWEiTgvckP/SVIwEvznp1NkIBns58/T5CAO7+9xYEgASO/vgmFIAEDqxcKESSgY/lSLoIEzB9beP4GLx8JsAngSvGGSIKEnMletEqQkC3ly4oJEjKlfeU3QUKOlBuj4Qu9fCTAJpAxdYpOBAnZkW+Mhm/18pEAm0CenKToRJAQLAdbDjcbo+GrvXwkwCYQtn6VFw+suVytCBKCZEZ/ar7Q7UpFkBAi8/DT9uscx4ggIUzSIDlP0YkgIUy6ILnfGA3NePlIgE0gbKJjJD8pOhEkBEoxaudpYzS05eUjATaB0NnGwGOKTgQJifIbI4KENHlfgwgS0uN7c3QiSEiOzyGGUatePhJgE0jTIik6ESQkZakYESSkZMH1hiAhFcttjk4ECalYNEYECWlYOEYECUlYfoUhSIje4pujE0FC7JY5//qEICFqoawqBAkRC2Nr1CFIiFY4MSJIiFdQawlBQpxC2hydCBLiFFiMCBKiFN4KQpAQneA2RyeChOiEGCOChNgEum4QJMQkzM3RiSAhKuGuGAQJfiguLhWvF8rrXQkSfNA8ylszL+Ovk30nQYIPZvSn1VfoCGbp6dtcfyTAJuCTefj5wze4yZFsXSNI8MB6rdWvEQQJ8bFdax2sEAQJEbI7IHGyPnCMhPjYDJE5OgnLqB1i9OtJG4fXMnAeCdmIZVUgSAhYsJfWPSFICFdE6wFBQrBiWg0IEkIV1VpAkBCmeA6PegQJQYptFSBICFF0a4B1kHZ1tw2uj6L5edUEshPfCmAbpMr0p4dNIU1SfHWEUGSHRz3LIG1M1XaLvTEr2SydCFLeoux9yyAVphVf/PfUBDITZ+dbBqnfrSNI0Im07y2DVF62SAdTymbpFG0xYS3Gw6Oe5hhpV5iNbJZOBClb8Xa87ahdbQaVaoaem0A2Iu53yXkkU2+nfPC4MsX6vBUrTdHI5wrxi7nbPV7Z0BbdpmuznrAFi7mi+FXUve4xSI05b4eawqzaU9tP65tAxOLudIsgmXtfP1eY4VNt/6MQzxXiFu1w3YXHIBnz/+eXukVeVMwWfY9bj9oVu/Of+2LCFULFKEgtWySMxN/hlkFqzKH/efh8zHP53eEYqWkv09K5Qszi73DBJUL3E+8xaoc3Euhv64tWr1ukj7tqA84j4ZXYxxl61rt2xf78Y1eYtWqOHptA4tLobMmNfd21DaoZem4CSUukr61PyG77S4R2otl52QQSlkpXL/XwE84j4ZTI4VEvnCDNO7uLFCTUz1ZXNtyt/QvPFeKTUjcTJCwmpW7mAZFYSlK97DVI+/VwQ23d7F01gVgkdiDs88a+crQjyCVCmUuti62vtZt+jNSYYjtcUHTcFVy0mrfkethjkK7X5XW+XJuXXJlxL70O1uza7asJlwgZ8+5fpjSBhCTYv6JjpHbCs7/ZImGQYveqBhumHSPthndWcIyUtSR7VxSkzZT7karREVXZiucKsUizc2WDDVPuR9o3/Xmkol5zHilbifatKEil9NHfqRYb6XYtlwjBp2R7liDBo3Q71i5Im/1l727CUMOPTSAhCferTZCO/SD2cJAkfYVsygXPWcrdahOkwqyOwxmk1hjeao4vku5ViyBthkcH9adiGx7HhW+S7lWLINWmPxvUB2mvfWVf0iXPVdqdanmr+e0Ht5rjo8Tu43tCkOBD8j1qH6TLv0gHwJMve27S71D7Y6TeXvvM4vTrnpn0O9Rq1O7/5FFtJr3XfG4TSEMG/WkRpLYw10d+78SXNmRQ+Jzk0J02J2R3xtTd3t1+ZcyX+yJ+bQIJyKI3ra612xWXuygK3kaBd/LoTMurv4eXukiPjx6bQNwy6Utuo4BTuXQlQYJL2fQkQYJD+XQkQYI7GfUjQYIzOXUjQYIzOXUjQYIrWfUiQYIjeXUiQYIbmfWhbZDWt9fwqeboqQnEKLcutAzSmrea45XsetAySIXRPvT7RROIUH4daP0QfdmcvGsC8cmw/yyDVJuP7zn6VYYdkZIcu88ySMei0t7S99wEYpNl71nv2jHYgHt5dh5BglienccJWWhl2ncECVK5dp3lk1bZtcOdbHuOIEEo345j1w46GfcbQYJOxv1mtWt3Z+G5wvJy7jaCBJWse41dO6hk3WsECSJ5d5p1kHZ1t1dXH0Xz86oJxCDzPrMNUjUcHplCmqTMOyVGuXeZZZA2pmq7II3f3ieQe6/EJ/ses77VvB3ukmXULmt0mOBWc4IEOswySOVli3QwpWyWTvRLbOgv0THSTvw0ITomKnSX/ahdfbmuoVLN0HMTCBy9dRKdR5K/RZauiQid1eHKBtihr3oECXboqx5BghW6amAbpA1vo8gaPXVhGSTeRpE3OurK+hIh3kaRpeH/nPTTjeASIQfooLBdrgqjm/5ZBqnhbRQ5GvqHII1YX9nA2yjyc+kegjTCw08wG0F6RpAw22XPjm4a4YQs5htG7OilEYKE+UyXIvbsxmyD1DbF+c+i0Q7e0UWhY+z7gWWQjsXllAJPEcoLPfTAMkiVWXXborYxtWqOHptAgOigR6orGxi1ywn980TwOK5OS5AyQvc8s75EqL+yYV+ZRjVHj00gNPTOC7ajdhUPP8kNnfOK9Xmkbffwk0p8MwV9FTA65xVOyGIe+uYlgoRZ6JrXrC5avbtwdeG5ghf0zBsECXPQM2+wa4cZ6Jh3CBKmo1/eIkiYjn55yyJIBXfIZoZuec8iSDVBygu98oFFkDambLbS25CemkBI6JUPLIJ0XHU7d8XKQZjosgDRKZ/YDTYcNv3+nTxM9Fl46JOP7Eft9uv+CvBCMz8vm8Dy6JLPJMPfbcNgQ+roks/YImEKeuQLn8dIw6O71qUx1ZeXN9NtgaFDvrEetZs+BN4/uqstptxRS78Fhg75xvI80m7GgyFXpm7Pf6yOXQY/P+OBfgsL/fGVxysbTPfEITM8dqj9fExFxwWF7vjO47V2/a8UZvQvyrmCM/TGBB6v/l6ZQ/f25kM33X4+SKLrQkJvTOAxSAdTNIdTXZyTtCvNzkUTcIDOmMLn/Ui70c7g2k0TkKMvJvF7Y992VXYpqtdfRszpvHDQF5Nwhyw+oiumIUj4hJ6YiCDhAzpiqqWCxHmkGNAPk4UTJGcPgMCv6IbprIO0q7vVvuYO2QTRDdPZBqkath+8jDlB9MIMlkHamKp/6+XGrGSzdKILw0AvzGAZpO4dsv0RzaTDmv16uGK8bvbyuYIanTCHZZCGN1KcJgWpLUejCdzYFzr6YBbLIJWXLdLBlF8/15hi21/6fTruCm7sCxxdMI/mGOkcjO9vkS2GOyh6B27sCxs9MJPtqF09aVdt+NzjPqF0rjBifyaOHphJch7J1F+eCtRji+TJ9NGf918hmpV8eLyy4XyMtBvONnGM5JQZ/Wn1FZjO5yVC1WjUrvz4+CH60YJ5+GnxFZjM67V2+2Z4nmS95jySO/ZBovzz2QZpczs5pJqjpyYwj3WQqP4PLIO05o194bE8RqL4v7C+ROj7+aMf0Jc2LEftKP4vBJcIOUBf2rHZQaD2P7EMUmNmPPz7tybgF7X/ifWVDdWXAbif0JmLofS/sQjS/aO/GWxIApX/EUHCCIX/FY/jwj/q/jOChH/U/Weq4e+ClzHHj7L/ThSkI8dICaDsv7MI0u5urOH7reZu5wrWqLoFmy3S+GEmpfR0El26BKpugUuEcEHRbTBqhwE1t0KQ0KPkdggSepTcDkFCh4pbIkg4UXB7BAknCm6PIIF6CxAkUG8B2yCteRxX/Ci3PR7HBaotwOO4skexFbjWLnfUWsIySDWP44odtZawDNKx4HFccaPUGta7dgw2xI1SaxCkvFFpEU7IZo1CqxCknFFnGasnrbJrFzfKrEOQMkaZddi1yxdVFiJI+aLKQgQpWxRZiSDlihpLEaRMUWItgpSnFCssHjqe2biXjwTYRObSq3CfouWiRJCylGCBzejPxZp3/ZEAm8hbegU2Dz+Xav/Xj/DwkxglWN/Ig8TDT2KUYnkjDxIPP4lRkuWN+xiJh59EKM3qxj1qx8NP4pNscWM+j8TDT+JDcV3gmQ25obZOEKTMUFo3OCGbFyrrCEHKC5V1xDpI2+q8W1dvRbPzsgnIUFhXbINUXY6QKtUMPTcBGerqjGWQNqbYnX/sxFc40OFuUFdnLINUmkP/82BKzfw8NwEZyuqO6hIhhr/DR1Udkm2RCs38PDcBFarqEMdI2aCoLjFqlw2K6pL9eaSa80hRoKZOcWVDJiipWwQpE5TULYsg8VqXiFBRxwhSFiioa+zaZYGCukaQckA9nbMN0qY8nY6lKbVPbqDjpSine5ZB2nXHRkV3iCRNEj2vRDU9sAxSZbb9ld9b7aUNdL0S1fRAcPX3wTRc/R0wiumDIEi12RGkcFFLL6x37Q677g4Kdu2CRS29sB9sMGbdbZB2slk60flClNIP6+HvojtCOpXay7/pfRUq6QknZJNGIX0hSEmjkL4QpJRRR294iH7CKKM/BClhlNEfza7dvqrtZ+VzE5iNKnokOkZqzcp6Vr40gZkook+qwQZ27UJDDb0SBWnDk1ZDQw29kg02rGWzdGIlEKCEfomCVEqfWMxaYI0KesYJ2TRRQc8WCdLXkQlWA0sU0Der59rdmfMNBMkt6uedxyDN+H1WBCuUzz+Pu3b7giD5Qfn883mM1NamOvbfwK6dS1RvAbZBapvuTGzRtJM+ujWmu5WWILlE8ZZgGaRj0YfCmOI46bPHytQtQXKK4i3B+ilCq25b1DZm6uXfa1PsCJJD1G4Rgufa3U98dSi/D/GxMvyM0i3DMkiFGQ6O2jnnkVYEyRkqtxDLIDWm6p6ev6/6h3LJsDr8isotxHbUrrqcFZI+aJXV4VcUbinW55G2dRej2Rd/c0LWBeq2mKWu/n4O0q8X7uEfdVsMt1EkhLIthyClg6otyDZI65Ln2oWCqi3IMkjrWYc1+3Xd/2rdfHnjLKvEDyjakqxPyE4fr2vL0WjC5+Fy1okfULQlqS4RmqAxxfbQTx13xecTuKwT81GzRVkGqTbT7p/oFOZwmz58fg4eK8VslGxZ1rdRVF8Od0afm74pY62Yi4otTPaAyO9fxBbJHQq2NI9BOh8j7Ybb/zhGUqNgS/N5QrYaxa78eGzFejEP9Vqc1ysb9k1/Hqmo15xHUqJcy7N6rt28XTu3c5UxqhUAghQ/qhUALlqNHsUKAUGKHbUKAkGKHbUKAkGKHKUKA0GKG5UKBEGKGoUKhUWQGun7l182gS8oVCiszyNJ5+axCXxGnYJhFaQjQVoUZQqHRZBWM1996XauckSZwmERpLYmSIuiSgHx+MyGH5vAGxQpJAQpVtQoKJxHihQlCot1kLbdfa/1VjQ7L5vAMyoUGNsg8X6kZVChwFgGaWOK3fnHbs4TV2c2gRcoUGgsg1ReHrF1MKVmfp6bwDPqExzVqB3nkTyiPOGRbZE+PvDRpgk8oTzh4RgpPlQnQIzaRcdFcXhtry3780g155H80henTxFRssKVDbFxUBvj6oszQpAi4yxHVN0KQYqLkwMkh9+dDYIUFSeFIUgCBCkmjurCMZI9ghQTV0Fi1M4aQYqIu7JwHsmW7SVC66NsVt40gSuqEjDri1aNiyyxyrxCVQJmGaR2u3KRJVaZFyhKyATHSPt1qc4S68wzahI0zWDDoThvl4TXf7PSPKEkYZMEaVeJrwBnrXlERQJnH6R2fd4clbv2nKZaM0+sNk8oSOhsg7TvBhua4TZZ3bkI1psHFCR01ream3LTXv+D7HZz1pt71CN4tueR6p1sVt40AcoRAdvzSLIZedsEqEYEVI/jKniKkDNUIwKiIB15rp0zFCMGFkHa3b1njCetOkItomCzRSrHOdovPFfJohZRUB0jabHy3FCKOHBjX9C43y4WFkHqOpmXMTtFHaJBkAJGGeLBrl3AKEM8CJJ3k7feSVchNVa7dncWnqtYTH/0VcJFSBBB8mzywxgTrkGK2LXzyzz8/PqLiANB8mtqkNKtQKIY/vaLICWKIHk27Rgp4QIkil07zyaN2iW8/KkiSN5933onvfiJsg7S8DJm8ZMb8l6T8l76SNkGqbocIckeaffcRG6yXvhoWQapMUW3MdoVZq2ao8cmspP1wkfLMkiFGZ4NedA90+6xidzkvOwRU90hy/C3SMaLHjXrXbvrFqnRzM9zE3nJd8kjZzvYUPfHSPtiJZqfF03kJNsFjx5Xf4ck1+VOAEEKSKaLnQSubAhHnkudCIIUjjyXOhGqIO2llzZkuUpludDJsA1SwzGSSI7LnBDr80hX0stWM1ypMlzkpFhfIrQ9VeZ4rAwP0bfycYnF23s4ILhEaH3eGh1MJZulU4ZB+rTA0x/gheUIgrQzG661s/QxSF9/A8uzDFJ93rU7mvK0J0g2vucov5pExjJIuy5A/c190ovt8lppPv9PiCBFwXb4e93928poL/7Oa6WZ+CCUrGoSH65sWNrXZeUYKQYEaWnfg8SoXQR4itDCpiwq55HCx1OEFkVCUsFThJaUy3JmgKcILSiTxcwCTxFaUCaLmQWfTxFqV8ZUl2GJaSch05bHUmbC41OE2mI0LEGQGGdIiseHnzTdxa3tpqiGD4vnKjYZLGJWPAapGH7lWJRHgpT+EmbG45UN1+y0VUWQ0l/CzHgMUmna61SVe5CSX8Ds2F8i1F3bUG8nfG5zu9XiaKqsg8Q4Q3pUlwhNudO8ua1Auy/HVGmvaGkvXaYsg7S5XSK0mfDJw+2KvOMq3yAlvXDZsgxSeTshW2rm57mJ1KS8bBnjEiHPEl60rMm2SFy0Okm6S5Y5r8dI4y/J8xgp2QXLns9Ru7sveWrY2cuWApLqckF1q/mU80g/N5GMRBcLJx5+4lOaS4WeZZBq7fPsXjWRjCQXCheq4e9J9ut6uCWp+fLuihTXuRSXCTfWw9/t29971Jaj0YTPgxMJrnQJLhJGLIPU1tXkFyM1ptgOZ52Ou+LzrenprXXpLRHuWO/azbmx73Cb/nICN7nVLrkFwgOPQTLTD65SW+9SWx488Tj8ne0WKdnzy/jnMUjdU1mP/VRex0hJLQzesAnSsSlM0UwftqtGO4Llx4+ltO6ltCx4yyJIx+E5dcVx8if3TX8eqajX+ZxHSmhR8IFFkFamak9tpX3p5X0T0ePwKBcWQSr6k7FH7Z1I903ELpXlwFdWD4gc/5BKZAVMZDEwAUFyJ42lwCQEyRUOj7JCkBxJYBEwg1WQnN0dHv9aGP8SYBaC5ET0C4CZuNXcAQ6P8kOQ9OKee/yEIMlFPfP4EUFSi3ne8TOCpMXhUaYIklS0Mw5LBEkp1vmGNYIkFOlsQ4Ag6cQ515AgSDJRzjRECJIIw3V5I0gSxCh3BEkhtvmFHEGyx+YIBMleVDMLRwiSrZjmFc4QJEsJvzoaMxAkK0OKiBIIkoVzgC4PgFl4RrA4gvQ7M3p+xaIzguURpF8NO3XXf1lyThAAgvQbc79PF/4Mwy2C9BNzPxH8/MI1gvSD0Sgdo3boEaT57ueO80g4EaQfBD1zWAhBmontD14hSHOwG4c3CNIMgc4WAkCQpgtzrhAEgjQVe3X4gCBNQ4zwEUGaJLgZQmAI0gRsjvANQfqGIW9MQJC+CGhWEDCC9BFbI0xDkD4gRpiKIL1FjDAdQXozB8QIcxCkMGcAkSFIr5onR5iJID03TowwG0F6bJoY4QcE6a5dYoTfEKRRq6QIvyJItzaJEX5HkIYGiRGsEKQTGyPYI0jECAIEiRhBIPcgsTmCRMZBMrz+FTK5BokMQSrPIJEiiGUYJDZG0MsuSKQILuQVJDZGcCSnIJEiOJNPkIgRHMoiSJwxgmvpB4kMwYPUg0SK4EXCQWKHDv6kGiQyBK/SDBIpgmfJBYkdOiwhrSCRISwknSCxJcKCkggSu3NYWvxBIkMIQNRBYkuEUMQaJDKEoEQYJDKE8EQWJDKEMEUWJCBMBAkQIEiAAEECBAgSIECQAAGvQdqv6/4kUN3sXTUBLMJjkNrS/KucNAEsxGOQGlNsD/3UcVeYxkUTwEI8Bqkwh9v0wRQumgAW4jFIdxf3fL7ShyAhMmyRAAG/x0i7Yz/FMRJS43P4uxqN2pWtkyaAZfg9j9T055GKes15JKQlrisb5t+NNPsT3PCEX8QUpH4Vn7Wez/7E/CaATlRBmt387E/MbwLoLBWkH84jmU//8ePXTP7E/CaAXjhBMmOf2iVICE9Eu3YECeGKKEgcIyFcUQWJUTuEKq4b+ziPhEBxYx8gwI19gAC3UQAC3NgHCLBFAgS4sQ8Q4MY+QIAb+wCBmK5sAIJFkAABggQIECRAgCABAgQJECBIgABBAgQIEiBAkACBQIMEROaHtVwfHIfcz20SW2gWwn8LBMl3CyxEki0QJN8tsBBJtkCQfLfAQiTZAkHy3QILkWQLBMl3CyxEki0QJN8tsBBJtkCQfLfAQiTZAkHy3QILkWQLBMl3CyxEki0QJN8tsBBJtkCQfLfAQiTZQlxBAgJFkAABggQIECRAgCABAgQJECBIgABBAgQIEiBAkAABggQIECRAgCABAgQJECBIgABBAgRiCdLmOqOHlTGro8MW2qYwRdM6aKC8fa+jJkYtjCZdNXG2d7D6jFpw1Nf/LQj7OpIgHa4vCNj1Lwso9KvItYVjMbQg77/mf86rfrJ02ELjqEz339sW+tVn1IKjvv5vQdnXcQTpUFyDVBSHU1ubxlkLq/67G7NSN2BWbbfZW3X/Hz8vxLnBvbMWRpOumujUv7z/ZHoLbvp61IKyr6MI0sZUly7b9ovemsJZC/c/dOr/723M7tQtytpZC7X7hTh1S6AP0qgFR309akHZ11EE6VzR2/bi4LiFy96KPKrXhvrVvNuXOJjaWQvPkw6aON7+5+OmBVd9/d+Csq+jCNLhtk6U5rQu+m2zqxbWl829eHNx0ZrK3Ubvv4WnSRdNVOboKkh9C676+r8FZV9HEaTTaOWr+8NDdy2cNt0RaLFx0EL35d1endMg9S08TTpoYm22zjZ5lzI56+vrMgj7OrogdQegKxfbi+tKse5HctxskI5FfXIbpKGFx0kHTfR7po6CdC2Ts76+1kbY19EFqdtvPuqHjm8tbLrN/bn7XGyS2qIateRiLby08DDpoomyGz92tHd6LZOzvr60oOzr6II0/uGihdJ0O+Wti+47VcOXFu4WoipfTTpoYtXvGrkJ0mXOHfb1pQVlX0cWJFfjuicPUT2W1XDmbxi1O+pH7W4t3E06acLcuGrBXV/fWshu+Ps0GlPr/kd4dDEcdTf8rT9TddrdZnpYiJ38rPJ/C+NJN004C9JjmfR9/d+Csq8jC9J5j7nt9mq3zlpoTHftVSNfy0crhKMrG0YtOPk/zYvvdbC1GC+Ek74etaDs68iCdBlncbGaXFuo3LSwGv0fvHTSxKiFlaPNxeP36oM0bsFNX49bEPZ1bEE67SpTyK+0u2uhvyLYwdf/91/rpIlRC672ux6/Vx+kuxac9PVdC7qOiCVIQNAIEiBAkAABggQIECRAgCABAgQJECBIgABBAgQIEiBAkAABggQIECRAgCABAgQJECBIgABBAgQIEiBAkAABggQIECRAgCABAgQJECBIgABBAgQIEiBAkAABggQIECRAgCABAgQJECBIgABBAgQIkje3V8VNehv97tUnv7bw+JHq6T21u4dfhAYV9eYWh/WEXy7HHfN7kMzjG5+H7yVIclTUs7aY9DJ6Y979y7QP3d7RXr39FShRV8/qx23Ea6IgPX2UIDlCXf3amuEl2rva3N6n3RTnv+zX8Nvf3u/I3a39m9KUm6fJ/++4/8jl9eAP3zv8c6xNsX75acxG8bw6XkYa1sMBTJ+kqptadavx/9++D1I1DCK8mqzf7do9fe/wT3E9YPufA/yK4nlVmWP/05htt3Xqt0KmOJwOxbBu3/72YdfuNtawvfz29uXki8GGw+nF9w6NVe1p018leEsAAAHhSURBVAV79/RpzEbxfFqbzfhf+1W3Nt2I9O5/Nf4YpOtvVw+T+/vvuA1/Hx5aGwdpf5l6mgPMR/E8OozG0I67dTWOzPDj8W9Po/82nrzunz1Pjn+vLK5nox6+9/8zrz+N2SieR2XRXier2zZmvBo//e3p/7/dTU4L0t5c9iQfv5cgyVE8f1bdocp1stzsjo9Bev7b0+2/3U9OC9J5p61+2RpBkqN43uzM6jbdr7THx2Ok0d++C9L1t+sXk/unIB2ugw0P33sfJI6RBCieL3eXNHRH+ofqedTu9rfXnbLLb98mX4/aPY+7XSaHTdLT994HiVE7AYrny/o2Im268zv/V8JVr/62NOY/d9/PI9WPZ4Iuk22/SXr63vsgjeYAv6J4vpTjIJ0PW0y13w2HME1xnn742335JkinTfF/ZcP/5PrNlQ1N38Tj9z4EaTQH+BHFC8Tj1aU5zkHMCNLS+ssO2vpyDV6ec5AAgrS0y7HTpJsrUp2DBBCkxW3Ox/rloluD5ecgfgQJECBIgABBAgQIEiBAkAABggQIECRAgCABAgQJECBIgABBAgQIEiBAkAABggQIECRAgCABAgQJECBIgABBAgQIEiBAkAABggQIECRAgCABAgQJECBIgABBAgT+AAlprSpE8gsy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8" name="AutoShape 10" descr="data:image/png;base64,iVBORw0KGgoAAAANSUhEUgAAA0gAAANICAMAAADKOT/pAAAAMFBMVEUAAABNTU1oaGh8fHyMjIyampqnp6eysrK9vb3Hx8fQ0NDZ2dnh4eHp6enw8PD////QFLu4AAAACXBIWXMAABJ0AAASdAHeZh94AAAgAElEQVR4nO3diZaqOBSF4TCIM77/25aAWjiD2QkZ/m+tvkXfLg2csBsIkzkBsGaWngEgBQQJECBIgABBAgQIEiBAkAABggQIECRAgCABAgQJECBIgABBAgQIEiBAkAABggQIECRAgCABAgQJECBIgABBAgQIEiBAkAABggQIECRAgCABAgQJECBIgABBAgQIEiBAkAABggQIECRAgCABAgQJECBIgABBAgQIEiBAkAABggQIECRAgCABAgQJECBIgABBAgQIEiBAkAABggQIECRAgCABAgQJECBIgABBAgQIEiBAkAABggQIECRAgCABAgQJECBIgABBAgQIEiBAkAABggQIECRAgCABAgQJECBIgABBAgQIEiBAkAABggQIECRAgCABAgQJECBIgABBAgQIEiBAkAABggQIECRAgCABAgQJECBIgABBAgQIEiBAkAABggQIECRAgCABAgQJECBIgABBAgQIEiBAkAABggQIECRAgCABAh6CZIDI/LCW64OzQBOAEkECBAgSIECQAAGCBAgQJECAIAECBAkQIEiAgNcg7dd1fxK4bvaumgAW4TFIbTm6oKJy0gSwEI9BakyxPfRTx11hGhdNAAvxGKTCHG7TB1O4aAJYiMcg3V0g+/lqWYKEyLBFAgT8HiPtjv0Ux0hIjc/h72o0ale2TpoAluH3PFLTn0cq6jXnkZAWrmwApvpwRzlBAqbpU/QuSgQJmMaM/nzzH3/4PkucR0JkzMPP1//1hy+08hwky2cbAW6FGaTFmwDmIUiAQpDHSIs3AczEqB0gwXkkwC2CBAh4vR9p8gg3QUJkPAZpQ5CQLJ+7dofi8yNPBE0Ay/B6jHT4fDufoglgEX4HGzaju80dNQEsgVE7QIAgAQIECRAgSIAAQQIECBIgQJAAAYIECBAkQIAgAQIECZjqwz0LBAmY5uOtPwQJ+Or7wxYJEvDJxAeWEiTgvckP/SVIwEvznp1NkIBns58/T5CAO7+9xYEgASO/vgmFIAEDqxcKESSgY/lSLoIEzB9beP4GLx8JsAngSvGGSIKEnMletEqQkC3ly4oJEjKlfeU3QUKOlBuj4Qu9fCTAJpAxdYpOBAnZkW+Mhm/18pEAm0CenKToRJAQLAdbDjcbo+GrvXwkwCYQtn6VFw+suVytCBKCZEZ/ar7Q7UpFkBAi8/DT9uscx4ggIUzSIDlP0YkgIUy6ILnfGA3NePlIgE0gbKJjJD8pOhEkBEoxaudpYzS05eUjATaB0NnGwGOKTgQJifIbI4KENHlfgwgS0uN7c3QiSEiOzyGGUatePhJgE0jTIik6ESQkZakYESSkZMH1hiAhFcttjk4ECalYNEYECWlYOEYECUlYfoUhSIje4pujE0FC7JY5//qEICFqoawqBAkRC2Nr1CFIiFY4MSJIiFdQawlBQpxC2hydCBLiFFiMCBKiFN4KQpAQneA2RyeChOiEGCOChNgEum4QJMQkzM3RiSAhKuGuGAQJfiguLhWvF8rrXQkSfNA8ylszL+Ovk30nQYIPZvSn1VfoCGbp6dtcfyTAJuCTefj5wze4yZFsXSNI8MB6rdWvEQQJ8bFdax2sEAQJEbI7IHGyPnCMhPjYDJE5OgnLqB1i9OtJG4fXMnAeCdmIZVUgSAhYsJfWPSFICFdE6wFBQrBiWg0IEkIV1VpAkBCmeA6PegQJQYptFSBICFF0a4B1kHZ1tw2uj6L5edUEshPfCmAbpMr0p4dNIU1SfHWEUGSHRz3LIG1M1XaLvTEr2SydCFLeoux9yyAVphVf/PfUBDITZ+dbBqnfrSNI0Im07y2DVF62SAdTymbpFG0xYS3Gw6Oe5hhpV5iNbJZOBClb8Xa87ahdbQaVaoaem0A2Iu53yXkkU2+nfPC4MsX6vBUrTdHI5wrxi7nbPV7Z0BbdpmuznrAFi7mi+FXUve4xSI05b4eawqzaU9tP65tAxOLudIsgmXtfP1eY4VNt/6MQzxXiFu1w3YXHIBnz/+eXukVeVMwWfY9bj9oVu/Of+2LCFULFKEgtWySMxN/hlkFqzKH/efh8zHP53eEYqWkv09K5Qszi73DBJUL3E+8xaoc3Euhv64tWr1ukj7tqA84j4ZXYxxl61rt2xf78Y1eYtWqOHptA4tLobMmNfd21DaoZem4CSUukr61PyG77S4R2otl52QQSlkpXL/XwE84j4ZTI4VEvnCDNO7uLFCTUz1ZXNtyt/QvPFeKTUjcTJCwmpW7mAZFYSlK97DVI+/VwQ23d7F01gVgkdiDs88a+crQjyCVCmUuti62vtZt+jNSYYjtcUHTcFVy0mrfkethjkK7X5XW+XJuXXJlxL70O1uza7asJlwgZ8+5fpjSBhCTYv6JjpHbCs7/ZImGQYveqBhumHSPthndWcIyUtSR7VxSkzZT7karREVXZiucKsUizc2WDDVPuR9o3/Xmkol5zHilbifatKEil9NHfqRYb6XYtlwjBp2R7liDBo3Q71i5Im/1l727CUMOPTSAhCferTZCO/SD2cJAkfYVsygXPWcrdahOkwqyOwxmk1hjeao4vku5ViyBthkcH9adiGx7HhW+S7lWLINWmPxvUB2mvfWVf0iXPVdqdanmr+e0Ht5rjo8Tu43tCkOBD8j1qH6TLv0gHwJMve27S71D7Y6TeXvvM4vTrnpn0O9Rq1O7/5FFtJr3XfG4TSEMG/WkRpLYw10d+78SXNmRQ+Jzk0J02J2R3xtTd3t1+ZcyX+yJ+bQIJyKI3ra612xWXuygK3kaBd/LoTMurv4eXukiPjx6bQNwy6Utuo4BTuXQlQYJL2fQkQYJD+XQkQYI7GfUjQYIzOXUjQYIzOXUjQYIrWfUiQYIjeXUiQYIbmfWhbZDWt9fwqeboqQnEKLcutAzSmrea45XsetAySIXRPvT7RROIUH4daP0QfdmcvGsC8cmw/yyDVJuP7zn6VYYdkZIcu88ySMei0t7S99wEYpNl71nv2jHYgHt5dh5BglienccJWWhl2ncECVK5dp3lk1bZtcOdbHuOIEEo345j1w46GfcbQYJOxv1mtWt3Z+G5wvJy7jaCBJWse41dO6hk3WsECSJ5d5p1kHZ1t1dXH0Xz86oJxCDzPrMNUjUcHplCmqTMOyVGuXeZZZA2pmq7II3f3ieQe6/EJ/ses77VvB3ukmXULmt0mOBWc4IEOswySOVli3QwpWyWTvRLbOgv0THSTvw0ITomKnSX/ahdfbmuoVLN0HMTCBy9dRKdR5K/RZauiQid1eHKBtihr3oECXboqx5BghW6amAbpA1vo8gaPXVhGSTeRpE3OurK+hIh3kaRpeH/nPTTjeASIQfooLBdrgqjm/5ZBqnhbRQ5GvqHII1YX9nA2yjyc+kegjTCw08wG0F6RpAw22XPjm4a4YQs5htG7OilEYKE+UyXIvbsxmyD1DbF+c+i0Q7e0UWhY+z7gWWQjsXllAJPEcoLPfTAMkiVWXXborYxtWqOHptAgOigR6orGxi1ywn980TwOK5OS5AyQvc8s75EqL+yYV+ZRjVHj00gNPTOC7ajdhUPP8kNnfOK9Xmkbffwk0p8MwV9FTA65xVOyGIe+uYlgoRZ6JrXrC5avbtwdeG5ghf0zBsECXPQM2+wa4cZ6Jh3CBKmo1/eIkiYjn55yyJIBXfIZoZuec8iSDVBygu98oFFkDambLbS25CemkBI6JUPLIJ0XHU7d8XKQZjosgDRKZ/YDTYcNv3+nTxM9Fl46JOP7Eft9uv+CvBCMz8vm8Dy6JLPJMPfbcNgQ+roks/YImEKeuQLn8dIw6O71qUx1ZeXN9NtgaFDvrEetZs+BN4/uqstptxRS78Fhg75xvI80m7GgyFXpm7Pf6yOXQY/P+OBfgsL/fGVxysbTPfEITM8dqj9fExFxwWF7vjO47V2/a8UZvQvyrmCM/TGBB6v/l6ZQ/f25kM33X4+SKLrQkJvTOAxSAdTNIdTXZyTtCvNzkUTcIDOmMLn/Ui70c7g2k0TkKMvJvF7Y992VXYpqtdfRszpvHDQF5Nwhyw+oiumIUj4hJ6YiCDhAzpiqqWCxHmkGNAPk4UTJGcPgMCv6IbprIO0q7vVvuYO2QTRDdPZBqkath+8jDlB9MIMlkHamKp/6+XGrGSzdKILw0AvzGAZpO4dsv0RzaTDmv16uGK8bvbyuYIanTCHZZCGN1KcJgWpLUejCdzYFzr6YBbLIJWXLdLBlF8/15hi21/6fTruCm7sCxxdMI/mGOkcjO9vkS2GOyh6B27sCxs9MJPtqF09aVdt+NzjPqF0rjBifyaOHphJch7J1F+eCtRji+TJ9NGf918hmpV8eLyy4XyMtBvONnGM5JQZ/Wn1FZjO5yVC1WjUrvz4+CH60YJ5+GnxFZjM67V2+2Z4nmS95jySO/ZBovzz2QZpczs5pJqjpyYwj3WQqP4PLIO05o194bE8RqL4v7C+ROj7+aMf0Jc2LEftKP4vBJcIOUBf2rHZQaD2P7EMUmNmPPz7tybgF7X/ifWVDdWXAbif0JmLofS/sQjS/aO/GWxIApX/EUHCCIX/FY/jwj/q/jOChH/U/Weq4e+ClzHHj7L/ThSkI8dICaDsv7MI0u5urOH7reZu5wrWqLoFmy3S+GEmpfR0El26BKpugUuEcEHRbTBqhwE1t0KQ0KPkdggSepTcDkFCh4pbIkg4UXB7BAknCm6PIIF6CxAkUG8B2yCteRxX/Ci3PR7HBaotwOO4skexFbjWLnfUWsIySDWP44odtZawDNKx4HFccaPUGta7dgw2xI1SaxCkvFFpEU7IZo1CqxCknFFnGasnrbJrFzfKrEOQMkaZddi1yxdVFiJI+aLKQgQpWxRZiSDlihpLEaRMUWItgpSnFCssHjqe2biXjwTYRObSq3CfouWiRJCylGCBzejPxZp3/ZEAm8hbegU2Dz+Xav/Xj/DwkxglWN/Ig8TDT2KUYnkjDxIPP4lRkuWN+xiJh59EKM3qxj1qx8NP4pNscWM+j8TDT+JDcV3gmQ25obZOEKTMUFo3OCGbFyrrCEHKC5V1xDpI2+q8W1dvRbPzsgnIUFhXbINUXY6QKtUMPTcBGerqjGWQNqbYnX/sxFc40OFuUFdnLINUmkP/82BKzfw8NwEZyuqO6hIhhr/DR1Udkm2RCs38PDcBFarqEMdI2aCoLjFqlw2K6pL9eaSa80hRoKZOcWVDJiipWwQpE5TULYsg8VqXiFBRxwhSFiioa+zaZYGCukaQckA9nbMN0qY8nY6lKbVPbqDjpSine5ZB2nXHRkV3iCRNEj2vRDU9sAxSZbb9ld9b7aUNdL0S1fRAcPX3wTRc/R0wiumDIEi12RGkcFFLL6x37Q677g4Kdu2CRS29sB9sMGbdbZB2slk60flClNIP6+HvojtCOpXay7/pfRUq6QknZJNGIX0hSEmjkL4QpJRRR294iH7CKKM/BClhlNEfza7dvqrtZ+VzE5iNKnokOkZqzcp6Vr40gZkook+qwQZ27UJDDb0SBWnDk1ZDQw29kg02rGWzdGIlEKCEfomCVEqfWMxaYI0KesYJ2TRRQc8WCdLXkQlWA0sU0Der59rdmfMNBMkt6uedxyDN+H1WBCuUzz+Pu3b7giD5Qfn883mM1NamOvbfwK6dS1RvAbZBapvuTGzRtJM+ujWmu5WWILlE8ZZgGaRj0YfCmOI46bPHytQtQXKK4i3B+ilCq25b1DZm6uXfa1PsCJJD1G4Rgufa3U98dSi/D/GxMvyM0i3DMkiFGQ6O2jnnkVYEyRkqtxDLIDWm6p6ev6/6h3LJsDr8isotxHbUrrqcFZI+aJXV4VcUbinW55G2dRej2Rd/c0LWBeq2mKWu/n4O0q8X7uEfdVsMt1EkhLIthyClg6otyDZI65Ln2oWCqi3IMkjrWYc1+3Xd/2rdfHnjLKvEDyjakqxPyE4fr2vL0WjC5+Fy1okfULQlqS4RmqAxxfbQTx13xecTuKwT81GzRVkGqTbT7p/oFOZwmz58fg4eK8VslGxZ1rdRVF8Od0afm74pY62Yi4otTPaAyO9fxBbJHQq2NI9BOh8j7Ybb/zhGUqNgS/N5QrYaxa78eGzFejEP9Vqc1ysb9k1/Hqmo15xHUqJcy7N6rt28XTu3c5UxqhUAghQ/qhUALlqNHsUKAUGKHbUKAkGKHbUKAkGKHKUKA0GKG5UKBEGKGoUKhUWQGun7l182gS8oVCiszyNJ5+axCXxGnYJhFaQjQVoUZQqHRZBWM1996XauckSZwmERpLYmSIuiSgHx+MyGH5vAGxQpJAQpVtQoKJxHihQlCot1kLbdfa/1VjQ7L5vAMyoUGNsg8X6kZVChwFgGaWOK3fnHbs4TV2c2gRcoUGgsg1ReHrF1MKVmfp6bwDPqExzVqB3nkTyiPOGRbZE+PvDRpgk8oTzh4RgpPlQnQIzaRcdFcXhtry3780g155H80henTxFRssKVDbFxUBvj6oszQpAi4yxHVN0KQYqLkwMkh9+dDYIUFSeFIUgCBCkmjurCMZI9ghQTV0Fi1M4aQYqIu7JwHsmW7SVC66NsVt40gSuqEjDri1aNiyyxyrxCVQJmGaR2u3KRJVaZFyhKyATHSPt1qc4S68wzahI0zWDDoThvl4TXf7PSPKEkYZMEaVeJrwBnrXlERQJnH6R2fd4clbv2nKZaM0+sNk8oSOhsg7TvBhua4TZZ3bkI1psHFCR01ream3LTXv+D7HZz1pt71CN4tueR6p1sVt40AcoRAdvzSLIZedsEqEYEVI/jKniKkDNUIwKiIB15rp0zFCMGFkHa3b1njCetOkItomCzRSrHOdovPFfJohZRUB0jabHy3FCKOHBjX9C43y4WFkHqOpmXMTtFHaJBkAJGGeLBrl3AKEM8CJJ3k7feSVchNVa7dncWnqtYTH/0VcJFSBBB8mzywxgTrkGK2LXzyzz8/PqLiANB8mtqkNKtQKIY/vaLICWKIHk27Rgp4QIkil07zyaN2iW8/KkiSN5933onvfiJsg7S8DJm8ZMb8l6T8l76SNkGqbocIckeaffcRG6yXvhoWQapMUW3MdoVZq2ao8cmspP1wkfLMkiFGZ4NedA90+6xidzkvOwRU90hy/C3SMaLHjXrXbvrFqnRzM9zE3nJd8kjZzvYUPfHSPtiJZqfF03kJNsFjx5Xf4ck1+VOAEEKSKaLnQSubAhHnkudCIIUjjyXOhGqIO2llzZkuUpludDJsA1SwzGSSI7LnBDr80hX0stWM1ypMlzkpFhfIrQ9VeZ4rAwP0bfycYnF23s4ILhEaH3eGh1MJZulU4ZB+rTA0x/gheUIgrQzG661s/QxSF9/A8uzDFJ93rU7mvK0J0g2vucov5pExjJIuy5A/c190ovt8lppPv9PiCBFwXb4e93928poL/7Oa6WZ+CCUrGoSH65sWNrXZeUYKQYEaWnfg8SoXQR4itDCpiwq55HCx1OEFkVCUsFThJaUy3JmgKcILSiTxcwCTxFaUCaLmQWfTxFqV8ZUl2GJaSch05bHUmbC41OE2mI0LEGQGGdIiseHnzTdxa3tpqiGD4vnKjYZLGJWPAapGH7lWJRHgpT+EmbG45UN1+y0VUWQ0l/CzHgMUmna61SVe5CSX8Ds2F8i1F3bUG8nfG5zu9XiaKqsg8Q4Q3pUlwhNudO8ua1Auy/HVGmvaGkvXaYsg7S5XSK0mfDJw+2KvOMq3yAlvXDZsgxSeTshW2rm57mJ1KS8bBnjEiHPEl60rMm2SFy0Okm6S5Y5r8dI4y/J8xgp2QXLns9Ru7sveWrY2cuWApLqckF1q/mU80g/N5GMRBcLJx5+4lOaS4WeZZBq7fPsXjWRjCQXCheq4e9J9ut6uCWp+fLuihTXuRSXCTfWw9/t29971Jaj0YTPgxMJrnQJLhJGLIPU1tXkFyM1ptgOZ52Ou+LzrenprXXpLRHuWO/azbmx73Cb/nICN7nVLrkFwgOPQTLTD65SW+9SWx488Tj8ne0WKdnzy/jnMUjdU1mP/VRex0hJLQzesAnSsSlM0UwftqtGO4Llx4+ltO6ltCx4yyJIx+E5dcVx8if3TX8eqajX+ZxHSmhR8IFFkFamak9tpX3p5X0T0ePwKBcWQSr6k7FH7Z1I903ELpXlwFdWD4gc/5BKZAVMZDEwAUFyJ42lwCQEyRUOj7JCkBxJYBEwg1WQnN0dHv9aGP8SYBaC5ET0C4CZuNXcAQ6P8kOQ9OKee/yEIMlFPfP4EUFSi3ne8TOCpMXhUaYIklS0Mw5LBEkp1vmGNYIkFOlsQ4Ag6cQ515AgSDJRzjRECJIIw3V5I0gSxCh3BEkhtvmFHEGyx+YIBMleVDMLRwiSrZjmFc4QJEsJvzoaMxAkK0OKiBIIkoVzgC4PgFl4RrA4gvQ7M3p+xaIzguURpF8NO3XXf1lyThAAgvQbc79PF/4Mwy2C9BNzPxH8/MI1gvSD0Sgdo3boEaT57ueO80g4EaQfBD1zWAhBmontD14hSHOwG4c3CNIMgc4WAkCQpgtzrhAEgjQVe3X4gCBNQ4zwEUGaJLgZQmAI0gRsjvANQfqGIW9MQJC+CGhWEDCC9BFbI0xDkD4gRpiKIL1FjDAdQXozB8QIcxCkMGcAkSFIr5onR5iJID03TowwG0F6bJoY4QcE6a5dYoTfEKRRq6QIvyJItzaJEX5HkIYGiRGsEKQTGyPYI0jECAIEiRhBIPcgsTmCRMZBMrz+FTK5BokMQSrPIJEiiGUYJDZG0MsuSKQILuQVJDZGcCSnIJEiOJNPkIgRHMoiSJwxgmvpB4kMwYPUg0SK4EXCQWKHDv6kGiQyBK/SDBIpgmfJBYkdOiwhrSCRISwknSCxJcKCkggSu3NYWvxBIkMIQNRBYkuEUMQaJDKEoEQYJDKE8EQWJDKEMEUWJCBMBAkQIEiAAEECBAgSIECQAAGvQdqv6/4kUN3sXTUBLMJjkNrS/KucNAEsxGOQGlNsD/3UcVeYxkUTwEI8Bqkwh9v0wRQumgAW4jFIdxf3fL7ShyAhMmyRAAG/x0i7Yz/FMRJS43P4uxqN2pWtkyaAZfg9j9T055GKes15JKQlrisb5t+NNPsT3PCEX8QUpH4Vn7Wez/7E/CaATlRBmt387E/MbwLoLBWkH84jmU//8ePXTP7E/CaAXjhBMmOf2iVICE9Eu3YECeGKKEgcIyFcUQWJUTuEKq4b+ziPhEBxYx8gwI19gAC3UQAC3NgHCLBFAgS4sQ8Q4MY+QIAb+wCBmK5sAIJFkAABggQIECRAgCABAgQJECBIgABBAgQIEiBAkACBQIMEROaHtVwfHIfcz20SW2gWwn8LBMl3CyxEki0QJN8tsBBJtkCQfLfAQiTZAkHy3QILkWQLBMl3CyxEki0QJN8tsBBJtkCQfLfAQiTZAkHy3QILkWQLBMl3CyxEki0QJN8tsBBJtkCQfLfAQiTZQlxBAgJFkAABggQIECRAgCABAgQJECBIgABBAgQIEiBAkAABggQIECRAgCABAgQJECBIgABBAgRiCdLmOqOHlTGro8MW2qYwRdM6aKC8fa+jJkYtjCZdNXG2d7D6jFpw1Nf/LQj7OpIgHa4vCNj1Lwso9KvItYVjMbQg77/mf86rfrJ02ELjqEz339sW+tVn1IKjvv5vQdnXcQTpUFyDVBSHU1ubxlkLq/67G7NSN2BWbbfZW3X/Hz8vxLnBvbMWRpOumujUv7z/ZHoLbvp61IKyr6MI0sZUly7b9ovemsJZC/c/dOr/723M7tQtytpZC7X7hTh1S6AP0qgFR309akHZ11EE6VzR2/bi4LiFy96KPKrXhvrVvNuXOJjaWQvPkw6aON7+5+OmBVd9/d+Csq+jCNLhtk6U5rQu+m2zqxbWl829eHNx0ZrK3Ubvv4WnSRdNVOboKkh9C676+r8FZV9HEaTTaOWr+8NDdy2cNt0RaLFx0EL35d1endMg9S08TTpoYm22zjZ5lzI56+vrMgj7OrogdQegKxfbi+tKse5HctxskI5FfXIbpKGFx0kHTfR7po6CdC2Ts76+1kbY19EFqdtvPuqHjm8tbLrN/bn7XGyS2qIateRiLby08DDpoomyGz92tHd6LZOzvr60oOzr6II0/uGihdJ0O+Wti+47VcOXFu4WoipfTTpoYtXvGrkJ0mXOHfb1pQVlX0cWJFfjuicPUT2W1XDmbxi1O+pH7W4t3E06acLcuGrBXV/fWshu+Ps0GlPr/kd4dDEcdTf8rT9TddrdZnpYiJ38rPJ/C+NJN004C9JjmfR9/d+Csq8jC9J5j7nt9mq3zlpoTHftVSNfy0crhKMrG0YtOPk/zYvvdbC1GC+Ek74etaDs68iCdBlncbGaXFuo3LSwGv0fvHTSxKiFlaPNxeP36oM0bsFNX49bEPZ1bEE67SpTyK+0u2uhvyLYwdf/91/rpIlRC672ux6/Vx+kuxac9PVdC7qOiCVIQNAIEiBAkAABggQIECRAgCABAgQJECBIgABBAgQIEiBAkAABggQIECRAgCABAgQJECBIgABBAgQIEiBAkAABggQIECRAgCABAgQJECBIgABBAgQIEiBAkAABggQIECRAgCABAgQJECBIgABBAgQIkje3V8VNehv97tUnv7bw+JHq6T21u4dfhAYV9eYWh/WEXy7HHfN7kMzjG5+H7yVIclTUs7aY9DJ6Y979y7QP3d7RXr39FShRV8/qx23Ea6IgPX2UIDlCXf3amuEl2rva3N6n3RTnv+zX8Nvf3u/I3a39m9KUm6fJ/++4/8jl9eAP3zv8c6xNsX75acxG8bw6XkYa1sMBTJ+kqptadavx/9++D1I1DCK8mqzf7do9fe/wT3E9YPufA/yK4nlVmWP/05htt3Xqt0KmOJwOxbBu3/72YdfuNtawvfz29uXki8GGw+nF9w6NVe1p018leEsAAAHhSURBVAV79/RpzEbxfFqbzfhf+1W3Nt2I9O5/Nf4YpOtvVw+T+/vvuA1/Hx5aGwdpf5l6mgPMR/E8OozG0I67dTWOzPDj8W9Po/82nrzunz1Pjn+vLK5nox6+9/8zrz+N2SieR2XRXier2zZmvBo//e3p/7/dTU4L0t5c9iQfv5cgyVE8f1bdocp1stzsjo9Bev7b0+2/3U9OC9J5p61+2RpBkqN43uzM6jbdr7THx2Ok0d++C9L1t+sXk/unIB2ugw0P33sfJI6RBCieL3eXNHRH+ofqedTu9rfXnbLLb98mX4/aPY+7XSaHTdLT994HiVE7AYrny/o2Im268zv/V8JVr/62NOY/d9/PI9WPZ4Iuk22/SXr63vsgjeYAv6J4vpTjIJ0PW0y13w2HME1xnn742335JkinTfF/ZcP/5PrNlQ1N38Tj9z4EaTQH+BHFC8Tj1aU5zkHMCNLS+ssO2vpyDV6ec5AAgrS0y7HTpJsrUp2DBBCkxW3Ox/rloluD5ecgfgQJECBIgABBAgQIEiBAkAABggQIECRAgCABAgQJECBIgABBAgQIEiBAkAABggQIECRAgCABAgQJECBIgABBAgQIEiBAkAABggQIECRAgCABAgQJECBIgABBAgT+AAlprSpE8gsyAAAAAElFTkSuQmC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9" name="AutoShape 12" descr="data:image/png;base64,iVBORw0KGgoAAAANSUhEUgAAA0gAAANICAMAAADKOT/pAAAAMFBMVEUAAABNTU1oaGh8fHyMjIyampqnp6eysrK9vb3Hx8fQ0NDZ2dnh4eHp6enw8PD////QFLu4AAAACXBIWXMAABJ0AAASdAHeZh94AAAgAElEQVR4nO3diZaqOBSF4TCIM77/25aAWjiD2QkZ/m+tvkXfLg2csBsIkzkBsGaWngEgBQQJECBIgABBAgQIEiBAkAABggQIECRAgCABAgQJECBIgABBAgQIEiBAkAABggQIECRAgCABAgQJECBIgABBAgQIEiBAkAABggQIECRAgCABAgQJECBIgABBAgQIEiBAkAABggQIECRAgCABAgQJECBIgABBAgQIEiBAkAABggQIECRAgCABAgQJECBIgABBAgQIEiBAkAABggQIECRAgCABAgQJECBIgABBAgQIEiBAkAABggQIECRAgCABAgQJECBIgABBAgQIEiBAkAABggQIECRAgCABAgQJECBIgABBAgQIEiBAkAABggQIECRAgCABAgQJECBIgABBAgQIEiBAkAABggQIECRAgCABAgQJECBIgABBAgQIEiBAkAABggQIECRAgCABAgQJECBIgABBAgQIEiBAkAABggQIECRAgCABAh6CZIDI/LCW64OzQBOAEkECBAgSIECQAAGCBAgQJECAIAECBAkQIEiAgNcg7dd1fxK4bvaumgAW4TFIbTm6oKJy0gSwEI9BakyxPfRTx11hGhdNAAvxGKTCHG7TB1O4aAJYiMcg3V0g+/lqWYKEyLBFAgT8HiPtjv0Ux0hIjc/h72o0ale2TpoAluH3PFLTn0cq6jXnkZAWrmwApvpwRzlBAqbpU/QuSgQJmMaM/nzzH3/4PkucR0JkzMPP1//1hy+08hwky2cbAW6FGaTFmwDmIUiAQpDHSIs3AczEqB0gwXkkwC2CBAh4vR9p8gg3QUJkPAZpQ5CQLJ+7dofi8yNPBE0Ay/B6jHT4fDufoglgEX4HGzaju80dNQEsgVE7QIAgAQIECRAgSIAAQQIECBIgQJAAAYIECBAkQIAgAQIECZjqwz0LBAmY5uOtPwQJ+Or7wxYJEvDJxAeWEiTgvckP/SVIwEvznp1NkIBns58/T5CAO7+9xYEgASO/vgmFIAEDqxcKESSgY/lSLoIEzB9beP4GLx8JsAngSvGGSIKEnMletEqQkC3ly4oJEjKlfeU3QUKOlBuj4Qu9fCTAJpAxdYpOBAnZkW+Mhm/18pEAm0CenKToRJAQLAdbDjcbo+GrvXwkwCYQtn6VFw+suVytCBKCZEZ/ar7Q7UpFkBAi8/DT9uscx4ggIUzSIDlP0YkgIUy6ILnfGA3NePlIgE0gbKJjJD8pOhEkBEoxaudpYzS05eUjATaB0NnGwGOKTgQJifIbI4KENHlfgwgS0uN7c3QiSEiOzyGGUatePhJgE0jTIik6ESQkZakYESSkZMH1hiAhFcttjk4ECalYNEYECWlYOEYECUlYfoUhSIje4pujE0FC7JY5//qEICFqoawqBAkRC2Nr1CFIiFY4MSJIiFdQawlBQpxC2hydCBLiFFiMCBKiFN4KQpAQneA2RyeChOiEGCOChNgEum4QJMQkzM3RiSAhKuGuGAQJfiguLhWvF8rrXQkSfNA8ylszL+Ovk30nQYIPZvSn1VfoCGbp6dtcfyTAJuCTefj5wze4yZFsXSNI8MB6rdWvEQQJ8bFdax2sEAQJEbI7IHGyPnCMhPjYDJE5OgnLqB1i9OtJG4fXMnAeCdmIZVUgSAhYsJfWPSFICFdE6wFBQrBiWg0IEkIV1VpAkBCmeA6PegQJQYptFSBICFF0a4B1kHZ1tw2uj6L5edUEshPfCmAbpMr0p4dNIU1SfHWEUGSHRz3LIG1M1XaLvTEr2SydCFLeoux9yyAVphVf/PfUBDITZ+dbBqnfrSNI0Im07y2DVF62SAdTymbpFG0xYS3Gw6Oe5hhpV5iNbJZOBClb8Xa87ahdbQaVaoaem0A2Iu53yXkkU2+nfPC4MsX6vBUrTdHI5wrxi7nbPV7Z0BbdpmuznrAFi7mi+FXUve4xSI05b4eawqzaU9tP65tAxOLudIsgmXtfP1eY4VNt/6MQzxXiFu1w3YXHIBnz/+eXukVeVMwWfY9bj9oVu/Of+2LCFULFKEgtWySMxN/hlkFqzKH/efh8zHP53eEYqWkv09K5Qszi73DBJUL3E+8xaoc3Euhv64tWr1ukj7tqA84j4ZXYxxl61rt2xf78Y1eYtWqOHptA4tLobMmNfd21DaoZem4CSUukr61PyG77S4R2otl52QQSlkpXL/XwE84j4ZTI4VEvnCDNO7uLFCTUz1ZXNtyt/QvPFeKTUjcTJCwmpW7mAZFYSlK97DVI+/VwQ23d7F01gVgkdiDs88a+crQjyCVCmUuti62vtZt+jNSYYjtcUHTcFVy0mrfkethjkK7X5XW+XJuXXJlxL70O1uza7asJlwgZ8+5fpjSBhCTYv6JjpHbCs7/ZImGQYveqBhumHSPthndWcIyUtSR7VxSkzZT7karREVXZiucKsUizc2WDDVPuR9o3/Xmkol5zHilbifatKEil9NHfqRYb6XYtlwjBp2R7liDBo3Q71i5Im/1l727CUMOPTSAhCferTZCO/SD2cJAkfYVsygXPWcrdahOkwqyOwxmk1hjeao4vku5ViyBthkcH9adiGx7HhW+S7lWLINWmPxvUB2mvfWVf0iXPVdqdanmr+e0Ht5rjo8Tu43tCkOBD8j1qH6TLv0gHwJMve27S71D7Y6TeXvvM4vTrnpn0O9Rq1O7/5FFtJr3XfG4TSEMG/WkRpLYw10d+78SXNmRQ+Jzk0J02J2R3xtTd3t1+ZcyX+yJ+bQIJyKI3ra612xWXuygK3kaBd/LoTMurv4eXukiPjx6bQNwy6Utuo4BTuXQlQYJL2fQkQYJD+XQkQYI7GfUjQYIzOXUjQYIzOXUjQYIrWfUiQYIjeXUiQYIbmfWhbZDWt9fwqeboqQnEKLcutAzSmrea45XsetAySIXRPvT7RROIUH4daP0QfdmcvGsC8cmw/yyDVJuP7zn6VYYdkZIcu88ySMei0t7S99wEYpNl71nv2jHYgHt5dh5BglienccJWWhl2ncECVK5dp3lk1bZtcOdbHuOIEEo345j1w46GfcbQYJOxv1mtWt3Z+G5wvJy7jaCBJWse41dO6hk3WsECSJ5d5p1kHZ1t1dXH0Xz86oJxCDzPrMNUjUcHplCmqTMOyVGuXeZZZA2pmq7II3f3ieQe6/EJ/ses77VvB3ukmXULmt0mOBWc4IEOswySOVli3QwpWyWTvRLbOgv0THSTvw0ITomKnSX/ahdfbmuoVLN0HMTCBy9dRKdR5K/RZauiQid1eHKBtihr3oECXboqx5BghW6amAbpA1vo8gaPXVhGSTeRpE3OurK+hIh3kaRpeH/nPTTjeASIQfooLBdrgqjm/5ZBqnhbRQ5GvqHII1YX9nA2yjyc+kegjTCw08wG0F6RpAw22XPjm4a4YQs5htG7OilEYKE+UyXIvbsxmyD1DbF+c+i0Q7e0UWhY+z7gWWQjsXllAJPEcoLPfTAMkiVWXXborYxtWqOHptAgOigR6orGxi1ywn980TwOK5OS5AyQvc8s75EqL+yYV+ZRjVHj00gNPTOC7ajdhUPP8kNnfOK9Xmkbffwk0p8MwV9FTA65xVOyGIe+uYlgoRZ6JrXrC5avbtwdeG5ghf0zBsECXPQM2+wa4cZ6Jh3CBKmo1/eIkiYjn55yyJIBXfIZoZuec8iSDVBygu98oFFkDambLbS25CemkBI6JUPLIJ0XHU7d8XKQZjosgDRKZ/YDTYcNv3+nTxM9Fl46JOP7Eft9uv+CvBCMz8vm8Dy6JLPJMPfbcNgQ+roks/YImEKeuQLn8dIw6O71qUx1ZeXN9NtgaFDvrEetZs+BN4/uqstptxRS78Fhg75xvI80m7GgyFXpm7Pf6yOXQY/P+OBfgsL/fGVxysbTPfEITM8dqj9fExFxwWF7vjO47V2/a8UZvQvyrmCM/TGBB6v/l6ZQ/f25kM33X4+SKLrQkJvTOAxSAdTNIdTXZyTtCvNzkUTcIDOmMLn/Ui70c7g2k0TkKMvJvF7Y992VXYpqtdfRszpvHDQF5Nwhyw+oiumIUj4hJ6YiCDhAzpiqqWCxHmkGNAPk4UTJGcPgMCv6IbprIO0q7vVvuYO2QTRDdPZBqkath+8jDlB9MIMlkHamKp/6+XGrGSzdKILw0AvzGAZpO4dsv0RzaTDmv16uGK8bvbyuYIanTCHZZCGN1KcJgWpLUejCdzYFzr6YBbLIJWXLdLBlF8/15hi21/6fTruCm7sCxxdMI/mGOkcjO9vkS2GOyh6B27sCxs9MJPtqF09aVdt+NzjPqF0rjBifyaOHphJch7J1F+eCtRji+TJ9NGf918hmpV8eLyy4XyMtBvONnGM5JQZ/Wn1FZjO5yVC1WjUrvz4+CH60YJ5+GnxFZjM67V2+2Z4nmS95jySO/ZBovzz2QZpczs5pJqjpyYwj3WQqP4PLIO05o194bE8RqL4v7C+ROj7+aMf0Jc2LEftKP4vBJcIOUBf2rHZQaD2P7EMUmNmPPz7tybgF7X/ifWVDdWXAbif0JmLofS/sQjS/aO/GWxIApX/EUHCCIX/FY/jwj/q/jOChH/U/Weq4e+ClzHHj7L/ThSkI8dICaDsv7MI0u5urOH7reZu5wrWqLoFmy3S+GEmpfR0El26BKpugUuEcEHRbTBqhwE1t0KQ0KPkdggSepTcDkFCh4pbIkg4UXB7BAknCm6PIIF6CxAkUG8B2yCteRxX/Ci3PR7HBaotwOO4skexFbjWLnfUWsIySDWP44odtZawDNKx4HFccaPUGta7dgw2xI1SaxCkvFFpEU7IZo1CqxCknFFnGasnrbJrFzfKrEOQMkaZddi1yxdVFiJI+aLKQgQpWxRZiSDlihpLEaRMUWItgpSnFCssHjqe2biXjwTYRObSq3CfouWiRJCylGCBzejPxZp3/ZEAm8hbegU2Dz+Xav/Xj/DwkxglWN/Ig8TDT2KUYnkjDxIPP4lRkuWN+xiJh59EKM3qxj1qx8NP4pNscWM+j8TDT+JDcV3gmQ25obZOEKTMUFo3OCGbFyrrCEHKC5V1xDpI2+q8W1dvRbPzsgnIUFhXbINUXY6QKtUMPTcBGerqjGWQNqbYnX/sxFc40OFuUFdnLINUmkP/82BKzfw8NwEZyuqO6hIhhr/DR1Udkm2RCs38PDcBFarqEMdI2aCoLjFqlw2K6pL9eaSa80hRoKZOcWVDJiipWwQpE5TULYsg8VqXiFBRxwhSFiioa+zaZYGCukaQckA9nbMN0qY8nY6lKbVPbqDjpSine5ZB2nXHRkV3iCRNEj2vRDU9sAxSZbb9ld9b7aUNdL0S1fRAcPX3wTRc/R0wiumDIEi12RGkcFFLL6x37Q677g4Kdu2CRS29sB9sMGbdbZB2slk60flClNIP6+HvojtCOpXay7/pfRUq6QknZJNGIX0hSEmjkL4QpJRRR294iH7CKKM/BClhlNEfza7dvqrtZ+VzE5iNKnokOkZqzcp6Vr40gZkook+qwQZ27UJDDb0SBWnDk1ZDQw29kg02rGWzdGIlEKCEfomCVEqfWMxaYI0KesYJ2TRRQc8WCdLXkQlWA0sU0Der59rdmfMNBMkt6uedxyDN+H1WBCuUzz+Pu3b7giD5Qfn883mM1NamOvbfwK6dS1RvAbZBapvuTGzRtJM+ujWmu5WWILlE8ZZgGaRj0YfCmOI46bPHytQtQXKK4i3B+ilCq25b1DZm6uXfa1PsCJJD1G4Rgufa3U98dSi/D/GxMvyM0i3DMkiFGQ6O2jnnkVYEyRkqtxDLIDWm6p6ev6/6h3LJsDr8isotxHbUrrqcFZI+aJXV4VcUbinW55G2dRej2Rd/c0LWBeq2mKWu/n4O0q8X7uEfdVsMt1EkhLIthyClg6otyDZI65Ln2oWCqi3IMkjrWYc1+3Xd/2rdfHnjLKvEDyjakqxPyE4fr2vL0WjC5+Fy1okfULQlqS4RmqAxxfbQTx13xecTuKwT81GzRVkGqTbT7p/oFOZwmz58fg4eK8VslGxZ1rdRVF8Od0afm74pY62Yi4otTPaAyO9fxBbJHQq2NI9BOh8j7Ybb/zhGUqNgS/N5QrYaxa78eGzFejEP9Vqc1ysb9k1/Hqmo15xHUqJcy7N6rt28XTu3c5UxqhUAghQ/qhUALlqNHsUKAUGKHbUKAkGKHbUKAkGKHKUKA0GKG5UKBEGKGoUKhUWQGun7l182gS8oVCiszyNJ5+axCXxGnYJhFaQjQVoUZQqHRZBWM1996XauckSZwmERpLYmSIuiSgHx+MyGH5vAGxQpJAQpVtQoKJxHihQlCot1kLbdfa/1VjQ7L5vAMyoUGNsg8X6kZVChwFgGaWOK3fnHbs4TV2c2gRcoUGgsg1ReHrF1MKVmfp6bwDPqExzVqB3nkTyiPOGRbZE+PvDRpgk8oTzh4RgpPlQnQIzaRcdFcXhtry3780g155H80henTxFRssKVDbFxUBvj6oszQpAi4yxHVN0KQYqLkwMkh9+dDYIUFSeFIUgCBCkmjurCMZI9ghQTV0Fi1M4aQYqIu7JwHsmW7SVC66NsVt40gSuqEjDri1aNiyyxyrxCVQJmGaR2u3KRJVaZFyhKyATHSPt1qc4S68wzahI0zWDDoThvl4TXf7PSPKEkYZMEaVeJrwBnrXlERQJnH6R2fd4clbv2nKZaM0+sNk8oSOhsg7TvBhua4TZZ3bkI1psHFCR01ream3LTXv+D7HZz1pt71CN4tueR6p1sVt40AcoRAdvzSLIZedsEqEYEVI/jKniKkDNUIwKiIB15rp0zFCMGFkHa3b1njCetOkItomCzRSrHOdovPFfJohZRUB0jabHy3FCKOHBjX9C43y4WFkHqOpmXMTtFHaJBkAJGGeLBrl3AKEM8CJJ3k7feSVchNVa7dncWnqtYTH/0VcJFSBBB8mzywxgTrkGK2LXzyzz8/PqLiANB8mtqkNKtQKIY/vaLICWKIHk27Rgp4QIkil07zyaN2iW8/KkiSN5933onvfiJsg7S8DJm8ZMb8l6T8l76SNkGqbocIckeaffcRG6yXvhoWQapMUW3MdoVZq2ao8cmspP1wkfLMkiFGZ4NedA90+6xidzkvOwRU90hy/C3SMaLHjXrXbvrFqnRzM9zE3nJd8kjZzvYUPfHSPtiJZqfF03kJNsFjx5Xf4ck1+VOAEEKSKaLnQSubAhHnkudCIIUjjyXOhGqIO2llzZkuUpludDJsA1SwzGSSI7LnBDr80hX0stWM1ypMlzkpFhfIrQ9VeZ4rAwP0bfycYnF23s4ILhEaH3eGh1MJZulU4ZB+rTA0x/gheUIgrQzG661s/QxSF9/A8uzDFJ93rU7mvK0J0g2vucov5pExjJIuy5A/c190ovt8lppPv9PiCBFwXb4e93928poL/7Oa6WZ+CCUrGoSH65sWNrXZeUYKQYEaWnfg8SoXQR4itDCpiwq55HCx1OEFkVCUsFThJaUy3JmgKcILSiTxcwCTxFaUCaLmQWfTxFqV8ZUl2GJaSch05bHUmbC41OE2mI0LEGQGGdIiseHnzTdxa3tpqiGD4vnKjYZLGJWPAapGH7lWJRHgpT+EmbG45UN1+y0VUWQ0l/CzHgMUmna61SVe5CSX8Ds2F8i1F3bUG8nfG5zu9XiaKqsg8Q4Q3pUlwhNudO8ua1Auy/HVGmvaGkvXaYsg7S5XSK0mfDJw+2KvOMq3yAlvXDZsgxSeTshW2rm57mJ1KS8bBnjEiHPEl60rMm2SFy0Okm6S5Y5r8dI4y/J8xgp2QXLns9Ru7sveWrY2cuWApLqckF1q/mU80g/N5GMRBcLJx5+4lOaS4WeZZBq7fPsXjWRjCQXCheq4e9J9ut6uCWp+fLuihTXuRSXCTfWw9/t29971Jaj0YTPgxMJrnQJLhJGLIPU1tXkFyM1ptgOZ52Ou+LzrenprXXpLRHuWO/azbmx73Cb/nICN7nVLrkFwgOPQTLTD65SW+9SWx488Tj8ne0WKdnzy/jnMUjdU1mP/VRex0hJLQzesAnSsSlM0UwftqtGO4Llx4+ltO6ltCx4yyJIx+E5dcVx8if3TX8eqajX+ZxHSmhR8IFFkFamak9tpX3p5X0T0ePwKBcWQSr6k7FH7Z1I903ELpXlwFdWD4gc/5BKZAVMZDEwAUFyJ42lwCQEyRUOj7JCkBxJYBEwg1WQnN0dHv9aGP8SYBaC5ET0C4CZuNXcAQ6P8kOQ9OKee/yEIMlFPfP4EUFSi3ne8TOCpMXhUaYIklS0Mw5LBEkp1vmGNYIkFOlsQ4Ag6cQ515AgSDJRzjRECJIIw3V5I0gSxCh3BEkhtvmFHEGyx+YIBMleVDMLRwiSrZjmFc4QJEsJvzoaMxAkK0OKiBIIkoVzgC4PgFl4RrA4gvQ7M3p+xaIzguURpF8NO3XXf1lyThAAgvQbc79PF/4Mwy2C9BNzPxH8/MI1gvSD0Sgdo3boEaT57ueO80g4EaQfBD1zWAhBmontD14hSHOwG4c3CNIMgc4WAkCQpgtzrhAEgjQVe3X4gCBNQ4zwEUGaJLgZQmAI0gRsjvANQfqGIW9MQJC+CGhWEDCC9BFbI0xDkD4gRpiKIL1FjDAdQXozB8QIcxCkMGcAkSFIr5onR5iJID03TowwG0F6bJoY4QcE6a5dYoTfEKRRq6QIvyJItzaJEX5HkIYGiRGsEKQTGyPYI0jECAIEiRhBIPcgsTmCRMZBMrz+FTK5BokMQSrPIJEiiGUYJDZG0MsuSKQILuQVJDZGcCSnIJEiOJNPkIgRHMoiSJwxgmvpB4kMwYPUg0SK4EXCQWKHDv6kGiQyBK/SDBIpgmfJBYkdOiwhrSCRISwknSCxJcKCkggSu3NYWvxBIkMIQNRBYkuEUMQaJDKEoEQYJDKE8EQWJDKEMEUWJCBMBAkQIEiAAEECBAgSIECQAAGvQdqv6/4kUN3sXTUBLMJjkNrS/KucNAEsxGOQGlNsD/3UcVeYxkUTwEI8Bqkwh9v0wRQumgAW4jFIdxf3fL7ShyAhMmyRAAG/x0i7Yz/FMRJS43P4uxqN2pWtkyaAZfg9j9T055GKes15JKQlrisb5t+NNPsT3PCEX8QUpH4Vn7Wez/7E/CaATlRBmt387E/MbwLoLBWkH84jmU//8ePXTP7E/CaAXjhBMmOf2iVICE9Eu3YECeGKKEgcIyFcUQWJUTuEKq4b+ziPhEBxYx8gwI19gAC3UQAC3NgHCLBFAgS4sQ8Q4MY+QIAb+wCBmK5sAIJFkAABggQIECRAgCABAgQJECBIgABBAgQIEiBAkACBQIMEROaHtVwfHIfcz20SW2gWwn8LBMl3CyxEki0QJN8tsBBJtkCQfLfAQiTZAkHy3QILkWQLBMl3CyxEki0QJN8tsBBJtkCQfLfAQiTZAkHy3QILkWQLBMl3CyxEki0QJN8tsBBJtkCQfLfAQiTZQlxBAgJFkAABggQIECRAgCABAgQJECBIgABBAgQIEiBAkAABggQIECRAgCABAgQJECBIgABBAgRiCdLmOqOHlTGro8MW2qYwRdM6aKC8fa+jJkYtjCZdNXG2d7D6jFpw1Nf/LQj7OpIgHa4vCNj1Lwso9KvItYVjMbQg77/mf86rfrJ02ELjqEz339sW+tVn1IKjvv5vQdnXcQTpUFyDVBSHU1ubxlkLq/67G7NSN2BWbbfZW3X/Hz8vxLnBvbMWRpOumujUv7z/ZHoLbvp61IKyr6MI0sZUly7b9ovemsJZC/c/dOr/723M7tQtytpZC7X7hTh1S6AP0qgFR309akHZ11EE6VzR2/bi4LiFy96KPKrXhvrVvNuXOJjaWQvPkw6aON7+5+OmBVd9/d+Csq+jCNLhtk6U5rQu+m2zqxbWl829eHNx0ZrK3Ubvv4WnSRdNVOboKkh9C676+r8FZV9HEaTTaOWr+8NDdy2cNt0RaLFx0EL35d1endMg9S08TTpoYm22zjZ5lzI56+vrMgj7OrogdQegKxfbi+tKse5HctxskI5FfXIbpKGFx0kHTfR7po6CdC2Ts76+1kbY19EFqdtvPuqHjm8tbLrN/bn7XGyS2qIateRiLby08DDpoomyGz92tHd6LZOzvr60oOzr6II0/uGihdJ0O+Wti+47VcOXFu4WoipfTTpoYtXvGrkJ0mXOHfb1pQVlX0cWJFfjuicPUT2W1XDmbxi1O+pH7W4t3E06acLcuGrBXV/fWshu+Ps0GlPr/kd4dDEcdTf8rT9TddrdZnpYiJ38rPJ/C+NJN004C9JjmfR9/d+Csq8jC9J5j7nt9mq3zlpoTHftVSNfy0crhKMrG0YtOPk/zYvvdbC1GC+Ek74etaDs68iCdBlncbGaXFuo3LSwGv0fvHTSxKiFlaPNxeP36oM0bsFNX49bEPZ1bEE67SpTyK+0u2uhvyLYwdf/91/rpIlRC672ux6/Vx+kuxac9PVdC7qOiCVIQNAIEiBAkAABggQIECRAgCABAgQJECBIgABBAgQIEiBAkAABggQIECRAgCABAgQJECBIgABBAgQIEiBAkAABggQIECRAgCABAgQJECBIgABBAgQIEiBAkAABggQIECRAgCABAgQJECBIgABBAgQIkje3V8VNehv97tUnv7bw+JHq6T21u4dfhAYV9eYWh/WEXy7HHfN7kMzjG5+H7yVIclTUs7aY9DJ6Y979y7QP3d7RXr39FShRV8/qx23Ea6IgPX2UIDlCXf3amuEl2rva3N6n3RTnv+zX8Nvf3u/I3a39m9KUm6fJ/++4/8jl9eAP3zv8c6xNsX75acxG8bw6XkYa1sMBTJ+kqptadavx/9++D1I1DCK8mqzf7do9fe/wT3E9YPufA/yK4nlVmWP/05htt3Xqt0KmOJwOxbBu3/72YdfuNtawvfz29uXki8GGw+nF9w6NVe1p018leEsAAAHhSURBVAV79/RpzEbxfFqbzfhf+1W3Nt2I9O5/Nf4YpOtvVw+T+/vvuA1/Hx5aGwdpf5l6mgPMR/E8OozG0I67dTWOzPDj8W9Po/82nrzunz1Pjn+vLK5nox6+9/8zrz+N2SieR2XRXier2zZmvBo//e3p/7/dTU4L0t5c9iQfv5cgyVE8f1bdocp1stzsjo9Bev7b0+2/3U9OC9J5p61+2RpBkqN43uzM6jbdr7THx2Ok0d++C9L1t+sXk/unIB2ugw0P33sfJI6RBCieL3eXNHRH+ofqedTu9rfXnbLLb98mX4/aPY+7XSaHTdLT994HiVE7AYrny/o2Im268zv/V8JVr/62NOY/d9/PI9WPZ4Iuk22/SXr63vsgjeYAv6J4vpTjIJ0PW0y13w2HME1xnn742335JkinTfF/ZcP/5PrNlQ1N38Tj9z4EaTQH+BHFC8Tj1aU5zkHMCNLS+ssO2vpyDV6ec5AAgrS0y7HTpJsrUp2DBBCkxW3Ox/rloluD5ecgfgQJECBIgABBAgQIEiBAkAABggQIECRAgCABAgQJECBIgABBAgQIEiBAkAABggQIECRAgCABAgQJECBIgABBAgQIEiBAkAABggQIECRAgCABAgQJECBIgABBAgT+AAlprSpE8gsyAAAAAElFTkSuQmCC"/>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2061"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5445224"/>
            <a:ext cx="4524375"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2"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5025" y="5488086"/>
            <a:ext cx="790575"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3"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15025" y="5783361"/>
            <a:ext cx="322897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6516216" y="5075892"/>
            <a:ext cx="779572" cy="369332"/>
          </a:xfrm>
          <a:prstGeom prst="rect">
            <a:avLst/>
          </a:prstGeom>
          <a:noFill/>
        </p:spPr>
        <p:txBody>
          <a:bodyPr wrap="none" rtlCol="0">
            <a:spAutoFit/>
          </a:bodyPr>
          <a:lstStyle/>
          <a:p>
            <a:r>
              <a:rPr lang="en-CA" dirty="0"/>
              <a:t>where</a:t>
            </a:r>
          </a:p>
        </p:txBody>
      </p:sp>
    </p:spTree>
    <p:extLst>
      <p:ext uri="{BB962C8B-B14F-4D97-AF65-F5344CB8AC3E}">
        <p14:creationId xmlns:p14="http://schemas.microsoft.com/office/powerpoint/2010/main" val="19423083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Binomial Event Example (Cont’d)</a:t>
            </a:r>
          </a:p>
        </p:txBody>
      </p:sp>
      <p:sp>
        <p:nvSpPr>
          <p:cNvPr id="3" name="Content Placeholder 2"/>
          <p:cNvSpPr>
            <a:spLocks noGrp="1"/>
          </p:cNvSpPr>
          <p:nvPr>
            <p:ph idx="1"/>
          </p:nvPr>
        </p:nvSpPr>
        <p:spPr/>
        <p:txBody>
          <a:bodyPr>
            <a:normAutofit/>
          </a:bodyPr>
          <a:lstStyle/>
          <a:p>
            <a:r>
              <a:rPr lang="en-CA" sz="2200" dirty="0"/>
              <a:t>From the software/example:</a:t>
            </a:r>
          </a:p>
          <a:p>
            <a:endParaRPr lang="en-CA" sz="2200" dirty="0"/>
          </a:p>
          <a:p>
            <a:pPr marL="0" indent="0">
              <a:buNone/>
            </a:pPr>
            <a:r>
              <a:rPr lang="en-CA" sz="2200" dirty="0"/>
              <a:t>Null deviance: 61.427 on 13 degrees of freedom </a:t>
            </a:r>
          </a:p>
          <a:p>
            <a:pPr marL="0" indent="0">
              <a:buNone/>
            </a:pPr>
            <a:r>
              <a:rPr lang="en-CA" sz="2200" dirty="0"/>
              <a:t>Residual deviance: 11.368 on 12 degrees of freedom</a:t>
            </a:r>
          </a:p>
          <a:p>
            <a:pPr marL="0" indent="0">
              <a:buNone/>
            </a:pPr>
            <a:r>
              <a:rPr lang="en-CA" sz="2200" dirty="0"/>
              <a:t>Chi Square test of deviance vs. residuals = 0.498</a:t>
            </a:r>
          </a:p>
          <a:p>
            <a:pPr marL="0" indent="0">
              <a:buNone/>
            </a:pPr>
            <a:r>
              <a:rPr lang="en-CA" sz="2400" i="1" dirty="0"/>
              <a:t>P(G2 </a:t>
            </a:r>
            <a:r>
              <a:rPr lang="en-CA" sz="2400" dirty="0"/>
              <a:t>&gt; 11.368) = 0.498 </a:t>
            </a:r>
          </a:p>
          <a:p>
            <a:pPr marL="0" indent="0">
              <a:buNone/>
            </a:pPr>
            <a:endParaRPr lang="en-CA" sz="2400" dirty="0"/>
          </a:p>
          <a:p>
            <a:r>
              <a:rPr lang="en-CA" sz="2400" dirty="0"/>
              <a:t>we fail to reject the Null hypothesis, that the model is appropriate</a:t>
            </a:r>
          </a:p>
          <a:p>
            <a:r>
              <a:rPr lang="en-CA" sz="2400" dirty="0"/>
              <a:t>Note:  different models are compared by comparing the deviances using a chi square distribution</a:t>
            </a:r>
            <a:endParaRPr lang="en-CA" sz="2200" dirty="0"/>
          </a:p>
        </p:txBody>
      </p:sp>
    </p:spTree>
    <p:extLst>
      <p:ext uri="{BB962C8B-B14F-4D97-AF65-F5344CB8AC3E}">
        <p14:creationId xmlns:p14="http://schemas.microsoft.com/office/powerpoint/2010/main" val="20243144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Binomial Event Example (Cont’d)</a:t>
            </a:r>
          </a:p>
        </p:txBody>
      </p:sp>
      <p:sp>
        <p:nvSpPr>
          <p:cNvPr id="3" name="Content Placeholder 2"/>
          <p:cNvSpPr>
            <a:spLocks noGrp="1"/>
          </p:cNvSpPr>
          <p:nvPr>
            <p:ph idx="1"/>
          </p:nvPr>
        </p:nvSpPr>
        <p:spPr/>
        <p:txBody>
          <a:bodyPr>
            <a:normAutofit/>
          </a:bodyPr>
          <a:lstStyle/>
          <a:p>
            <a:r>
              <a:rPr lang="en-CA" sz="2200" dirty="0"/>
              <a:t>Recall that for linear regression</a:t>
            </a:r>
          </a:p>
          <a:p>
            <a:endParaRPr lang="en-CA" sz="2200" dirty="0"/>
          </a:p>
          <a:p>
            <a:endParaRPr lang="en-CA" sz="2200" dirty="0"/>
          </a:p>
          <a:p>
            <a:pPr marL="0" indent="0">
              <a:buNone/>
            </a:pPr>
            <a:r>
              <a:rPr lang="en-CA" sz="2400" dirty="0"/>
              <a:t>Since the deviance can be written as </a:t>
            </a:r>
            <a:endParaRPr lang="en-CA" sz="2200" dirty="0"/>
          </a:p>
          <a:p>
            <a:pPr marL="0" indent="0">
              <a:buNone/>
            </a:pPr>
            <a:r>
              <a:rPr lang="en-CA" sz="2200" dirty="0"/>
              <a:t>where S are the successes in the data and M are from the model</a:t>
            </a:r>
          </a:p>
          <a:p>
            <a:pPr marL="0" indent="0">
              <a:buNone/>
            </a:pPr>
            <a:endParaRPr lang="en-CA" sz="2200" dirty="0"/>
          </a:p>
          <a:p>
            <a:pPr marL="0" indent="0">
              <a:buNone/>
            </a:pPr>
            <a:r>
              <a:rPr lang="en-CA" sz="2200" dirty="0"/>
              <a:t>In this specific example</a:t>
            </a:r>
          </a:p>
          <a:p>
            <a:pPr marL="0" indent="0">
              <a:buNone/>
            </a:pPr>
            <a:endParaRPr lang="en-CA" sz="2200" dirty="0"/>
          </a:p>
          <a:p>
            <a:pPr marL="0" indent="0">
              <a:buNone/>
            </a:pPr>
            <a:endParaRPr lang="en-CA" sz="2200" dirty="0"/>
          </a:p>
          <a:p>
            <a:pPr marL="0" indent="0">
              <a:buNone/>
            </a:pPr>
            <a:r>
              <a:rPr lang="en-CA" sz="2200" dirty="0"/>
              <a:t>The difference in these two deviances and its p-value is given by</a:t>
            </a:r>
          </a:p>
          <a:p>
            <a:pPr marL="0" indent="0">
              <a:buNone/>
            </a:pPr>
            <a:endParaRPr lang="en-CA" sz="22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2063130"/>
            <a:ext cx="1381125"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8790" y="3151189"/>
            <a:ext cx="2533650"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872" y="3501008"/>
            <a:ext cx="1485900"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9327" y="4365104"/>
            <a:ext cx="2371725"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3568" y="5661248"/>
            <a:ext cx="3467100"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4088" y="5700255"/>
            <a:ext cx="314325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25849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Modelling a Binary Event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CA" sz="2200" dirty="0"/>
                  <a:t>A binary event can be thought as a special binomial event where </a:t>
                </a:r>
                <a14:m>
                  <m:oMath xmlns:m="http://schemas.openxmlformats.org/officeDocument/2006/math">
                    <m:r>
                      <a:rPr lang="en-CA" sz="2200" i="1" dirty="0">
                        <a:latin typeface="Cambria Math"/>
                        <a:ea typeface="Cambria Math" panose="02040503050406030204" pitchFamily="18" charset="0"/>
                      </a:rPr>
                      <m:t>𝑚</m:t>
                    </m:r>
                    <m:r>
                      <a:rPr lang="en-CA" sz="2200" i="1" baseline="-25000" dirty="0">
                        <a:latin typeface="Cambria Math"/>
                        <a:ea typeface="Cambria Math" panose="02040503050406030204" pitchFamily="18" charset="0"/>
                      </a:rPr>
                      <m:t>𝑖</m:t>
                    </m:r>
                  </m:oMath>
                </a14:m>
                <a:r>
                  <a:rPr lang="en-CA" sz="2200" dirty="0"/>
                  <a:t> = 1</a:t>
                </a:r>
              </a:p>
              <a:p>
                <a:r>
                  <a:rPr lang="en-CA" sz="2400" dirty="0"/>
                  <a:t>in this situation the goodness-of-fit measures </a:t>
                </a:r>
                <a:r>
                  <a:rPr lang="en-CA" sz="2400" i="1" dirty="0"/>
                  <a:t>X</a:t>
                </a:r>
                <a:r>
                  <a:rPr lang="en-CA" sz="2400" baseline="30000" dirty="0"/>
                  <a:t>2</a:t>
                </a:r>
                <a:r>
                  <a:rPr lang="en-CA" sz="2400" dirty="0"/>
                  <a:t> and </a:t>
                </a:r>
                <a:r>
                  <a:rPr lang="en-CA" sz="2400" i="1" dirty="0"/>
                  <a:t>G</a:t>
                </a:r>
                <a:r>
                  <a:rPr lang="en-CA" sz="2400" baseline="30000" dirty="0"/>
                  <a:t>2 </a:t>
                </a:r>
                <a:r>
                  <a:rPr lang="en-CA" sz="2400" dirty="0"/>
                  <a:t>are not good measures to evaluate/compare models</a:t>
                </a:r>
              </a:p>
              <a:p>
                <a:r>
                  <a:rPr lang="en-CA" sz="2200" dirty="0"/>
                  <a:t>When modelling a single event the response is either 0 or 1, i.e. absence or presence of an attribute, as a function of the predictor/s</a:t>
                </a:r>
              </a:p>
              <a:p>
                <a:r>
                  <a:rPr lang="en-CA" sz="2200" dirty="0"/>
                  <a:t>We will work an example with one predictor</a:t>
                </a:r>
              </a:p>
              <a:p>
                <a:r>
                  <a:rPr lang="en-CA" sz="2200" dirty="0"/>
                  <a:t>Notice that when m=1, </a:t>
                </a:r>
                <a:r>
                  <a:rPr lang="en-CA" sz="2400" dirty="0"/>
                  <a:t>the log-likelihood function </a:t>
                </a:r>
                <a:r>
                  <a:rPr lang="en-CA" sz="2400" dirty="0" err="1"/>
                  <a:t>isgiven</a:t>
                </a:r>
                <a:r>
                  <a:rPr lang="en-CA" sz="2400" dirty="0"/>
                  <a:t> by </a:t>
                </a:r>
                <a:endParaRPr lang="en-CA" sz="2200" dirty="0"/>
              </a:p>
              <a:p>
                <a:endParaRPr lang="en-CA"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963" t="-652"/>
                </a:stretch>
              </a:blipFill>
            </p:spPr>
            <p:txBody>
              <a:bodyPr/>
              <a:lstStyle/>
              <a:p>
                <a:r>
                  <a:rPr lang="en-CA">
                    <a:noFill/>
                  </a:rPr>
                  <a:t> </a:t>
                </a:r>
              </a:p>
            </p:txBody>
          </p:sp>
        </mc:Fallback>
      </mc:AlternateContent>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5937" y="5149949"/>
            <a:ext cx="5572125"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93925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Binary Event Example</a:t>
            </a:r>
          </a:p>
        </p:txBody>
      </p:sp>
      <p:sp>
        <p:nvSpPr>
          <p:cNvPr id="3" name="Content Placeholder 2"/>
          <p:cNvSpPr>
            <a:spLocks noGrp="1"/>
          </p:cNvSpPr>
          <p:nvPr>
            <p:ph idx="1"/>
          </p:nvPr>
        </p:nvSpPr>
        <p:spPr/>
        <p:txBody>
          <a:bodyPr>
            <a:normAutofit/>
          </a:bodyPr>
          <a:lstStyle/>
          <a:p>
            <a:r>
              <a:rPr lang="en-CA" sz="2200" dirty="0"/>
              <a:t>Use the MichelinNY.csv and the Module7 </a:t>
            </a:r>
            <a:r>
              <a:rPr lang="en-CA" sz="2200" dirty="0" err="1"/>
              <a:t>LogisticRegressionBinaryExample.ipynb</a:t>
            </a:r>
            <a:r>
              <a:rPr lang="en-CA" sz="2200" dirty="0"/>
              <a:t> files</a:t>
            </a:r>
          </a:p>
          <a:p>
            <a:endParaRPr lang="en-CA" sz="2200" dirty="0"/>
          </a:p>
        </p:txBody>
      </p:sp>
      <p:sp>
        <p:nvSpPr>
          <p:cNvPr id="4" name="TextBox 3"/>
          <p:cNvSpPr txBox="1"/>
          <p:nvPr/>
        </p:nvSpPr>
        <p:spPr>
          <a:xfrm>
            <a:off x="467544" y="3645024"/>
            <a:ext cx="8064896" cy="2031325"/>
          </a:xfrm>
          <a:prstGeom prst="rect">
            <a:avLst/>
          </a:prstGeom>
          <a:noFill/>
        </p:spPr>
        <p:txBody>
          <a:bodyPr wrap="square" rtlCol="0">
            <a:spAutoFit/>
          </a:bodyPr>
          <a:lstStyle/>
          <a:p>
            <a:r>
              <a:rPr lang="en-CA" dirty="0">
                <a:solidFill>
                  <a:srgbClr val="3C3C7D"/>
                </a:solidFill>
                <a:latin typeface="+mj-lt"/>
                <a:cs typeface="Arial" pitchFamily="34" charset="0"/>
              </a:rPr>
              <a:t>Both </a:t>
            </a:r>
            <a:r>
              <a:rPr lang="en-CA" dirty="0" err="1">
                <a:solidFill>
                  <a:srgbClr val="3C3C7D"/>
                </a:solidFill>
                <a:latin typeface="+mj-lt"/>
                <a:cs typeface="Arial" pitchFamily="34" charset="0"/>
              </a:rPr>
              <a:t>logisticmetric</a:t>
            </a:r>
            <a:r>
              <a:rPr lang="en-CA" dirty="0">
                <a:solidFill>
                  <a:srgbClr val="3C3C7D"/>
                </a:solidFill>
                <a:latin typeface="+mj-lt"/>
                <a:cs typeface="Arial" pitchFamily="34" charset="0"/>
              </a:rPr>
              <a:t> examples were taken from:</a:t>
            </a:r>
          </a:p>
          <a:p>
            <a:r>
              <a:rPr lang="en-CA" dirty="0">
                <a:solidFill>
                  <a:srgbClr val="3C3C7D"/>
                </a:solidFill>
                <a:latin typeface="+mj-lt"/>
                <a:cs typeface="Arial" pitchFamily="34" charset="0"/>
              </a:rPr>
              <a:t>S.J. </a:t>
            </a:r>
            <a:r>
              <a:rPr lang="en-CA" dirty="0" err="1">
                <a:solidFill>
                  <a:srgbClr val="3C3C7D"/>
                </a:solidFill>
                <a:latin typeface="+mj-lt"/>
                <a:cs typeface="Arial" pitchFamily="34" charset="0"/>
              </a:rPr>
              <a:t>Sheather</a:t>
            </a:r>
            <a:r>
              <a:rPr lang="en-CA" dirty="0">
                <a:solidFill>
                  <a:srgbClr val="3C3C7D"/>
                </a:solidFill>
                <a:latin typeface="+mj-lt"/>
                <a:cs typeface="Arial" pitchFamily="34" charset="0"/>
              </a:rPr>
              <a:t>, A Modern Approach to Regression with R, </a:t>
            </a:r>
          </a:p>
          <a:p>
            <a:r>
              <a:rPr lang="en-CA" dirty="0">
                <a:solidFill>
                  <a:srgbClr val="3C3C7D"/>
                </a:solidFill>
                <a:latin typeface="+mj-lt"/>
                <a:cs typeface="Arial" pitchFamily="34" charset="0"/>
              </a:rPr>
              <a:t>DOI: 10.1007/978-0-387-09608-7_1, © Springer Science + Business Media LLC 2009</a:t>
            </a:r>
          </a:p>
          <a:p>
            <a:endParaRPr lang="en-CA" dirty="0">
              <a:solidFill>
                <a:srgbClr val="3C3C7D"/>
              </a:solidFill>
              <a:latin typeface="+mj-lt"/>
              <a:cs typeface="Arial" pitchFamily="34" charset="0"/>
            </a:endParaRPr>
          </a:p>
          <a:p>
            <a:r>
              <a:rPr lang="en-CA" dirty="0">
                <a:solidFill>
                  <a:srgbClr val="3C3C7D"/>
                </a:solidFill>
                <a:latin typeface="+mj-lt"/>
                <a:cs typeface="Arial" pitchFamily="34" charset="0"/>
              </a:rPr>
              <a:t>This book offers a very good coverage of different types of regression, including topics not covered here such as transformation of variables.  At some points it may be to ‘</a:t>
            </a:r>
            <a:r>
              <a:rPr lang="en-CA" dirty="0" err="1">
                <a:solidFill>
                  <a:srgbClr val="3C3C7D"/>
                </a:solidFill>
                <a:latin typeface="+mj-lt"/>
                <a:cs typeface="Arial" pitchFamily="34" charset="0"/>
              </a:rPr>
              <a:t>mathy</a:t>
            </a:r>
            <a:r>
              <a:rPr lang="en-CA" dirty="0">
                <a:solidFill>
                  <a:srgbClr val="3C3C7D"/>
                </a:solidFill>
                <a:latin typeface="+mj-lt"/>
                <a:cs typeface="Arial" pitchFamily="34" charset="0"/>
              </a:rPr>
              <a:t>’ for this course</a:t>
            </a:r>
          </a:p>
        </p:txBody>
      </p:sp>
    </p:spTree>
    <p:extLst>
      <p:ext uri="{BB962C8B-B14F-4D97-AF65-F5344CB8AC3E}">
        <p14:creationId xmlns:p14="http://schemas.microsoft.com/office/powerpoint/2010/main" val="1118311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MULTIPLE REGRESSION</a:t>
            </a:r>
          </a:p>
        </p:txBody>
      </p:sp>
      <p:sp>
        <p:nvSpPr>
          <p:cNvPr id="5" name="Text Placeholder 4"/>
          <p:cNvSpPr>
            <a:spLocks noGrp="1"/>
          </p:cNvSpPr>
          <p:nvPr>
            <p:ph type="body" idx="1"/>
          </p:nvPr>
        </p:nvSpPr>
        <p:spPr/>
        <p:txBody>
          <a:bodyPr/>
          <a:lstStyle/>
          <a:p>
            <a:endParaRPr lang="en-CA"/>
          </a:p>
        </p:txBody>
      </p:sp>
    </p:spTree>
    <p:extLst>
      <p:ext uri="{BB962C8B-B14F-4D97-AF65-F5344CB8AC3E}">
        <p14:creationId xmlns:p14="http://schemas.microsoft.com/office/powerpoint/2010/main" val="20356815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Before we go…</a:t>
            </a:r>
          </a:p>
        </p:txBody>
      </p:sp>
      <p:sp>
        <p:nvSpPr>
          <p:cNvPr id="3" name="Content Placeholder 2"/>
          <p:cNvSpPr>
            <a:spLocks noGrp="1"/>
          </p:cNvSpPr>
          <p:nvPr>
            <p:ph idx="1"/>
          </p:nvPr>
        </p:nvSpPr>
        <p:spPr>
          <a:xfrm>
            <a:off x="457200" y="1447800"/>
            <a:ext cx="8229600" cy="2341239"/>
          </a:xfrm>
          <a:ln>
            <a:solidFill>
              <a:srgbClr val="3C3C7D"/>
            </a:solidFill>
          </a:ln>
        </p:spPr>
        <p:txBody>
          <a:bodyPr>
            <a:noAutofit/>
          </a:bodyPr>
          <a:lstStyle/>
          <a:p>
            <a:pPr marL="0" indent="0">
              <a:buNone/>
            </a:pPr>
            <a:r>
              <a:rPr lang="en-CA" sz="2400" b="1" dirty="0"/>
              <a:t>“All models are wrong, but some are useful”-George E.P. Box</a:t>
            </a:r>
          </a:p>
          <a:p>
            <a:pPr marL="0" indent="0">
              <a:buNone/>
            </a:pPr>
            <a:r>
              <a:rPr lang="en-CA" sz="2400" dirty="0"/>
              <a:t>The truth is that no model is perfect. However, even imperfect models can be useful. Reporting a awed model can be reasonable so long as we are clear and report the model's shortcomings.</a:t>
            </a:r>
          </a:p>
        </p:txBody>
      </p:sp>
      <p:sp>
        <p:nvSpPr>
          <p:cNvPr id="4" name="Content Placeholder 2"/>
          <p:cNvSpPr txBox="1">
            <a:spLocks/>
          </p:cNvSpPr>
          <p:nvPr/>
        </p:nvSpPr>
        <p:spPr>
          <a:xfrm>
            <a:off x="467544" y="3933056"/>
            <a:ext cx="8208912" cy="2304256"/>
          </a:xfrm>
          <a:prstGeom prst="rect">
            <a:avLst/>
          </a:prstGeom>
          <a:ln>
            <a:solidFill>
              <a:srgbClr val="3C3C7D"/>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rgbClr val="3C3C7D"/>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rgbClr val="3C3C7D"/>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rgbClr val="3C3C7D"/>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rgbClr val="3C3C7D"/>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rgbClr val="3C3C7D"/>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CA" sz="2400" b="1" dirty="0"/>
              <a:t>Caution: Don't report results when assumptions are grossly violated </a:t>
            </a:r>
          </a:p>
          <a:p>
            <a:pPr marL="0" indent="0">
              <a:buFont typeface="Arial" pitchFamily="34" charset="0"/>
              <a:buNone/>
            </a:pPr>
            <a:r>
              <a:rPr lang="en-CA" sz="2400" dirty="0"/>
              <a:t>While there is a little leeway in model assumptions, don't go too far. If model assumptions are very clearly violated, consider a new model, even if it means learning more statistical methods or hiring someone who can help.</a:t>
            </a:r>
          </a:p>
        </p:txBody>
      </p:sp>
    </p:spTree>
    <p:extLst>
      <p:ext uri="{BB962C8B-B14F-4D97-AF65-F5344CB8AC3E}">
        <p14:creationId xmlns:p14="http://schemas.microsoft.com/office/powerpoint/2010/main" val="42655010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Homework</a:t>
            </a:r>
          </a:p>
        </p:txBody>
      </p:sp>
      <p:sp>
        <p:nvSpPr>
          <p:cNvPr id="3" name="Content Placeholder 2"/>
          <p:cNvSpPr>
            <a:spLocks noGrp="1"/>
          </p:cNvSpPr>
          <p:nvPr>
            <p:ph idx="1"/>
          </p:nvPr>
        </p:nvSpPr>
        <p:spPr/>
        <p:txBody>
          <a:bodyPr>
            <a:normAutofit/>
          </a:bodyPr>
          <a:lstStyle/>
          <a:p>
            <a:r>
              <a:rPr lang="en-CA" sz="2200" dirty="0"/>
              <a:t>Using the data file nyc.csv where (source </a:t>
            </a:r>
            <a:r>
              <a:rPr lang="en-CA" sz="2400" dirty="0"/>
              <a:t>The source of the </a:t>
            </a:r>
            <a:r>
              <a:rPr lang="en-CA" sz="2200" dirty="0"/>
              <a:t>data is the following restaurant guide book </a:t>
            </a:r>
            <a:r>
              <a:rPr lang="en-CA" sz="2200" i="1" dirty="0"/>
              <a:t>Zagat Survey 2001: New York City Restaurants </a:t>
            </a:r>
            <a:r>
              <a:rPr lang="en-CA" sz="2200" dirty="0"/>
              <a:t>, Zagat, New York ):</a:t>
            </a:r>
          </a:p>
          <a:p>
            <a:pPr lvl="1"/>
            <a:r>
              <a:rPr lang="en-CA" sz="2200" i="1" dirty="0"/>
              <a:t>Y </a:t>
            </a:r>
            <a:r>
              <a:rPr lang="en-CA" sz="2200" dirty="0"/>
              <a:t>= Price = the price (in $US) of dinner (including 1 drink &amp; a tip)</a:t>
            </a:r>
          </a:p>
          <a:p>
            <a:pPr lvl="1"/>
            <a:r>
              <a:rPr lang="en-CA" sz="2200" i="1" dirty="0"/>
              <a:t>x </a:t>
            </a:r>
            <a:r>
              <a:rPr lang="en-CA" sz="2200" dirty="0"/>
              <a:t>1 = Food = customer rating of the food (out of 30)</a:t>
            </a:r>
          </a:p>
          <a:p>
            <a:pPr lvl="1"/>
            <a:r>
              <a:rPr lang="en-CA" sz="2200" i="1" dirty="0"/>
              <a:t>x </a:t>
            </a:r>
            <a:r>
              <a:rPr lang="en-CA" sz="2200" dirty="0"/>
              <a:t>2 = Décor = customer rating of the decor (out of 30)</a:t>
            </a:r>
          </a:p>
          <a:p>
            <a:pPr lvl="1"/>
            <a:r>
              <a:rPr lang="en-CA" sz="2200" i="1" dirty="0"/>
              <a:t>x </a:t>
            </a:r>
            <a:r>
              <a:rPr lang="en-CA" sz="2200" dirty="0"/>
              <a:t>3 = Service = customer rating of the service (out of 30)</a:t>
            </a:r>
          </a:p>
          <a:p>
            <a:pPr lvl="1"/>
            <a:r>
              <a:rPr lang="en-CA" sz="2200" i="1" dirty="0"/>
              <a:t>x </a:t>
            </a:r>
            <a:r>
              <a:rPr lang="en-CA" sz="2200" dirty="0"/>
              <a:t>4 = East = dummy variable = 1 (0) if the restaurant is east (west) of Fifth Avenue </a:t>
            </a:r>
          </a:p>
        </p:txBody>
      </p:sp>
    </p:spTree>
    <p:extLst>
      <p:ext uri="{BB962C8B-B14F-4D97-AF65-F5344CB8AC3E}">
        <p14:creationId xmlns:p14="http://schemas.microsoft.com/office/powerpoint/2010/main" val="14860523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Homework</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CA" sz="2200" dirty="0"/>
              <a:t>Develop a regression model that </a:t>
            </a:r>
            <a:r>
              <a:rPr lang="en-CA" sz="2200" b="1" i="1" dirty="0"/>
              <a:t>directly predicts </a:t>
            </a:r>
            <a:r>
              <a:rPr lang="en-CA" sz="2200" dirty="0"/>
              <a:t>the price of dinner (in dollars) using a subset or all of the 4 potential predictor variables listed above.</a:t>
            </a:r>
          </a:p>
          <a:p>
            <a:pPr marL="514350" indent="-514350">
              <a:buFont typeface="+mj-lt"/>
              <a:buAutoNum type="arabicPeriod"/>
            </a:pPr>
            <a:r>
              <a:rPr lang="en-CA" sz="2200" dirty="0"/>
              <a:t>(b) Determine which of the predictor variables Food, Décor and Service has the largest estimated effect on Price? Is this effect also the most statistically significant?</a:t>
            </a:r>
          </a:p>
          <a:p>
            <a:pPr marL="514350" indent="-514350">
              <a:buFont typeface="+mj-lt"/>
              <a:buAutoNum type="arabicPeriod"/>
            </a:pPr>
            <a:r>
              <a:rPr lang="en-CA" sz="2200" dirty="0"/>
              <a:t>(c) If the aim is to choose the location of the restaurant so that the price achieved for dinner is maximized, should the new restaurant be on the east or west of Fifth Avenue?</a:t>
            </a:r>
          </a:p>
          <a:p>
            <a:pPr marL="514350" indent="-514350">
              <a:buFont typeface="+mj-lt"/>
              <a:buAutoNum type="arabicPeriod"/>
            </a:pPr>
            <a:r>
              <a:rPr lang="en-CA" sz="2200" dirty="0"/>
              <a:t>(d) Does it seem possible to achieve a price premium for “setting a new standard for high-quality service in Manhattan” for Italian restaurants?</a:t>
            </a:r>
          </a:p>
        </p:txBody>
      </p:sp>
    </p:spTree>
    <p:extLst>
      <p:ext uri="{BB962C8B-B14F-4D97-AF65-F5344CB8AC3E}">
        <p14:creationId xmlns:p14="http://schemas.microsoft.com/office/powerpoint/2010/main" val="18838601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Further Reading</a:t>
            </a:r>
          </a:p>
        </p:txBody>
      </p:sp>
      <p:sp>
        <p:nvSpPr>
          <p:cNvPr id="4" name="TextBox 3"/>
          <p:cNvSpPr txBox="1"/>
          <p:nvPr/>
        </p:nvSpPr>
        <p:spPr>
          <a:xfrm>
            <a:off x="467544" y="3645024"/>
            <a:ext cx="8064896" cy="2308324"/>
          </a:xfrm>
          <a:prstGeom prst="rect">
            <a:avLst/>
          </a:prstGeom>
          <a:noFill/>
        </p:spPr>
        <p:txBody>
          <a:bodyPr wrap="square" rtlCol="0">
            <a:spAutoFit/>
          </a:bodyPr>
          <a:lstStyle/>
          <a:p>
            <a:r>
              <a:rPr lang="en-CA" dirty="0">
                <a:solidFill>
                  <a:srgbClr val="3C3C7D"/>
                </a:solidFill>
                <a:latin typeface="+mj-lt"/>
                <a:cs typeface="Arial" pitchFamily="34" charset="0"/>
              </a:rPr>
              <a:t>Both </a:t>
            </a:r>
            <a:r>
              <a:rPr lang="en-CA" dirty="0" err="1">
                <a:solidFill>
                  <a:srgbClr val="3C3C7D"/>
                </a:solidFill>
                <a:latin typeface="+mj-lt"/>
                <a:cs typeface="Arial" pitchFamily="34" charset="0"/>
              </a:rPr>
              <a:t>logisticmetric</a:t>
            </a:r>
            <a:r>
              <a:rPr lang="en-CA" dirty="0">
                <a:solidFill>
                  <a:srgbClr val="3C3C7D"/>
                </a:solidFill>
                <a:latin typeface="+mj-lt"/>
                <a:cs typeface="Arial" pitchFamily="34" charset="0"/>
              </a:rPr>
              <a:t> examples and some data files were taken from:</a:t>
            </a:r>
          </a:p>
          <a:p>
            <a:r>
              <a:rPr lang="en-CA" dirty="0">
                <a:solidFill>
                  <a:srgbClr val="3C3C7D"/>
                </a:solidFill>
                <a:latin typeface="+mj-lt"/>
                <a:cs typeface="Arial" pitchFamily="34" charset="0"/>
              </a:rPr>
              <a:t>S.J. </a:t>
            </a:r>
            <a:r>
              <a:rPr lang="en-CA" dirty="0" err="1">
                <a:solidFill>
                  <a:srgbClr val="3C3C7D"/>
                </a:solidFill>
                <a:latin typeface="+mj-lt"/>
                <a:cs typeface="Arial" pitchFamily="34" charset="0"/>
              </a:rPr>
              <a:t>Sheather</a:t>
            </a:r>
            <a:r>
              <a:rPr lang="en-CA" dirty="0">
                <a:solidFill>
                  <a:srgbClr val="3C3C7D"/>
                </a:solidFill>
                <a:latin typeface="+mj-lt"/>
                <a:cs typeface="Arial" pitchFamily="34" charset="0"/>
              </a:rPr>
              <a:t>, A Modern Approach to Regression with R, </a:t>
            </a:r>
          </a:p>
          <a:p>
            <a:r>
              <a:rPr lang="en-CA" dirty="0">
                <a:solidFill>
                  <a:srgbClr val="3C3C7D"/>
                </a:solidFill>
                <a:latin typeface="+mj-lt"/>
                <a:cs typeface="Arial" pitchFamily="34" charset="0"/>
              </a:rPr>
              <a:t>DOI: 10.1007/978-0-387-09608-7_1, © Springer Science + Business Media LLC 2009</a:t>
            </a:r>
          </a:p>
          <a:p>
            <a:endParaRPr lang="en-CA" dirty="0">
              <a:solidFill>
                <a:srgbClr val="3C3C7D"/>
              </a:solidFill>
              <a:latin typeface="+mj-lt"/>
              <a:cs typeface="Arial" pitchFamily="34" charset="0"/>
            </a:endParaRPr>
          </a:p>
          <a:p>
            <a:r>
              <a:rPr lang="en-CA" dirty="0">
                <a:solidFill>
                  <a:srgbClr val="3C3C7D"/>
                </a:solidFill>
                <a:latin typeface="+mj-lt"/>
                <a:cs typeface="Arial" pitchFamily="34" charset="0"/>
              </a:rPr>
              <a:t>This book offers a very good coverage of different types of regression, including topics not covered here such as transformation of variables.  At some points it may be to ‘</a:t>
            </a:r>
            <a:r>
              <a:rPr lang="en-CA" dirty="0" err="1">
                <a:solidFill>
                  <a:srgbClr val="3C3C7D"/>
                </a:solidFill>
                <a:latin typeface="+mj-lt"/>
                <a:cs typeface="Arial" pitchFamily="34" charset="0"/>
              </a:rPr>
              <a:t>mathy</a:t>
            </a:r>
            <a:r>
              <a:rPr lang="en-CA" dirty="0">
                <a:solidFill>
                  <a:srgbClr val="3C3C7D"/>
                </a:solidFill>
                <a:latin typeface="+mj-lt"/>
                <a:cs typeface="Arial" pitchFamily="34" charset="0"/>
              </a:rPr>
              <a:t>’ for this course however it is a very good regression textbook with examples and R code provided.</a:t>
            </a:r>
          </a:p>
        </p:txBody>
      </p:sp>
    </p:spTree>
    <p:extLst>
      <p:ext uri="{BB962C8B-B14F-4D97-AF65-F5344CB8AC3E}">
        <p14:creationId xmlns:p14="http://schemas.microsoft.com/office/powerpoint/2010/main" val="2013403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Next Class</a:t>
            </a:r>
          </a:p>
        </p:txBody>
      </p:sp>
      <p:sp>
        <p:nvSpPr>
          <p:cNvPr id="3" name="Content Placeholder 2"/>
          <p:cNvSpPr>
            <a:spLocks noGrp="1"/>
          </p:cNvSpPr>
          <p:nvPr>
            <p:ph idx="1"/>
          </p:nvPr>
        </p:nvSpPr>
        <p:spPr>
          <a:xfrm>
            <a:off x="228600" y="1143000"/>
            <a:ext cx="8686800" cy="5334000"/>
          </a:xfrm>
        </p:spPr>
        <p:txBody>
          <a:bodyPr>
            <a:normAutofit/>
          </a:bodyPr>
          <a:lstStyle/>
          <a:p>
            <a:r>
              <a:rPr lang="en-US" dirty="0"/>
              <a:t>Review</a:t>
            </a:r>
          </a:p>
          <a:p>
            <a:r>
              <a:rPr lang="en-US"/>
              <a:t>Guest Speaker</a:t>
            </a:r>
            <a:r>
              <a:rPr lang="en-US"/>
              <a:t>s</a:t>
            </a:r>
            <a:endParaRPr lang="en-US" dirty="0"/>
          </a:p>
        </p:txBody>
      </p:sp>
    </p:spTree>
    <p:extLst>
      <p:ext uri="{BB962C8B-B14F-4D97-AF65-F5344CB8AC3E}">
        <p14:creationId xmlns:p14="http://schemas.microsoft.com/office/powerpoint/2010/main" val="77764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Why Multiple Regression?</a:t>
            </a:r>
          </a:p>
        </p:txBody>
      </p:sp>
      <p:sp>
        <p:nvSpPr>
          <p:cNvPr id="3" name="Content Placeholder 2"/>
          <p:cNvSpPr>
            <a:spLocks noGrp="1"/>
          </p:cNvSpPr>
          <p:nvPr>
            <p:ph idx="1"/>
          </p:nvPr>
        </p:nvSpPr>
        <p:spPr/>
        <p:txBody>
          <a:bodyPr/>
          <a:lstStyle/>
          <a:p>
            <a:pPr>
              <a:spcBef>
                <a:spcPts val="2400"/>
              </a:spcBef>
            </a:pPr>
            <a:r>
              <a:rPr lang="en-CA" sz="2400" dirty="0"/>
              <a:t>In the previous unit we worked with situations where we could estimate the value of a random variable given that we know the value of an associated variable and the relation between both variables is linear</a:t>
            </a:r>
          </a:p>
          <a:p>
            <a:pPr>
              <a:spcBef>
                <a:spcPts val="2400"/>
              </a:spcBef>
            </a:pPr>
            <a:r>
              <a:rPr lang="en-CA" sz="2400" dirty="0"/>
              <a:t>What to do when many variables may be simultaneously connected to an output?</a:t>
            </a:r>
          </a:p>
          <a:p>
            <a:pPr lvl="1">
              <a:spcBef>
                <a:spcPts val="2400"/>
              </a:spcBef>
            </a:pPr>
            <a:r>
              <a:rPr lang="en-CA" sz="2000" dirty="0"/>
              <a:t>We want to answer what happens when one variable changes while simultaneously controlling for other variables but also</a:t>
            </a:r>
          </a:p>
          <a:p>
            <a:pPr lvl="1">
              <a:spcBef>
                <a:spcPts val="2400"/>
              </a:spcBef>
            </a:pPr>
            <a:r>
              <a:rPr lang="en-CA" sz="2000" dirty="0"/>
              <a:t>What happens when many variables are changing at the same time?</a:t>
            </a:r>
          </a:p>
          <a:p>
            <a:endParaRPr lang="en-CA" dirty="0"/>
          </a:p>
        </p:txBody>
      </p:sp>
    </p:spTree>
    <p:extLst>
      <p:ext uri="{BB962C8B-B14F-4D97-AF65-F5344CB8AC3E}">
        <p14:creationId xmlns:p14="http://schemas.microsoft.com/office/powerpoint/2010/main" val="3816772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is Multiple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47801"/>
                <a:ext cx="8229600" cy="2269231"/>
              </a:xfrm>
              <a:ln>
                <a:solidFill>
                  <a:srgbClr val="3C3C7D"/>
                </a:solidFill>
              </a:ln>
            </p:spPr>
            <p:txBody>
              <a:bodyPr>
                <a:noAutofit/>
              </a:bodyPr>
              <a:lstStyle/>
              <a:p>
                <a:pPr marL="0" indent="0">
                  <a:buNone/>
                </a:pPr>
                <a:r>
                  <a:rPr lang="en-CA" sz="2200" b="1" dirty="0"/>
                  <a:t>Multiple regression model</a:t>
                </a:r>
              </a:p>
              <a:p>
                <a:pPr marL="0" indent="0">
                  <a:buNone/>
                </a:pPr>
                <a:r>
                  <a:rPr lang="en-CA" sz="2200" dirty="0"/>
                  <a:t>A multiple regression model is a linear model with many predictors. In general, we write the model as</a:t>
                </a:r>
              </a:p>
              <a:p>
                <a:pPr marL="0" indent="0">
                  <a:buNone/>
                </a:pPr>
                <a14:m>
                  <m:oMathPara xmlns:m="http://schemas.openxmlformats.org/officeDocument/2006/math">
                    <m:oMathParaPr>
                      <m:jc m:val="centerGroup"/>
                    </m:oMathParaPr>
                    <m:oMath xmlns:m="http://schemas.openxmlformats.org/officeDocument/2006/math">
                      <m:r>
                        <a:rPr lang="en-US" sz="2200" i="1">
                          <a:latin typeface="Cambria Math"/>
                        </a:rPr>
                        <m:t>𝑦</m:t>
                      </m:r>
                      <m:r>
                        <a:rPr lang="en-US" sz="2200" i="1">
                          <a:latin typeface="Cambria Math"/>
                        </a:rPr>
                        <m:t>= </m:t>
                      </m:r>
                      <m:sSub>
                        <m:sSubPr>
                          <m:ctrlPr>
                            <a:rPr lang="en-CA" sz="2200" i="1">
                              <a:latin typeface="Cambria Math" panose="02040503050406030204" pitchFamily="18" charset="0"/>
                            </a:rPr>
                          </m:ctrlPr>
                        </m:sSubPr>
                        <m:e>
                          <m:r>
                            <a:rPr lang="en-US" sz="2200" i="1">
                              <a:latin typeface="Cambria Math"/>
                            </a:rPr>
                            <m:t>𝛽</m:t>
                          </m:r>
                        </m:e>
                        <m:sub>
                          <m:r>
                            <a:rPr lang="en-US" sz="2200" i="1">
                              <a:latin typeface="Cambria Math"/>
                            </a:rPr>
                            <m:t>0</m:t>
                          </m:r>
                        </m:sub>
                      </m:sSub>
                      <m:r>
                        <a:rPr lang="en-US" sz="2200" i="1">
                          <a:latin typeface="Cambria Math"/>
                        </a:rPr>
                        <m:t>+ </m:t>
                      </m:r>
                      <m:sSub>
                        <m:sSubPr>
                          <m:ctrlPr>
                            <a:rPr lang="en-CA" sz="2200" i="1">
                              <a:latin typeface="Cambria Math" panose="02040503050406030204" pitchFamily="18" charset="0"/>
                            </a:rPr>
                          </m:ctrlPr>
                        </m:sSubPr>
                        <m:e>
                          <m:r>
                            <a:rPr lang="en-US" sz="2200" i="1">
                              <a:latin typeface="Cambria Math"/>
                            </a:rPr>
                            <m:t>𝛽</m:t>
                          </m:r>
                        </m:e>
                        <m:sub>
                          <m:r>
                            <a:rPr lang="en-US" sz="2200" i="1">
                              <a:latin typeface="Cambria Math"/>
                            </a:rPr>
                            <m:t>1</m:t>
                          </m:r>
                        </m:sub>
                      </m:sSub>
                      <m:r>
                        <a:rPr lang="en-US" sz="2200" i="1">
                          <a:latin typeface="Cambria Math"/>
                        </a:rPr>
                        <m:t> </m:t>
                      </m:r>
                      <m:sSub>
                        <m:sSubPr>
                          <m:ctrlPr>
                            <a:rPr lang="en-CA" sz="2200" i="1">
                              <a:latin typeface="Cambria Math" panose="02040503050406030204" pitchFamily="18" charset="0"/>
                            </a:rPr>
                          </m:ctrlPr>
                        </m:sSubPr>
                        <m:e>
                          <m:r>
                            <a:rPr lang="en-US" sz="2200" i="1">
                              <a:latin typeface="Cambria Math"/>
                            </a:rPr>
                            <m:t>𝑥</m:t>
                          </m:r>
                        </m:e>
                        <m:sub>
                          <m:r>
                            <a:rPr lang="en-US" sz="2200" i="1">
                              <a:latin typeface="Cambria Math"/>
                            </a:rPr>
                            <m:t>1</m:t>
                          </m:r>
                        </m:sub>
                      </m:sSub>
                      <m:r>
                        <a:rPr lang="en-US" sz="2200" i="1">
                          <a:latin typeface="Cambria Math"/>
                        </a:rPr>
                        <m:t>+ </m:t>
                      </m:r>
                      <m:sSub>
                        <m:sSubPr>
                          <m:ctrlPr>
                            <a:rPr lang="en-CA" sz="2200" i="1">
                              <a:latin typeface="Cambria Math" panose="02040503050406030204" pitchFamily="18" charset="0"/>
                            </a:rPr>
                          </m:ctrlPr>
                        </m:sSubPr>
                        <m:e>
                          <m:r>
                            <a:rPr lang="en-US" sz="2200" i="1">
                              <a:latin typeface="Cambria Math"/>
                            </a:rPr>
                            <m:t>𝛽</m:t>
                          </m:r>
                        </m:e>
                        <m:sub>
                          <m:r>
                            <a:rPr lang="en-US" sz="2200" i="1">
                              <a:latin typeface="Cambria Math"/>
                            </a:rPr>
                            <m:t>2</m:t>
                          </m:r>
                        </m:sub>
                      </m:sSub>
                      <m:r>
                        <a:rPr lang="en-US" sz="2200" i="1">
                          <a:latin typeface="Cambria Math"/>
                        </a:rPr>
                        <m:t> </m:t>
                      </m:r>
                      <m:sSub>
                        <m:sSubPr>
                          <m:ctrlPr>
                            <a:rPr lang="en-CA" sz="2200" i="1">
                              <a:latin typeface="Cambria Math" panose="02040503050406030204" pitchFamily="18" charset="0"/>
                            </a:rPr>
                          </m:ctrlPr>
                        </m:sSubPr>
                        <m:e>
                          <m:r>
                            <a:rPr lang="en-US" sz="2200" i="1">
                              <a:latin typeface="Cambria Math"/>
                            </a:rPr>
                            <m:t>𝑥</m:t>
                          </m:r>
                        </m:e>
                        <m:sub>
                          <m:r>
                            <a:rPr lang="en-US" sz="2200" i="1">
                              <a:latin typeface="Cambria Math"/>
                            </a:rPr>
                            <m:t>2</m:t>
                          </m:r>
                        </m:sub>
                      </m:sSub>
                      <m:r>
                        <a:rPr lang="en-US" sz="2200" i="1">
                          <a:latin typeface="Cambria Math"/>
                        </a:rPr>
                        <m:t>+ </m:t>
                      </m:r>
                      <m:sSub>
                        <m:sSubPr>
                          <m:ctrlPr>
                            <a:rPr lang="en-CA" sz="2200" i="1">
                              <a:latin typeface="Cambria Math" panose="02040503050406030204" pitchFamily="18" charset="0"/>
                            </a:rPr>
                          </m:ctrlPr>
                        </m:sSubPr>
                        <m:e>
                          <m:r>
                            <a:rPr lang="en-US" sz="2200" i="1">
                              <a:latin typeface="Cambria Math"/>
                            </a:rPr>
                            <m:t>𝛽</m:t>
                          </m:r>
                        </m:e>
                        <m:sub>
                          <m:r>
                            <a:rPr lang="en-US" sz="2200" i="1">
                              <a:latin typeface="Cambria Math"/>
                            </a:rPr>
                            <m:t>3</m:t>
                          </m:r>
                        </m:sub>
                      </m:sSub>
                      <m:r>
                        <a:rPr lang="en-US" sz="2200" i="1">
                          <a:latin typeface="Cambria Math"/>
                        </a:rPr>
                        <m:t> </m:t>
                      </m:r>
                      <m:sSub>
                        <m:sSubPr>
                          <m:ctrlPr>
                            <a:rPr lang="en-CA" sz="2200" i="1">
                              <a:latin typeface="Cambria Math" panose="02040503050406030204" pitchFamily="18" charset="0"/>
                            </a:rPr>
                          </m:ctrlPr>
                        </m:sSubPr>
                        <m:e>
                          <m:r>
                            <a:rPr lang="en-US" sz="2200" i="1">
                              <a:latin typeface="Cambria Math"/>
                            </a:rPr>
                            <m:t>𝑥</m:t>
                          </m:r>
                        </m:e>
                        <m:sub>
                          <m:r>
                            <a:rPr lang="en-US" sz="2200" i="1">
                              <a:latin typeface="Cambria Math"/>
                            </a:rPr>
                            <m:t>3</m:t>
                          </m:r>
                        </m:sub>
                      </m:sSub>
                      <m:r>
                        <a:rPr lang="en-US" sz="2200" i="1">
                          <a:latin typeface="Cambria Math"/>
                        </a:rPr>
                        <m:t>+…+ </m:t>
                      </m:r>
                      <m:sSub>
                        <m:sSubPr>
                          <m:ctrlPr>
                            <a:rPr lang="en-CA" sz="2200" i="1">
                              <a:latin typeface="Cambria Math" panose="02040503050406030204" pitchFamily="18" charset="0"/>
                            </a:rPr>
                          </m:ctrlPr>
                        </m:sSubPr>
                        <m:e>
                          <m:r>
                            <a:rPr lang="en-US" sz="2200" i="1">
                              <a:latin typeface="Cambria Math"/>
                            </a:rPr>
                            <m:t>𝛽</m:t>
                          </m:r>
                        </m:e>
                        <m:sub>
                          <m:r>
                            <a:rPr lang="en-US" sz="2200" i="1">
                              <a:latin typeface="Cambria Math"/>
                            </a:rPr>
                            <m:t>𝑛</m:t>
                          </m:r>
                        </m:sub>
                      </m:sSub>
                      <m:r>
                        <a:rPr lang="en-US" sz="2200" i="1">
                          <a:latin typeface="Cambria Math"/>
                        </a:rPr>
                        <m:t> </m:t>
                      </m:r>
                      <m:sSub>
                        <m:sSubPr>
                          <m:ctrlPr>
                            <a:rPr lang="en-CA" sz="2200" i="1">
                              <a:latin typeface="Cambria Math" panose="02040503050406030204" pitchFamily="18" charset="0"/>
                            </a:rPr>
                          </m:ctrlPr>
                        </m:sSubPr>
                        <m:e>
                          <m:r>
                            <a:rPr lang="en-US" sz="2200" i="1">
                              <a:latin typeface="Cambria Math"/>
                            </a:rPr>
                            <m:t>𝑥</m:t>
                          </m:r>
                        </m:e>
                        <m:sub>
                          <m:r>
                            <a:rPr lang="en-US" sz="2200" i="1">
                              <a:latin typeface="Cambria Math"/>
                            </a:rPr>
                            <m:t>𝑛</m:t>
                          </m:r>
                        </m:sub>
                      </m:sSub>
                    </m:oMath>
                  </m:oMathPara>
                </a14:m>
                <a:endParaRPr lang="en-CA" sz="2200" dirty="0"/>
              </a:p>
              <a:p>
                <a:pPr marL="0" indent="0">
                  <a:buNone/>
                </a:pPr>
                <a:r>
                  <a:rPr lang="en-CA" sz="2200" dirty="0"/>
                  <a:t>when there are k predictors. We often estimate the </a:t>
                </a:r>
                <a14:m>
                  <m:oMath xmlns:m="http://schemas.openxmlformats.org/officeDocument/2006/math">
                    <m:sSub>
                      <m:sSubPr>
                        <m:ctrlPr>
                          <a:rPr lang="en-CA" sz="2200" i="1">
                            <a:latin typeface="Cambria Math" panose="02040503050406030204" pitchFamily="18" charset="0"/>
                          </a:rPr>
                        </m:ctrlPr>
                      </m:sSubPr>
                      <m:e>
                        <m:r>
                          <a:rPr lang="en-US" sz="2200" i="1">
                            <a:latin typeface="Cambria Math"/>
                          </a:rPr>
                          <m:t>𝛽</m:t>
                        </m:r>
                      </m:e>
                      <m:sub>
                        <m:r>
                          <a:rPr lang="en-CA" sz="2200" b="0" i="1" smtClean="0">
                            <a:latin typeface="Cambria Math"/>
                          </a:rPr>
                          <m:t>𝑖</m:t>
                        </m:r>
                      </m:sub>
                    </m:sSub>
                  </m:oMath>
                </a14:m>
                <a:r>
                  <a:rPr lang="en-CA" sz="2200" dirty="0"/>
                  <a:t> parameters using a computer.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47801"/>
                <a:ext cx="8229600" cy="2269231"/>
              </a:xfrm>
              <a:blipFill rotWithShape="1">
                <a:blip r:embed="rId3"/>
                <a:stretch>
                  <a:fillRect l="-814" t="-1070" b="-5080"/>
                </a:stretch>
              </a:blipFill>
              <a:ln>
                <a:solidFill>
                  <a:srgbClr val="3C3C7D"/>
                </a:solidFill>
              </a:ln>
            </p:spPr>
            <p:txBody>
              <a:bodyPr/>
              <a:lstStyle/>
              <a:p>
                <a:r>
                  <a:rPr lang="en-CA">
                    <a:noFill/>
                  </a:rPr>
                  <a:t> </a:t>
                </a:r>
              </a:p>
            </p:txBody>
          </p:sp>
        </mc:Fallback>
      </mc:AlternateContent>
      <p:sp>
        <p:nvSpPr>
          <p:cNvPr id="4" name="TextBox 3"/>
          <p:cNvSpPr txBox="1"/>
          <p:nvPr/>
        </p:nvSpPr>
        <p:spPr>
          <a:xfrm>
            <a:off x="463218" y="4293096"/>
            <a:ext cx="8208912" cy="1015663"/>
          </a:xfrm>
          <a:prstGeom prst="rect">
            <a:avLst/>
          </a:prstGeom>
          <a:noFill/>
        </p:spPr>
        <p:txBody>
          <a:bodyPr wrap="square" rtlCol="0">
            <a:spAutoFit/>
          </a:bodyPr>
          <a:lstStyle/>
          <a:p>
            <a:r>
              <a:rPr lang="en-CA" sz="2000" dirty="0">
                <a:solidFill>
                  <a:srgbClr val="3C3C7D"/>
                </a:solidFill>
                <a:latin typeface="Arial" pitchFamily="34" charset="0"/>
                <a:cs typeface="Arial" pitchFamily="34" charset="0"/>
              </a:rPr>
              <a:t>However, things can be more complicated than this; the predictors can be correlated amongst each other.  You will see the term ‘</a:t>
            </a:r>
            <a:r>
              <a:rPr lang="en-CA" sz="2000" u="sng" dirty="0">
                <a:solidFill>
                  <a:srgbClr val="3C3C7D"/>
                </a:solidFill>
                <a:latin typeface="Arial" pitchFamily="34" charset="0"/>
                <a:cs typeface="Arial" pitchFamily="34" charset="0"/>
              </a:rPr>
              <a:t>collinearity</a:t>
            </a:r>
            <a:r>
              <a:rPr lang="en-CA" sz="2000" dirty="0">
                <a:solidFill>
                  <a:srgbClr val="3C3C7D"/>
                </a:solidFill>
                <a:latin typeface="Arial" pitchFamily="34" charset="0"/>
                <a:cs typeface="Arial" pitchFamily="34" charset="0"/>
              </a:rPr>
              <a:t>’ amongst predictors later.</a:t>
            </a:r>
          </a:p>
        </p:txBody>
      </p:sp>
    </p:spTree>
    <p:extLst>
      <p:ext uri="{BB962C8B-B14F-4D97-AF65-F5344CB8AC3E}">
        <p14:creationId xmlns:p14="http://schemas.microsoft.com/office/powerpoint/2010/main" val="2259899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Predictors Not Independent</a:t>
            </a:r>
          </a:p>
        </p:txBody>
      </p:sp>
      <p:sp>
        <p:nvSpPr>
          <p:cNvPr id="3" name="Content Placeholder 2"/>
          <p:cNvSpPr>
            <a:spLocks noGrp="1"/>
          </p:cNvSpPr>
          <p:nvPr>
            <p:ph idx="1"/>
          </p:nvPr>
        </p:nvSpPr>
        <p:spPr>
          <a:xfrm>
            <a:off x="457200" y="1447800"/>
            <a:ext cx="8229600" cy="3925416"/>
          </a:xfrm>
        </p:spPr>
        <p:txBody>
          <a:bodyPr>
            <a:normAutofit/>
          </a:bodyPr>
          <a:lstStyle/>
          <a:p>
            <a:pPr marL="0" indent="0">
              <a:spcBef>
                <a:spcPts val="1800"/>
              </a:spcBef>
              <a:buNone/>
            </a:pPr>
            <a:r>
              <a:rPr lang="en-CA" sz="2400" dirty="0"/>
              <a:t>However things can be more complicated than this, the predictors can be correlated or interact among them.</a:t>
            </a:r>
          </a:p>
          <a:p>
            <a:pPr marL="0" indent="0">
              <a:spcBef>
                <a:spcPts val="1800"/>
              </a:spcBef>
              <a:buNone/>
            </a:pPr>
            <a:r>
              <a:rPr lang="en-CA" sz="2400" dirty="0"/>
              <a:t>Key terms to learn are</a:t>
            </a:r>
            <a:r>
              <a:rPr lang="en-CA" sz="2400" baseline="30000" dirty="0"/>
              <a:t>*</a:t>
            </a:r>
            <a:r>
              <a:rPr lang="en-CA" sz="2400" dirty="0"/>
              <a:t>:</a:t>
            </a:r>
          </a:p>
          <a:p>
            <a:pPr marL="800100" lvl="1" indent="-342900">
              <a:spcBef>
                <a:spcPts val="1800"/>
              </a:spcBef>
              <a:buFont typeface="Arial" panose="020B0604020202020204" pitchFamily="34" charset="0"/>
              <a:buChar char="•"/>
            </a:pPr>
            <a:r>
              <a:rPr lang="en-CA" sz="2000" b="1" u="sng" dirty="0"/>
              <a:t>Confounding</a:t>
            </a:r>
            <a:r>
              <a:rPr lang="en-CA" sz="2000" dirty="0"/>
              <a:t>:  general term to indicate that the value of a main effect estimate comes from both the main effect itself and also contamination or bias from higher order interactions.</a:t>
            </a:r>
          </a:p>
          <a:p>
            <a:pPr marL="800100" lvl="1" indent="-342900">
              <a:spcBef>
                <a:spcPts val="1800"/>
              </a:spcBef>
              <a:buFont typeface="Arial" panose="020B0604020202020204" pitchFamily="34" charset="0"/>
              <a:buChar char="•"/>
            </a:pPr>
            <a:r>
              <a:rPr lang="en-CA" sz="2000" b="1" u="sng" dirty="0"/>
              <a:t>Alias:</a:t>
            </a:r>
            <a:r>
              <a:rPr lang="en-CA" sz="2000" dirty="0"/>
              <a:t> When the estimate of an effect also includes the influence of one or more other effects (usually high order interactions) the effects are said to be aliased</a:t>
            </a:r>
          </a:p>
          <a:p>
            <a:endParaRPr lang="en-CA" sz="2400" dirty="0"/>
          </a:p>
        </p:txBody>
      </p:sp>
      <p:sp>
        <p:nvSpPr>
          <p:cNvPr id="4" name="TextBox 3"/>
          <p:cNvSpPr txBox="1"/>
          <p:nvPr/>
        </p:nvSpPr>
        <p:spPr>
          <a:xfrm>
            <a:off x="251520" y="5538157"/>
            <a:ext cx="8892480" cy="584775"/>
          </a:xfrm>
          <a:prstGeom prst="rect">
            <a:avLst/>
          </a:prstGeom>
          <a:solidFill>
            <a:schemeClr val="bg1"/>
          </a:solidFill>
        </p:spPr>
        <p:txBody>
          <a:bodyPr wrap="square" rtlCol="0">
            <a:spAutoFit/>
          </a:bodyPr>
          <a:lstStyle/>
          <a:p>
            <a:r>
              <a:rPr lang="en-CA" sz="1600" i="1" dirty="0">
                <a:solidFill>
                  <a:srgbClr val="3C3C7D"/>
                </a:solidFill>
                <a:latin typeface="Arial" pitchFamily="34" charset="0"/>
                <a:cs typeface="Arial" pitchFamily="34" charset="0"/>
              </a:rPr>
              <a:t>*taken from NIST/SEMATECH e-Handbook of Statistical Methods http://www.itl.nist.gov/div898/handbook//pri/section7/pri7.htm#Confounding</a:t>
            </a:r>
          </a:p>
        </p:txBody>
      </p:sp>
    </p:spTree>
    <p:extLst>
      <p:ext uri="{BB962C8B-B14F-4D97-AF65-F5344CB8AC3E}">
        <p14:creationId xmlns:p14="http://schemas.microsoft.com/office/powerpoint/2010/main" val="3336655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Model Bias</a:t>
            </a:r>
          </a:p>
        </p:txBody>
      </p:sp>
      <p:sp>
        <p:nvSpPr>
          <p:cNvPr id="3" name="Content Placeholder 2"/>
          <p:cNvSpPr>
            <a:spLocks noGrp="1"/>
          </p:cNvSpPr>
          <p:nvPr>
            <p:ph idx="1"/>
          </p:nvPr>
        </p:nvSpPr>
        <p:spPr/>
        <p:txBody>
          <a:bodyPr>
            <a:normAutofit/>
          </a:bodyPr>
          <a:lstStyle/>
          <a:p>
            <a:pPr>
              <a:spcBef>
                <a:spcPts val="2400"/>
              </a:spcBef>
            </a:pPr>
            <a:r>
              <a:rPr lang="en-CA" sz="2400" dirty="0"/>
              <a:t>Two predictor variables are collinear (pronounced as co-linear), when they are correlated, and this collinearity complicates model estimation</a:t>
            </a:r>
          </a:p>
          <a:p>
            <a:pPr>
              <a:spcBef>
                <a:spcPts val="2400"/>
              </a:spcBef>
            </a:pPr>
            <a:r>
              <a:rPr lang="en-CA" sz="2400" dirty="0"/>
              <a:t>Cofounding variables will cause the model to be biased unless it incorporate all variables that are cofounded</a:t>
            </a:r>
          </a:p>
          <a:p>
            <a:pPr>
              <a:spcBef>
                <a:spcPts val="2400"/>
              </a:spcBef>
            </a:pPr>
            <a:r>
              <a:rPr lang="en-CA" sz="2400" dirty="0"/>
              <a:t>More predictors will give you a better fit, but a model can be over-fitted:  </a:t>
            </a:r>
          </a:p>
          <a:p>
            <a:pPr lvl="1">
              <a:spcBef>
                <a:spcPts val="600"/>
              </a:spcBef>
            </a:pPr>
            <a:r>
              <a:rPr lang="en-CA" sz="2000" dirty="0"/>
              <a:t>The model uses too many predictors for the number of observations</a:t>
            </a:r>
          </a:p>
          <a:p>
            <a:pPr lvl="1">
              <a:spcBef>
                <a:spcPts val="600"/>
              </a:spcBef>
            </a:pPr>
            <a:r>
              <a:rPr lang="en-CA" sz="2000" dirty="0"/>
              <a:t>We are including variables that do not add information as they are correlated with the others</a:t>
            </a:r>
          </a:p>
        </p:txBody>
      </p:sp>
    </p:spTree>
    <p:extLst>
      <p:ext uri="{BB962C8B-B14F-4D97-AF65-F5344CB8AC3E}">
        <p14:creationId xmlns:p14="http://schemas.microsoft.com/office/powerpoint/2010/main" val="3592968272"/>
      </p:ext>
    </p:extLst>
  </p:cSld>
  <p:clrMapOvr>
    <a:masterClrMapping/>
  </p:clrMapOvr>
</p:sld>
</file>

<file path=ppt/theme/theme1.xml><?xml version="1.0" encoding="utf-8"?>
<a:theme xmlns:a="http://schemas.openxmlformats.org/drawingml/2006/main" name="07 Introduction to Linear Regression WI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7.2 Logistic Regression.potx" id="{76945553-5E59-4C57-9176-5C789D81B690}" vid="{D01595C9-59DE-4F8D-A2CA-EDCFD5A063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1603</TotalTime>
  <Words>5575</Words>
  <Application>Microsoft Office PowerPoint</Application>
  <PresentationFormat>On-screen Show (4:3)</PresentationFormat>
  <Paragraphs>571</Paragraphs>
  <Slides>54</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MS PGothic</vt:lpstr>
      <vt:lpstr>Arial</vt:lpstr>
      <vt:lpstr>Calibri</vt:lpstr>
      <vt:lpstr>Cambria Math</vt:lpstr>
      <vt:lpstr>07 Introduction to Linear Regression WIP</vt:lpstr>
      <vt:lpstr>SCS 3251 – Statistics for Data Science</vt:lpstr>
      <vt:lpstr>Course Roadmap</vt:lpstr>
      <vt:lpstr>Module 7:  Learning Objectives</vt:lpstr>
      <vt:lpstr>PowerPoint Presentation</vt:lpstr>
      <vt:lpstr>MULTIPLE REGRESSION</vt:lpstr>
      <vt:lpstr>Why Multiple Regression?</vt:lpstr>
      <vt:lpstr>What is Multiple Regression?</vt:lpstr>
      <vt:lpstr>Predictors Not Independent</vt:lpstr>
      <vt:lpstr>Model Bias</vt:lpstr>
      <vt:lpstr>Categorical Predictors</vt:lpstr>
      <vt:lpstr>Categorical Predictors (Cont’d)</vt:lpstr>
      <vt:lpstr>Categorical Predictors (Cont’d)</vt:lpstr>
      <vt:lpstr>Categorical Predictors (Cont’d)</vt:lpstr>
      <vt:lpstr>Categorical Predictors (Cont’d)</vt:lpstr>
      <vt:lpstr>Categorical Predictors (Cont’d)</vt:lpstr>
      <vt:lpstr>Evaluating the Model - R2</vt:lpstr>
      <vt:lpstr>Evaluating the Model - Adjusted R2</vt:lpstr>
      <vt:lpstr>Model Selection Strategies</vt:lpstr>
      <vt:lpstr>R2 Adjusted and p-value Strategy Comparison</vt:lpstr>
      <vt:lpstr>How to Evaluate a Linear Model</vt:lpstr>
      <vt:lpstr>1. Normality Plot</vt:lpstr>
      <vt:lpstr>2. Variabilities of Residuals vs. Fitted Values</vt:lpstr>
      <vt:lpstr>3. Residuals In Order of Collection are Independent</vt:lpstr>
      <vt:lpstr>4. Each Variable Linearly Related to the Outcome</vt:lpstr>
      <vt:lpstr>4. Each Variable Linearly Related to the Outcome</vt:lpstr>
      <vt:lpstr>What to Report</vt:lpstr>
      <vt:lpstr>Overfitting</vt:lpstr>
      <vt:lpstr>Overfitting (Cont’d)</vt:lpstr>
      <vt:lpstr>Practice</vt:lpstr>
      <vt:lpstr>Practice (Cont’d)</vt:lpstr>
      <vt:lpstr>Practice (Cont’d)</vt:lpstr>
      <vt:lpstr>Practice (Cont’d)</vt:lpstr>
      <vt:lpstr>LOGISTIC regression</vt:lpstr>
      <vt:lpstr>Why Logistic Regression?</vt:lpstr>
      <vt:lpstr>Introduction to Logistic Regression</vt:lpstr>
      <vt:lpstr>Model Response Variable - Logit Transformation</vt:lpstr>
      <vt:lpstr>Model the response</vt:lpstr>
      <vt:lpstr>Some Observations on Logistic Regression</vt:lpstr>
      <vt:lpstr>Logistic Model Interpretation</vt:lpstr>
      <vt:lpstr>Impact of Thresholds (Additional Material)</vt:lpstr>
      <vt:lpstr>Diagnosis of a Logistic Regression</vt:lpstr>
      <vt:lpstr>Modelling a Binomial Event</vt:lpstr>
      <vt:lpstr>Modelling a Binomial Event (Cont’d)</vt:lpstr>
      <vt:lpstr>Binomial Event Example</vt:lpstr>
      <vt:lpstr>Binomial Event Example (Cont’d)</vt:lpstr>
      <vt:lpstr>Binomial Event Example (Cont’d)</vt:lpstr>
      <vt:lpstr>Binomial Event Example (Cont’d)</vt:lpstr>
      <vt:lpstr>Modelling a Binary Event</vt:lpstr>
      <vt:lpstr>Binary Event Example</vt:lpstr>
      <vt:lpstr>Before we go…</vt:lpstr>
      <vt:lpstr>Homework</vt:lpstr>
      <vt:lpstr>Homework</vt:lpstr>
      <vt:lpstr>Further Reading</vt:lpstr>
      <vt:lpstr>Next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SCS 3251 – Statistics for Data Science</dc:title>
  <dc:creator>Rodolfo</dc:creator>
  <cp:lastModifiedBy>Larry Simon</cp:lastModifiedBy>
  <cp:revision>59</cp:revision>
  <dcterms:created xsi:type="dcterms:W3CDTF">2017-03-02T00:33:22Z</dcterms:created>
  <dcterms:modified xsi:type="dcterms:W3CDTF">2017-03-05T18:40:27Z</dcterms:modified>
</cp:coreProperties>
</file>