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2.0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(Expressions)</a:t>
            </a:r>
          </a:p>
          <a:p>
            <a:pPr/>
            <a:r>
              <a:t>Expressions are a limited subset of JS</a:t>
            </a:r>
          </a:p>
          <a:p>
            <a:pPr/>
            <a:r>
              <a:t>Evaluated, result passed to directive</a:t>
            </a:r>
          </a:p>
          <a:p>
            <a:pPr/>
            <a:r>
              <a:t>Can access model data &amp; do limited mods</a:t>
            </a:r>
          </a:p>
          <a:p>
            <a:pPr/>
            <a:r>
              <a:t>&lt;p innerHTML="someModelField * 2"&gt;&lt;/p&gt;</a:t>
            </a:r>
          </a:p>
          <a:p>
            <a:pPr/>
            <a:r>
              <a:t>(In-depth details this afternoon)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Logic / Behavior (Controller) </a:t>
            </a:r>
          </a:p>
          <a:p>
            <a:pPr/>
            <a:r>
              <a:t>Similar to model, class === controller</a:t>
            </a:r>
          </a:p>
          <a:p>
            <a:pPr/>
            <a:r>
              <a:t>Expose a function publicly</a:t>
            </a:r>
          </a:p>
          <a:p>
            <a:pPr/>
            <a:r>
              <a:t>Template can then call it</a:t>
            </a:r>
          </a:p>
          <a:p>
            <a:pPr/>
            <a:r>
              <a:t>Class can have private methods too</a:t>
            </a:r>
          </a:p>
          <a:p>
            <a:pPr/>
            <a:r>
              <a:t>Listen to events or nG lifecycle hooks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53" name="Shape 153"/>
          <p:cNvSpPr/>
          <p:nvPr>
            <p:ph type="body" sz="half" idx="1"/>
          </p:nvPr>
        </p:nvSpPr>
        <p:spPr>
          <a:xfrm>
            <a:off x="952500" y="2590800"/>
            <a:ext cx="5692924" cy="6286500"/>
          </a:xfrm>
          <a:prstGeom prst="rect">
            <a:avLst/>
          </a:prstGeom>
        </p:spPr>
        <p:txBody>
          <a:bodyPr anchor="t"/>
          <a:lstStyle/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import { Component } from '@angular/core';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import { Song } from './song.class';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@Component({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selector: ‘my-song',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templateUrl: './song.component.html'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})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export class SongComponent 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constructor() 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  this.song = new Song( ‘On The Road Again’ );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}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}</a:t>
            </a:r>
          </a:p>
        </p:txBody>
      </p:sp>
      <p:sp>
        <p:nvSpPr>
          <p:cNvPr id="154" name="Shape 154"/>
          <p:cNvSpPr/>
          <p:nvPr/>
        </p:nvSpPr>
        <p:spPr>
          <a:xfrm>
            <a:off x="6680200" y="2641600"/>
            <a:ext cx="5692924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Everything this module needs must be imported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Our functionality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@ Decorator initializes Component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In template, selector matched as &lt;my-song&gt;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Simple templates can be inline strings here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Only exported elements are public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constructor is a built in feature of JS class.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Component has its own lifecycle methods (not shown)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Lab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Create a simple component 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Create template .html file with static content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Create .ts file for Component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Import Component from angular/core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Import TypeScript class from yesterday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Add @Component with </a:t>
            </a:r>
          </a:p>
          <a:p>
            <a:pPr lvl="2" marL="853439" indent="-284479" defTabSz="373887">
              <a:spcBef>
                <a:spcPts val="2600"/>
              </a:spcBef>
              <a:defRPr sz="2432"/>
            </a:pPr>
            <a:r>
              <a:t>'templateURL' reference</a:t>
            </a:r>
          </a:p>
          <a:p>
            <a:pPr lvl="2" marL="853439" indent="-284479" defTabSz="373887">
              <a:spcBef>
                <a:spcPts val="2600"/>
              </a:spcBef>
              <a:defRPr sz="2432"/>
            </a:pPr>
            <a:r>
              <a:t>'selector' property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Add selector to index.html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Interpolation</a:t>
            </a:r>
          </a:p>
          <a:p>
            <a:pPr/>
            <a:r>
              <a:t>Means replacing a variable with its value</a:t>
            </a:r>
          </a:p>
          <a:p>
            <a:pPr/>
            <a:r>
              <a:t>A convenience for displaying expressions</a:t>
            </a:r>
          </a:p>
          <a:p>
            <a:pPr/>
            <a:r>
              <a:t>"Double mustache" syntax: {{ variableName 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Interpolation</a:t>
            </a:r>
          </a:p>
          <a:p>
            <a:pPr/>
            <a:r>
              <a:t>Can stand alone without a directive</a:t>
            </a:r>
          </a:p>
          <a:p>
            <a:pPr/>
            <a:r>
              <a:t>&lt;p&gt;{{ textGoesHere }}&lt;/p&gt; is similar to…</a:t>
            </a:r>
          </a:p>
          <a:p>
            <a:pPr/>
            <a:r>
              <a:t>&lt;p innerHTML="textGoesHere"&gt;&lt;/p&gt;</a:t>
            </a:r>
          </a:p>
          <a:p>
            <a:pPr/>
            <a:r>
              <a:t>But there are subtle differences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66674">
              <a:spcBef>
                <a:spcPts val="4000"/>
              </a:spcBef>
              <a:buSzTx/>
              <a:buNone/>
              <a:defRPr sz="3686"/>
            </a:pPr>
            <a:r>
              <a:t>Interpolation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&lt;p innerHTML="textGoesHere"&gt;&lt;/p&gt;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Not "bound" - no update when value changes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HTML within expression will render escaped, as literal string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&lt;p&gt;{{ textGoesHere }}&lt;/p&gt;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Bound, but won't work with some directives…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… directive may evaluate before value interpolates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Binding Syntax</a:t>
            </a:r>
          </a:p>
          <a:p>
            <a:pPr/>
            <a:r>
              <a:t>Square brackets indicate data binding</a:t>
            </a:r>
          </a:p>
          <a:p>
            <a:pPr/>
            <a:r>
              <a:t>&lt;p [innerHTML]="textGoesHere"&gt;&lt;/p&gt;</a:t>
            </a:r>
          </a:p>
          <a:p>
            <a:pPr/>
            <a:r>
              <a:t>Now this will re-render when value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Binding Target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Binding searches for target 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&lt;button [disabled]="someExpression"&gt;&lt;/bu…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First looks at Component "inputs"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Then DOM properties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Without any other code, this would set DOM prop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Component Inputs</a:t>
            </a:r>
          </a:p>
          <a:p>
            <a:pPr/>
            <a:r>
              <a:t>@Input( disabled: string )</a:t>
            </a:r>
          </a:p>
          <a:p>
            <a:pPr/>
            <a:r>
              <a:t>Target search now finds component and stops</a:t>
            </a:r>
          </a:p>
          <a:p>
            <a:pPr/>
            <a:r>
              <a:t>Sets property 'disabled' on Component object</a:t>
            </a:r>
          </a:p>
          <a:p>
            <a:pPr/>
            <a:r>
              <a:t>Property value is the result of 'someExpression'</a:t>
            </a:r>
          </a:p>
          <a:p>
            <a:pPr/>
            <a:r>
              <a:t>DOM element no longer gets property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2 Schedule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Components</a:t>
            </a:r>
          </a:p>
          <a:p>
            <a:pPr/>
            <a:r>
              <a:t>Lab: Develop a simple component</a:t>
            </a:r>
          </a:p>
          <a:p>
            <a:pPr/>
            <a:r>
              <a:t>Lunch</a:t>
            </a:r>
          </a:p>
          <a:p>
            <a:pPr/>
            <a:r>
              <a:t>Models, templates and data binding</a:t>
            </a:r>
          </a:p>
          <a:p>
            <a:pPr/>
            <a:r>
              <a:t>Labs: Data, Event and Two Way binding</a:t>
            </a:r>
          </a:p>
          <a:p>
            <a:pPr/>
            <a:r>
              <a:t>Lab: Nested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(Recap Component Inputs)</a:t>
            </a:r>
          </a:p>
          <a:p>
            <a:pPr/>
            <a:r>
              <a:t>If binding finds @Input, sets Component prop</a:t>
            </a:r>
          </a:p>
          <a:p>
            <a:pPr/>
            <a:r>
              <a:t>Otherwise, sets property on DOM element object</a:t>
            </a:r>
          </a:p>
          <a:p>
            <a:pPr/>
            <a:r>
              <a:t>Note: Not the same as HTML attribute!</a:t>
            </a:r>
          </a:p>
          <a:p>
            <a:pPr/>
            <a:r>
              <a:t>DOM props get initial value from HTML attributes</a:t>
            </a:r>
          </a:p>
          <a:p>
            <a:pPr/>
            <a:r>
              <a:t>But reading the attribute will show it unchanged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Data Binding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200"/>
            </a:pPr>
            <a:r>
              <a:t>Add a dynamic element to template</a:t>
            </a:r>
          </a:p>
          <a:p>
            <a:pPr lvl="1">
              <a:defRPr sz="3200"/>
            </a:pPr>
            <a:r>
              <a:t>First use interpolation syntax (double curly/"mustaches") inside element</a:t>
            </a:r>
          </a:p>
          <a:p>
            <a:pPr lvl="1">
              <a:defRPr sz="3200"/>
            </a:pPr>
            <a:r>
              <a:t>Switch to data binding syntax (square brackets), bound to innerHTML property</a:t>
            </a:r>
          </a:p>
          <a:p>
            <a:pPr lvl="1">
              <a:defRPr sz="3200"/>
            </a:pPr>
            <a:r>
              <a:t>Put HTML in the variable being rendered, observe difference</a:t>
            </a:r>
          </a:p>
          <a:p>
            <a:pPr marL="444500" indent="-444500">
              <a:defRPr sz="3200"/>
            </a:pPr>
            <a:r>
              <a:t>Add an input element to template. Bind variable to 'value'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Binding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Binding</a:t>
            </a:r>
          </a:p>
          <a:p>
            <a:pPr/>
            <a:r>
              <a:t>Connect user events to Component methods</a:t>
            </a:r>
          </a:p>
          <a:p>
            <a:pPr/>
            <a:r>
              <a:t>Component provides standard events</a:t>
            </a:r>
          </a:p>
          <a:p>
            <a:pPr/>
            <a:r>
              <a:t>Custom events can be defined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Binding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Binding Syntax</a:t>
            </a:r>
          </a:p>
          <a:p>
            <a:pPr/>
            <a:r>
              <a:t>Wrap event name in parentheses</a:t>
            </a:r>
          </a:p>
          <a:p>
            <a:pPr/>
            <a:r>
              <a:t>&lt;button (click)="myMethod( $event )" …</a:t>
            </a:r>
          </a:p>
          <a:p>
            <a:pPr/>
            <a:r>
              <a:t>Method must be publicly exported</a:t>
            </a:r>
          </a:p>
          <a:p>
            <a:pPr/>
            <a:r>
              <a:t>Method receives event object as argument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Binding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Custom Event Binding</a:t>
            </a:r>
          </a:p>
          <a:p>
            <a:pPr/>
            <a:r>
              <a:t>Use @Output decorator (like @Input, import first)</a:t>
            </a:r>
          </a:p>
          <a:p>
            <a:pPr marL="444500" indent="-444500">
              <a:defRPr sz="3100"/>
            </a:pPr>
            <a:r>
              <a:t>@Output() deleteTask = new EventEmitter&lt;someType&gt;();</a:t>
            </a:r>
          </a:p>
          <a:p>
            <a:pPr/>
            <a:r>
              <a:t>Then reference in template</a:t>
            </a:r>
          </a:p>
          <a:p>
            <a:pPr/>
            <a:r>
              <a:t>&lt;div ( deleteTask )=handleDeletion( $event ) …</a:t>
            </a:r>
          </a:p>
          <a:p>
            <a:pPr/>
            <a:r>
              <a:t>Method gets called when event emitted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Event Binding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200"/>
            </a:pPr>
            <a:r>
              <a:t>Add a public method to Component</a:t>
            </a:r>
          </a:p>
          <a:p>
            <a:pPr lvl="1">
              <a:defRPr sz="3200"/>
            </a:pPr>
            <a:r>
              <a:t>Write a function which toggles the variable between upper &amp; lower case</a:t>
            </a:r>
          </a:p>
          <a:p>
            <a:pPr lvl="1">
              <a:defRPr sz="3200"/>
            </a:pPr>
            <a:r>
              <a:t>Make the function available through class export</a:t>
            </a:r>
          </a:p>
          <a:p>
            <a:pPr marL="444500" indent="-444500">
              <a:defRPr sz="3200"/>
            </a:pPr>
            <a:r>
              <a:t>Add a button element to template</a:t>
            </a:r>
          </a:p>
          <a:p>
            <a:pPr lvl="1">
              <a:defRPr sz="3200"/>
            </a:pPr>
            <a:r>
              <a:t>Bind the click event (parentheses) to the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 Binding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Two Way Binding means coordinating Input and Output on same data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&lt;input [value]="someData" (change)="someData = $event.target.value"&gt;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On change, set value of Component property 'someData'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Value property of input DOM element bound also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If Component changes from a source other than user input, display still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 Binding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Two Way Binding syntax</a:t>
            </a:r>
          </a:p>
          <a:p>
            <a:pPr marL="444500" indent="-444500">
              <a:defRPr sz="3200"/>
            </a:pPr>
            <a:r>
              <a:t>Since TWB is a common case, there's sugar for it</a:t>
            </a:r>
          </a:p>
          <a:p>
            <a:pPr marL="444500" indent="-444500">
              <a:defRPr sz="3200"/>
            </a:pPr>
            <a:r>
              <a:t>&lt;input [(ngModel)]="someData" &gt;</a:t>
            </a:r>
          </a:p>
          <a:p>
            <a:pPr marL="444500" indent="-444500">
              <a:defRPr sz="3200"/>
            </a:pPr>
            <a:r>
              <a:t>[value] @Input and (change) @Output are auto-set</a:t>
            </a:r>
          </a:p>
          <a:p>
            <a:pPr marL="444500" indent="-444500">
              <a:defRPr sz="3200"/>
            </a:pPr>
            <a:r>
              <a:t>Hint: parens inside brackets look like a "banana in a box"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 Binding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Two Way Binding setup</a:t>
            </a:r>
          </a:p>
          <a:p>
            <a:pPr marL="444500" indent="-444500">
              <a:defRPr sz="3200"/>
            </a:pPr>
            <a:r>
              <a:t>In module / bootstrap code (e.g. app.module.ts)…</a:t>
            </a:r>
          </a:p>
          <a:p>
            <a:pPr marL="444500" indent="-444500">
              <a:defRPr sz="3200"/>
            </a:pPr>
            <a:r>
              <a:t>import { FormsModule } from '@angular/forms';</a:t>
            </a:r>
          </a:p>
          <a:p>
            <a:pPr marL="444500" indent="-444500">
              <a:defRPr sz="3200"/>
            </a:pPr>
            <a:r>
              <a:t>@NgModule( { imports: [ …, FormsModule ]…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Two Way Binding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200"/>
            </a:pPr>
            <a:r>
              <a:t>Add an event binding to the input</a:t>
            </a:r>
          </a:p>
          <a:p>
            <a:pPr lvl="1">
              <a:defRPr sz="3200"/>
            </a:pPr>
            <a:r>
              <a:t>Bind to the blur event</a:t>
            </a:r>
          </a:p>
          <a:p>
            <a:pPr lvl="1">
              <a:defRPr sz="3200"/>
            </a:pPr>
            <a:r>
              <a:t>Set the variable using $event.target.value</a:t>
            </a:r>
          </a:p>
          <a:p>
            <a:pPr lvl="1">
              <a:defRPr sz="3200"/>
            </a:pPr>
            <a:r>
              <a:t>Observe how the input blur and button click interact</a:t>
            </a:r>
          </a:p>
          <a:p>
            <a:pPr marL="444500" indent="-444500">
              <a:defRPr sz="3200"/>
            </a:pPr>
            <a:r>
              <a:t>Switch the input to ngModel syntax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a Component?</a:t>
            </a:r>
          </a:p>
          <a:p>
            <a:pPr marL="0" indent="0">
              <a:buSzTx/>
              <a:buNone/>
            </a:pPr>
            <a:r>
              <a:t>A self-contained unit of app functionality</a:t>
            </a:r>
          </a:p>
          <a:p>
            <a:pPr/>
            <a:r>
              <a:t>Data (Model)</a:t>
            </a:r>
          </a:p>
          <a:p>
            <a:pPr/>
            <a:r>
              <a:t>Template (View)</a:t>
            </a:r>
          </a:p>
          <a:p>
            <a:pPr/>
            <a:r>
              <a:t>Logic / Behavior (Controller)</a:t>
            </a:r>
          </a:p>
          <a:p>
            <a:pPr/>
            <a:r>
              <a:t>And internal nG wiring to connect it 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Components</a:t>
            </a:r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xfrm>
            <a:off x="952500" y="259080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pPr/>
            <a:r>
              <a:t>Components are a form of directive</a:t>
            </a:r>
          </a:p>
          <a:p>
            <a:pPr/>
            <a:r>
              <a:t>Can be placed inside other Components</a:t>
            </a:r>
          </a:p>
        </p:txBody>
      </p:sp>
      <p:sp>
        <p:nvSpPr>
          <p:cNvPr id="209" name="Shape 209"/>
          <p:cNvSpPr/>
          <p:nvPr/>
        </p:nvSpPr>
        <p:spPr>
          <a:xfrm>
            <a:off x="971270" y="4927600"/>
            <a:ext cx="4348078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File: month.html</a:t>
            </a:r>
          </a:p>
          <a:p>
            <a:pPr algn="l"/>
            <a:r>
              <a:t>&lt;div&gt;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&lt;/div&gt;</a:t>
            </a:r>
          </a:p>
        </p:txBody>
      </p:sp>
      <p:sp>
        <p:nvSpPr>
          <p:cNvPr id="210" name="Shape 210"/>
          <p:cNvSpPr/>
          <p:nvPr/>
        </p:nvSpPr>
        <p:spPr>
          <a:xfrm>
            <a:off x="6102070" y="4927600"/>
            <a:ext cx="4348078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File: week.html</a:t>
            </a:r>
          </a:p>
          <a:p>
            <a:pPr algn="l"/>
            <a:r>
              <a:t>&lt;div&gt;</a:t>
            </a:r>
          </a:p>
          <a:p>
            <a:pPr algn="l"/>
            <a:r>
              <a:t>  &lt;day&gt;&lt;/day&gt;</a:t>
            </a:r>
          </a:p>
          <a:p>
            <a:pPr algn="l"/>
            <a:r>
              <a:t>  &lt;day&gt;&lt;/day&gt;</a:t>
            </a:r>
          </a:p>
          <a:p>
            <a:pPr algn="l"/>
            <a:r>
              <a:t>  &lt;day&gt;&lt;/day&gt;</a:t>
            </a:r>
          </a:p>
          <a:p>
            <a:pPr algn="l"/>
            <a:r>
              <a:t>  …</a:t>
            </a:r>
          </a:p>
          <a:p>
            <a:pPr algn="l"/>
            <a:r>
              <a:t>&lt;/div&gt;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Components</a:t>
            </a:r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952500" y="259080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pPr/>
            <a:r>
              <a:t>Pass data to nested components</a:t>
            </a:r>
          </a:p>
          <a:p>
            <a:pPr/>
            <a:r>
              <a:t>Can be placed inside other Components</a:t>
            </a:r>
          </a:p>
        </p:txBody>
      </p:sp>
      <p:sp>
        <p:nvSpPr>
          <p:cNvPr id="214" name="Shape 214"/>
          <p:cNvSpPr/>
          <p:nvPr/>
        </p:nvSpPr>
        <p:spPr>
          <a:xfrm>
            <a:off x="971270" y="4597400"/>
            <a:ext cx="11062259" cy="228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0433FF"/>
                </a:solidFill>
              </a:defRPr>
            </a:pPr>
            <a:r>
              <a:t>File: month.html</a:t>
            </a:r>
          </a:p>
          <a:p>
            <a:pPr algn="l">
              <a:defRPr>
                <a:solidFill>
                  <a:srgbClr val="0433FF"/>
                </a:solidFill>
              </a:defRPr>
            </a:pPr>
            <a:r>
              <a:t>&lt;div&gt;</a:t>
            </a:r>
          </a:p>
          <a:p>
            <a:pPr lvl="1" algn="l">
              <a:defRPr>
                <a:solidFill>
                  <a:srgbClr val="0433FF"/>
                </a:solidFill>
              </a:defRPr>
            </a:pPr>
            <a:r>
              <a:t>&lt;h2&gt;{{ monthName }}&lt;/h2&gt;</a:t>
            </a:r>
          </a:p>
          <a:p>
            <a:pPr algn="l">
              <a:defRPr>
                <a:solidFill>
                  <a:srgbClr val="0433FF"/>
                </a:solidFill>
              </a:defRPr>
            </a:pPr>
            <a:r>
              <a:t> &lt;week [weekNum]="1" [cssClass]="within-month" …</a:t>
            </a:r>
          </a:p>
        </p:txBody>
      </p:sp>
      <p:sp>
        <p:nvSpPr>
          <p:cNvPr id="215" name="Shape 215"/>
          <p:cNvSpPr/>
          <p:nvPr/>
        </p:nvSpPr>
        <p:spPr>
          <a:xfrm>
            <a:off x="971270" y="7131050"/>
            <a:ext cx="11062259" cy="228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2600"/>
                </a:solidFill>
              </a:defRPr>
            </a:pPr>
            <a:r>
              <a:t>File: week.html</a:t>
            </a:r>
          </a:p>
          <a:p>
            <a:pPr algn="l">
              <a:defRPr>
                <a:solidFill>
                  <a:srgbClr val="FF2600"/>
                </a:solidFill>
              </a:defRPr>
            </a:pPr>
            <a:r>
              <a:t>&lt;div class={{ cssClass }}&gt;</a:t>
            </a:r>
          </a:p>
          <a:p>
            <a:pPr lvl="1" algn="l">
              <a:defRPr>
                <a:solidFill>
                  <a:srgbClr val="FF2600"/>
                </a:solidFill>
              </a:defRPr>
            </a:pPr>
            <a:r>
              <a:t>&lt;h3&gt;Week Number {{ weekNum }}&lt;/h3&gt;</a:t>
            </a:r>
          </a:p>
          <a:p>
            <a:pPr algn="l">
              <a:defRPr>
                <a:solidFill>
                  <a:srgbClr val="FF2600"/>
                </a:solidFill>
              </a:defRPr>
            </a:pPr>
            <a:r>
              <a:t>  &lt;day [dayNum]="1"&gt;&lt;/day&gt;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Nesting Step 1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 Song and Artist Components…</a:t>
            </a:r>
          </a:p>
          <a:p>
            <a:pPr/>
            <a:r>
              <a:t>Create @Input for respective class</a:t>
            </a:r>
          </a:p>
          <a:p>
            <a:pPr/>
            <a:r>
              <a:t>Import </a:t>
            </a:r>
            <a:r>
              <a:rPr>
                <a:solidFill>
                  <a:srgbClr val="F4F4F4"/>
                </a:solidFill>
              </a:rPr>
              <a:t>OnInit </a:t>
            </a:r>
            <a:r>
              <a:t>from</a:t>
            </a:r>
            <a:r>
              <a:rPr>
                <a:solidFill>
                  <a:srgbClr val="F4F4F4"/>
                </a:solidFill>
              </a:rPr>
              <a:t> </a:t>
            </a:r>
            <a:r>
              <a:t>@angular/core</a:t>
            </a:r>
          </a:p>
          <a:p>
            <a:pPr/>
            <a:r>
              <a:t>Write ngOnInit method within export class</a:t>
            </a:r>
          </a:p>
          <a:p>
            <a:pPr lvl="1"/>
            <a:r>
              <a:t>Check for the property @Input set (this.song)</a:t>
            </a:r>
          </a:p>
          <a:p>
            <a:pPr lvl="1"/>
            <a:r>
              <a:t>Otherwise, create a default / empty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Nesting Step 2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9652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Create a Component for Performance</a:t>
            </a:r>
          </a:p>
          <a:p>
            <a:pPr lvl="1"/>
            <a:r>
              <a:t>Import Song and Artist classes</a:t>
            </a:r>
          </a:p>
          <a:p>
            <a:pPr lvl="1"/>
            <a:r>
              <a:t>Create instances &amp; export as properties</a:t>
            </a:r>
          </a:p>
          <a:p>
            <a:pPr/>
            <a:r>
              <a:t>Create a template</a:t>
            </a:r>
          </a:p>
          <a:p>
            <a:pPr lvl="1"/>
            <a:r>
              <a:t>Add selectors for song and artist</a:t>
            </a:r>
          </a:p>
          <a:p>
            <a:pPr lvl="1"/>
            <a:r>
              <a:t>Pass instances in via data 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App functionality</a:t>
            </a:r>
          </a:p>
          <a:p>
            <a:pPr/>
            <a:r>
              <a:t>Think of a component as a building block</a:t>
            </a:r>
          </a:p>
          <a:p>
            <a:pPr/>
            <a:r>
              <a:t>Can be nested</a:t>
            </a:r>
          </a:p>
          <a:p>
            <a:pPr/>
            <a:r>
              <a:t>Can alter themselves based on context</a:t>
            </a:r>
          </a:p>
          <a:p>
            <a:pPr/>
            <a:r>
              <a:t>Promotes 'composability'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Self-containment</a:t>
            </a:r>
          </a:p>
          <a:p>
            <a:pPr/>
            <a:r>
              <a:t>Components are ES6 modules</a:t>
            </a:r>
          </a:p>
          <a:p>
            <a:pPr/>
            <a:r>
              <a:t>Rely on script loader / transpiler</a:t>
            </a:r>
          </a:p>
          <a:p>
            <a:pPr/>
            <a:r>
              <a:t>Use 'import' and 'export' keywords</a:t>
            </a:r>
          </a:p>
          <a:p>
            <a:pPr/>
            <a:r>
              <a:t>Imports may be nG builtins or user-defined</a:t>
            </a:r>
          </a:p>
          <a:p>
            <a:pPr/>
            <a:r>
              <a:t>The exported value is an ES6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Decoration</a:t>
            </a:r>
          </a:p>
          <a:p>
            <a:pPr/>
            <a:r>
              <a:t>Plain module / class requires help from nG</a:t>
            </a:r>
          </a:p>
          <a:p>
            <a:pPr/>
            <a:r>
              <a:t>Import 'Component' from angular/core</a:t>
            </a:r>
          </a:p>
          <a:p>
            <a:pPr/>
            <a:r>
              <a:t>Then call decorator: @Component({ options })</a:t>
            </a:r>
          </a:p>
          <a:p>
            <a:pPr/>
            <a:r>
              <a:t>"Decorator" pattern adds functionality</a:t>
            </a:r>
          </a:p>
          <a:p>
            <a:pPr/>
            <a:r>
              <a:t>Important: No semicolon after decorator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(Model)</a:t>
            </a:r>
          </a:p>
          <a:p>
            <a:pPr/>
            <a:r>
              <a:t>The Component object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is</a:t>
            </a:r>
            <a:r>
              <a:t> the model</a:t>
            </a:r>
          </a:p>
          <a:p>
            <a:pPr/>
            <a:r>
              <a:t>(Same as 1.x 'controllerAs' syntax)</a:t>
            </a:r>
          </a:p>
          <a:p>
            <a:pPr/>
            <a:r>
              <a:t>Declare and export public properties</a:t>
            </a:r>
          </a:p>
          <a:p>
            <a:pPr/>
            <a:r>
              <a:t>Template can then render &amp; modify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(View)</a:t>
            </a:r>
          </a:p>
          <a:p>
            <a:pPr/>
            <a:r>
              <a:t>Angular has its own template language</a:t>
            </a:r>
          </a:p>
          <a:p>
            <a:pPr/>
            <a:r>
              <a:t>Simple templates can be inline strings</a:t>
            </a:r>
          </a:p>
          <a:p>
            <a:pPr/>
            <a:r>
              <a:t>Otherwise reference an .html file</a:t>
            </a:r>
          </a:p>
          <a:p>
            <a:pPr/>
            <a:r>
              <a:t>.html file can recognize nG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(Directives)</a:t>
            </a:r>
          </a:p>
          <a:p>
            <a:pPr/>
            <a:r>
              <a:t>Directives are Angular code inside html</a:t>
            </a:r>
          </a:p>
          <a:p>
            <a:pPr/>
            <a:r>
              <a:t>( Components are a type of directive )</a:t>
            </a:r>
          </a:p>
          <a:p>
            <a:pPr/>
            <a:r>
              <a:t>May be attributes or their own elements</a:t>
            </a:r>
          </a:p>
          <a:p>
            <a:pPr/>
            <a:r>
              <a:t>&lt;p ngClass="expression"&gt;&lt;/p&gt;</a:t>
            </a:r>
          </a:p>
          <a:p>
            <a:pPr/>
            <a:r>
              <a:t>&lt;my-component myDirective="expression"&gt;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