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89" r:id="rId3"/>
    <p:sldId id="284" r:id="rId4"/>
    <p:sldId id="296" r:id="rId5"/>
    <p:sldId id="285" r:id="rId6"/>
    <p:sldId id="297" r:id="rId7"/>
    <p:sldId id="286" r:id="rId8"/>
    <p:sldId id="298" r:id="rId9"/>
    <p:sldId id="288" r:id="rId10"/>
    <p:sldId id="293" r:id="rId11"/>
    <p:sldId id="294" r:id="rId12"/>
    <p:sldId id="283" r:id="rId13"/>
    <p:sldId id="299" r:id="rId14"/>
    <p:sldId id="259" r:id="rId15"/>
    <p:sldId id="300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smtClean="0"/>
              <a:t>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</a:t>
            </a:r>
            <a:r>
              <a:rPr lang="en-US" dirty="0" smtClean="0"/>
              <a:t>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</a:t>
            </a:r>
            <a:r>
              <a:rPr lang="en-US" dirty="0" err="1" smtClean="0"/>
              <a:t>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Advanced Looping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iterate arrays or objects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array: "each-item-alias in </a:t>
            </a:r>
            <a:r>
              <a:rPr lang="en-US" sz="2000" dirty="0" err="1" smtClean="0"/>
              <a:t>someArray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object</a:t>
            </a:r>
            <a:r>
              <a:rPr lang="en-US" sz="2000" dirty="0"/>
              <a:t>: "(</a:t>
            </a:r>
            <a:r>
              <a:rPr lang="en-US" sz="2000" dirty="0" err="1"/>
              <a:t>propertyNameAlias</a:t>
            </a:r>
            <a:r>
              <a:rPr lang="en-US" sz="2000" dirty="0"/>
              <a:t>, </a:t>
            </a:r>
            <a:r>
              <a:rPr lang="en-US" sz="2000" dirty="0" err="1"/>
              <a:t>propertyKeyAlias</a:t>
            </a:r>
            <a:r>
              <a:rPr lang="en-US" sz="2000" dirty="0"/>
              <a:t>) in </a:t>
            </a:r>
            <a:r>
              <a:rPr lang="en-US" sz="2000" dirty="0" err="1"/>
              <a:t>someObject</a:t>
            </a:r>
            <a:r>
              <a:rPr lang="en-US" sz="2000" dirty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be nested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Not </a:t>
            </a:r>
            <a:r>
              <a:rPr lang="en-US" sz="2400" dirty="0"/>
              <a:t>a list comprehension (</a:t>
            </a:r>
            <a:r>
              <a:rPr lang="en-US" sz="2400" dirty="0" smtClean="0"/>
              <a:t>can’t </a:t>
            </a:r>
            <a:r>
              <a:rPr lang="en-US" sz="2400" dirty="0"/>
              <a:t>access </a:t>
            </a:r>
            <a:r>
              <a:rPr lang="en-US" sz="2400" dirty="0" smtClean="0"/>
              <a:t>iterator properties</a:t>
            </a:r>
            <a:r>
              <a:rPr lang="en-US" sz="24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Gotcha</a:t>
            </a:r>
            <a:r>
              <a:rPr lang="en-US" sz="2400" dirty="0"/>
              <a:t>: elements in collection must be unique by strict equality (===)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examples</a:t>
            </a:r>
            <a:r>
              <a:rPr lang="en-US" sz="2400" dirty="0"/>
              <a:t>/03-simple-looping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28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Advan</a:t>
            </a:r>
            <a:r>
              <a:rPr lang="en-US" dirty="0" smtClean="0"/>
              <a:t>ced </a:t>
            </a:r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Within iterations, </a:t>
            </a:r>
            <a:r>
              <a:rPr lang="en-US" sz="2400" dirty="0" smtClean="0"/>
              <a:t>special properties available: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$</a:t>
            </a:r>
            <a:r>
              <a:rPr lang="en-US" sz="2000" dirty="0"/>
              <a:t>index, $even, $odd, $first, $middle, $last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ng-init</a:t>
            </a:r>
            <a:r>
              <a:rPr lang="en-US" sz="2400" dirty="0"/>
              <a:t> to set custom values within each iteration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</a:t>
            </a:r>
            <a:r>
              <a:rPr lang="en-US" sz="2400" dirty="0"/>
              <a:t>-repeat-start and -end to add sibling elements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537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A design </a:t>
            </a:r>
            <a:r>
              <a:rPr lang="en-US" sz="2800" dirty="0"/>
              <a:t>pattern </a:t>
            </a:r>
            <a:endParaRPr lang="en-US" sz="28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Language-independent, but well suited to web apps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Implements </a:t>
            </a:r>
            <a:r>
              <a:rPr lang="en-US" sz="2400" dirty="0"/>
              <a:t>a principle named Inversion Of Control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IoC</a:t>
            </a:r>
            <a:r>
              <a:rPr lang="en-US" sz="2400" dirty="0" smtClean="0"/>
              <a:t> </a:t>
            </a:r>
            <a:r>
              <a:rPr lang="en-US" sz="2400" dirty="0" smtClean="0"/>
              <a:t>in turn is  a form of 'information hiding'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Calling code should know </a:t>
            </a:r>
            <a:r>
              <a:rPr lang="en-US" sz="2400" dirty="0"/>
              <a:t>as little as possible about </a:t>
            </a:r>
            <a:r>
              <a:rPr lang="en-US" sz="2400" dirty="0" smtClean="0"/>
              <a:t>called code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where to find an instance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h</a:t>
            </a:r>
            <a:r>
              <a:rPr lang="en-US" sz="2000" dirty="0" smtClean="0"/>
              <a:t>ow to create a new instance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err="1" smtClean="0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In practice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Calling code </a:t>
            </a:r>
            <a:r>
              <a:rPr lang="en-US" sz="2400" dirty="0"/>
              <a:t>states its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Injector </a:t>
            </a:r>
            <a:r>
              <a:rPr lang="en-US" sz="2400" dirty="0"/>
              <a:t>is responsible for </a:t>
            </a:r>
            <a:r>
              <a:rPr lang="en-US" sz="2400" dirty="0" smtClean="0"/>
              <a:t>providing instances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injector </a:t>
            </a:r>
            <a:r>
              <a:rPr lang="en-US" sz="2400" dirty="0" smtClean="0"/>
              <a:t>handles…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Finding the registration for this dependency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Recursively finding all sub</a:t>
            </a:r>
            <a:r>
              <a:rPr lang="en-US" sz="2000" smtClean="0"/>
              <a:t>-dependencies</a:t>
            </a:r>
          </a:p>
          <a:p>
            <a:pPr marL="800100" lvl="1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code just uses dependency without knowing any </a:t>
            </a:r>
            <a:r>
              <a:rPr lang="en-US" sz="2400" dirty="0" smtClean="0"/>
              <a:t>details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19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Analogy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r>
              <a:rPr lang="en-US" sz="2000" dirty="0"/>
              <a:t>has two phases: interpretation and execution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Interpretation </a:t>
            </a:r>
            <a:r>
              <a:rPr lang="en-US" sz="2000" dirty="0"/>
              <a:t>verifies syntax and produces executable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Execution </a:t>
            </a:r>
            <a:r>
              <a:rPr lang="en-US" sz="2000" dirty="0"/>
              <a:t>actually runs and attempts to resolve symbols</a:t>
            </a:r>
          </a:p>
          <a:p>
            <a:pPr algn="l"/>
            <a:r>
              <a:rPr lang="en-US" sz="2000" dirty="0" smtClean="0"/>
              <a:t>DI </a:t>
            </a:r>
            <a:r>
              <a:rPr lang="en-US" sz="2000" dirty="0"/>
              <a:t>systems have two phases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Registration </a:t>
            </a:r>
            <a:r>
              <a:rPr lang="en-US" sz="2000" dirty="0"/>
              <a:t>of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Execution </a:t>
            </a:r>
            <a:r>
              <a:rPr lang="en-US" sz="2000" dirty="0"/>
              <a:t>once all dependencies are available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DI </a:t>
            </a:r>
            <a:r>
              <a:rPr lang="en-US" sz="2000" dirty="0"/>
              <a:t>code will therefore also have two corresponding parts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264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 smtClean="0"/>
              <a:t>Benefits</a:t>
            </a:r>
            <a:endParaRPr lang="en-US" sz="28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Promotes </a:t>
            </a:r>
            <a:r>
              <a:rPr lang="en-US" sz="2400" dirty="0"/>
              <a:t>lots of architecture best practices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Provide </a:t>
            </a:r>
            <a:r>
              <a:rPr lang="en-US" sz="2400" dirty="0"/>
              <a:t>can be just-in-time: </a:t>
            </a:r>
            <a:r>
              <a:rPr lang="en-US" sz="2400" dirty="0" err="1"/>
              <a:t>dont</a:t>
            </a:r>
            <a:r>
              <a:rPr lang="en-US" sz="2400" dirty="0"/>
              <a:t> have to load all dependencies initially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Swappable </a:t>
            </a:r>
            <a:r>
              <a:rPr lang="en-US" sz="2400" dirty="0"/>
              <a:t>with a mock object at test 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Excellent </a:t>
            </a:r>
            <a:r>
              <a:rPr lang="en-US" sz="2400" dirty="0"/>
              <a:t>solution for </a:t>
            </a:r>
            <a:r>
              <a:rPr lang="en-US" sz="2400" dirty="0" err="1"/>
              <a:t>async</a:t>
            </a:r>
            <a:r>
              <a:rPr lang="en-US" sz="2400" dirty="0"/>
              <a:t> environment like browser</a:t>
            </a:r>
          </a:p>
          <a:p>
            <a:pPr algn="l"/>
            <a:r>
              <a:rPr lang="en-US" sz="2800" dirty="0" smtClean="0"/>
              <a:t>Drawbacks</a:t>
            </a:r>
            <a:endParaRPr lang="en-US" sz="28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Debugging </a:t>
            </a:r>
            <a:r>
              <a:rPr lang="en-US" sz="2400" dirty="0"/>
              <a:t>context: breakpoint or </a:t>
            </a:r>
            <a:r>
              <a:rPr lang="en-US" sz="2400" dirty="0" err="1"/>
              <a:t>console.log</a:t>
            </a:r>
            <a:r>
              <a:rPr lang="en-US" sz="2400" dirty="0"/>
              <a:t> can be deeply nested in injectors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Syntax</a:t>
            </a:r>
            <a:r>
              <a:rPr lang="en-US" sz="2400" dirty="0"/>
              <a:t>/implementation can be </a:t>
            </a:r>
            <a:r>
              <a:rPr lang="en-US" sz="2400" dirty="0" err="1"/>
              <a:t>automagical</a:t>
            </a:r>
            <a:r>
              <a:rPr lang="en-US" sz="2400" dirty="0"/>
              <a:t>: injector is a black 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67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Angular conventions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Inline </a:t>
            </a:r>
            <a:r>
              <a:rPr lang="en-US" sz="2000" dirty="0"/>
              <a:t>Annotation Array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[</a:t>
            </a:r>
            <a:r>
              <a:rPr lang="en-US" sz="1600" dirty="0"/>
              <a:t>'$</a:t>
            </a:r>
            <a:r>
              <a:rPr lang="en-US" sz="1600" dirty="0" err="1"/>
              <a:t>ngBuiltIn</a:t>
            </a:r>
            <a:r>
              <a:rPr lang="en-US" sz="1600" dirty="0"/>
              <a:t>', '</a:t>
            </a:r>
            <a:r>
              <a:rPr lang="en-US" sz="1600" dirty="0" err="1"/>
              <a:t>myDep</a:t>
            </a:r>
            <a:r>
              <a:rPr lang="en-US" sz="1600" dirty="0"/>
              <a:t>', function (</a:t>
            </a:r>
            <a:r>
              <a:rPr lang="en-US" sz="1600" dirty="0" err="1"/>
              <a:t>builtIn</a:t>
            </a:r>
            <a:r>
              <a:rPr lang="en-US" sz="1600" dirty="0"/>
              <a:t>, </a:t>
            </a:r>
            <a:r>
              <a:rPr lang="en-US" sz="1600" dirty="0" err="1"/>
              <a:t>myDep</a:t>
            </a:r>
            <a:r>
              <a:rPr lang="en-US" sz="1600" dirty="0"/>
              <a:t>) {...}]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First </a:t>
            </a:r>
            <a:r>
              <a:rPr lang="en-US" sz="1600" dirty="0"/>
              <a:t>n...elements in array declare dependencies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Last </a:t>
            </a:r>
            <a:r>
              <a:rPr lang="en-US" sz="1600" dirty="0" err="1"/>
              <a:t>arg</a:t>
            </a:r>
            <a:r>
              <a:rPr lang="en-US" sz="1600" dirty="0"/>
              <a:t> is the function to execute once </a:t>
            </a:r>
            <a:r>
              <a:rPr lang="en-US" sz="1600" dirty="0" err="1"/>
              <a:t>deps</a:t>
            </a:r>
            <a:r>
              <a:rPr lang="en-US" sz="1600" dirty="0"/>
              <a:t> are ready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Function </a:t>
            </a:r>
            <a:r>
              <a:rPr lang="en-US" sz="1600" dirty="0" err="1"/>
              <a:t>arg</a:t>
            </a:r>
            <a:r>
              <a:rPr lang="en-US" sz="1600" dirty="0"/>
              <a:t> names are arbitrary, </a:t>
            </a:r>
            <a:r>
              <a:rPr lang="en-US" sz="1600" dirty="0" err="1"/>
              <a:t>deps</a:t>
            </a:r>
            <a:r>
              <a:rPr lang="en-US" sz="1600" dirty="0"/>
              <a:t> passed in order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Implicit </a:t>
            </a:r>
            <a:r>
              <a:rPr lang="en-US" sz="2000" dirty="0"/>
              <a:t>annotation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Injectables</a:t>
            </a:r>
            <a:r>
              <a:rPr lang="en-US" sz="1600" dirty="0"/>
              <a:t>: register first, use later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controller('</a:t>
            </a:r>
            <a:r>
              <a:rPr lang="en-US" sz="1600" dirty="0" err="1"/>
              <a:t>cntrName</a:t>
            </a:r>
            <a:r>
              <a:rPr lang="en-US" sz="1600" dirty="0"/>
              <a:t>', function ($scope, </a:t>
            </a:r>
            <a:r>
              <a:rPr lang="en-US" sz="1600" dirty="0" err="1"/>
              <a:t>myInjectable</a:t>
            </a:r>
            <a:r>
              <a:rPr lang="en-US" sz="1600" dirty="0"/>
              <a:t>) {...})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nG</a:t>
            </a:r>
            <a:r>
              <a:rPr lang="en-US" sz="1600" dirty="0" smtClean="0"/>
              <a:t> </a:t>
            </a:r>
            <a:r>
              <a:rPr lang="en-US" sz="1600" dirty="0"/>
              <a:t>knows how to provide built-in $scope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have to register </a:t>
            </a:r>
            <a:r>
              <a:rPr lang="en-US" sz="1600" dirty="0" err="1"/>
              <a:t>myInjectable</a:t>
            </a:r>
            <a:r>
              <a:rPr lang="en-US" sz="1600" dirty="0"/>
              <a:t> via </a:t>
            </a:r>
            <a:r>
              <a:rPr lang="en-US" sz="1600" dirty="0" err="1"/>
              <a:t>nG</a:t>
            </a:r>
            <a:r>
              <a:rPr lang="en-US" sz="1600" dirty="0"/>
              <a:t> Provider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Gotcha</a:t>
            </a:r>
            <a:r>
              <a:rPr lang="en-US" sz="1600" dirty="0"/>
              <a:t>: minimization can break DI - </a:t>
            </a:r>
            <a:r>
              <a:rPr lang="en-US" sz="1600" dirty="0" err="1"/>
              <a:t>args</a:t>
            </a:r>
            <a:r>
              <a:rPr lang="en-US" sz="1600" dirty="0"/>
              <a:t> get turned into (a, b)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991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itself is built using the Provider pattern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we used .controller(), </a:t>
            </a:r>
            <a:r>
              <a:rPr lang="en-US" sz="2000" dirty="0" err="1"/>
              <a:t>nG</a:t>
            </a:r>
            <a:r>
              <a:rPr lang="en-US" sz="2000" dirty="0"/>
              <a:t> created </a:t>
            </a:r>
            <a:r>
              <a:rPr lang="en-US" sz="2000" dirty="0" err="1"/>
              <a:t>controllerProvider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Providers </a:t>
            </a:r>
            <a:r>
              <a:rPr lang="en-US" sz="2000" dirty="0"/>
              <a:t>are registered at </a:t>
            </a:r>
            <a:r>
              <a:rPr lang="en-US" sz="2000" dirty="0" err="1"/>
              <a:t>config</a:t>
            </a:r>
            <a:r>
              <a:rPr lang="en-US" sz="2000" dirty="0"/>
              <a:t> time and </a:t>
            </a:r>
            <a:r>
              <a:rPr lang="en-US" sz="2000" dirty="0" err="1"/>
              <a:t>initted</a:t>
            </a:r>
            <a:r>
              <a:rPr lang="en-US" sz="2000" dirty="0"/>
              <a:t>/injected at run 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built-in providers include $http, $window, $route, $</a:t>
            </a:r>
            <a:r>
              <a:rPr lang="en-US" sz="2000" dirty="0" err="1"/>
              <a:t>rootScope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angular.injector</a:t>
            </a:r>
            <a:r>
              <a:rPr lang="en-US" sz="2000" dirty="0" smtClean="0"/>
              <a:t> </a:t>
            </a:r>
            <a:r>
              <a:rPr lang="en-US" sz="2000" dirty="0"/>
              <a:t>handles injection mechanics, often automatically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a provider or subtype when you want code to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reused </a:t>
            </a:r>
            <a:r>
              <a:rPr lang="en-US" sz="1600" dirty="0"/>
              <a:t>across controllers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singleton instance shared by all callers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13572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 recipe syntax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Recipe</a:t>
            </a:r>
            <a:r>
              <a:rPr lang="en-US" sz="2000" dirty="0"/>
              <a:t>: .provider('</a:t>
            </a:r>
            <a:r>
              <a:rPr lang="en-US" sz="2000" dirty="0" err="1"/>
              <a:t>providerName</a:t>
            </a:r>
            <a:r>
              <a:rPr lang="en-US" sz="2000" dirty="0"/>
              <a:t>', provider_)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provider_ </a:t>
            </a:r>
            <a:r>
              <a:rPr lang="en-US" sz="2000" dirty="0"/>
              <a:t>can be: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Any </a:t>
            </a:r>
            <a:r>
              <a:rPr lang="en-US" sz="1600" dirty="0"/>
              <a:t>object that has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function that returns an object with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Inline Annotation array that returns an object with a $get method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practice, raw Providers are rare compared to their subtypes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38036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 in 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Declare </a:t>
            </a:r>
            <a:r>
              <a:rPr lang="en-US" sz="2000" dirty="0"/>
              <a:t>a provider/subtype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Elsewhere</a:t>
            </a:r>
            <a:r>
              <a:rPr lang="en-US" sz="2000" dirty="0"/>
              <a:t>, require the provider via dependency injection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controller('</a:t>
            </a:r>
            <a:r>
              <a:rPr lang="en-US" sz="2000" dirty="0" err="1"/>
              <a:t>controllerName</a:t>
            </a:r>
            <a:r>
              <a:rPr lang="en-US" sz="2000" dirty="0"/>
              <a:t>', ['</a:t>
            </a:r>
            <a:r>
              <a:rPr lang="en-US" sz="2000" dirty="0" err="1" smtClean="0"/>
              <a:t>providerName</a:t>
            </a:r>
            <a:r>
              <a:rPr lang="en-US" sz="2000" dirty="0" smtClean="0"/>
              <a:t>’, </a:t>
            </a:r>
            <a:r>
              <a:rPr lang="en-US" sz="2000" dirty="0"/>
              <a:t>function </a:t>
            </a:r>
            <a:r>
              <a:rPr lang="en-US" sz="2000" dirty="0" smtClean="0"/>
              <a:t>(</a:t>
            </a:r>
            <a:r>
              <a:rPr lang="en-US" sz="2000" dirty="0" err="1"/>
              <a:t>prvdrName</a:t>
            </a:r>
            <a:r>
              <a:rPr lang="en-US" sz="2000" dirty="0"/>
              <a:t>) {...})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 err="1"/>
              <a:t>inits</a:t>
            </a:r>
            <a:r>
              <a:rPr lang="en-US" sz="2000" dirty="0"/>
              <a:t> the provider on startup and injects the cached result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Gotcha: injected </a:t>
            </a:r>
            <a:r>
              <a:rPr lang="en-US" sz="2000" dirty="0"/>
              <a:t>results of Providers are always singletons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426468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2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867" y="1630710"/>
            <a:ext cx="82313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Controllers and Scope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Looping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Angular Forms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Providers, Services, Factories &amp; more</a:t>
            </a:r>
          </a:p>
        </p:txBody>
      </p:sp>
    </p:spTree>
    <p:extLst>
      <p:ext uri="{BB962C8B-B14F-4D97-AF65-F5344CB8AC3E}">
        <p14:creationId xmlns:p14="http://schemas.microsoft.com/office/powerpoint/2010/main" val="258948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Services, Factories, Values and Constants, oh my!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of these are syntactic sugar on top of Provider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</a:t>
            </a:r>
            <a:r>
              <a:rPr lang="en-US" sz="2000" dirty="0"/>
              <a:t>: all these subtypes are commonly referred to as "services"</a:t>
            </a:r>
          </a:p>
        </p:txBody>
      </p:sp>
    </p:spTree>
    <p:extLst>
      <p:ext uri="{BB962C8B-B14F-4D97-AF65-F5344CB8AC3E}">
        <p14:creationId xmlns:p14="http://schemas.microsoft.com/office/powerpoint/2010/main" val="130040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Factories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Factories </a:t>
            </a:r>
            <a:r>
              <a:rPr lang="en-US" sz="2000" dirty="0"/>
              <a:t>combine the flexibility of Providers with a simpler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recipe </a:t>
            </a:r>
            <a:r>
              <a:rPr lang="en-US" sz="2000" dirty="0"/>
              <a:t>passes a function as the $get method of provider_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factory('</a:t>
            </a:r>
            <a:r>
              <a:rPr lang="en-US" sz="2000" dirty="0" err="1"/>
              <a:t>factoryName</a:t>
            </a:r>
            <a:r>
              <a:rPr lang="en-US" sz="2000" dirty="0"/>
              <a:t>', </a:t>
            </a:r>
            <a:r>
              <a:rPr lang="en-US" sz="2000" dirty="0" err="1"/>
              <a:t>inlineArrayNotationOrInitFunction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That </a:t>
            </a:r>
            <a:r>
              <a:rPr lang="en-US" sz="2000" dirty="0"/>
              <a:t>function gets invoked during provider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Example </a:t>
            </a:r>
            <a:r>
              <a:rPr lang="en-US" sz="2000" dirty="0"/>
              <a:t>above becomes: .provider('</a:t>
            </a:r>
            <a:r>
              <a:rPr lang="en-US" sz="2000" dirty="0" err="1"/>
              <a:t>factoryName</a:t>
            </a:r>
            <a:r>
              <a:rPr lang="en-US" sz="2000" dirty="0"/>
              <a:t>', { $get: </a:t>
            </a:r>
            <a:r>
              <a:rPr lang="en-US" sz="2000" dirty="0" err="1"/>
              <a:t>inlineArrayNotationOr</a:t>
            </a:r>
            <a:r>
              <a:rPr lang="en-US" sz="2000" dirty="0"/>
              <a:t>... 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return value of </a:t>
            </a:r>
            <a:r>
              <a:rPr lang="en-US" sz="2000" dirty="0" err="1"/>
              <a:t>inlineArrayNotationOr</a:t>
            </a:r>
            <a:r>
              <a:rPr lang="en-US" sz="2000" dirty="0"/>
              <a:t>... is what gets elsewhere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Can </a:t>
            </a:r>
            <a:r>
              <a:rPr lang="en-US" sz="1600" dirty="0"/>
              <a:t>be any value - a primitive, object or function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revealing module pattern can be used to simulate private </a:t>
            </a:r>
            <a:r>
              <a:rPr lang="en-US" sz="1600" dirty="0" err="1"/>
              <a:t>vars</a:t>
            </a:r>
            <a:r>
              <a:rPr lang="en-US" sz="1600" dirty="0"/>
              <a:t> and 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581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Instead </a:t>
            </a:r>
            <a:r>
              <a:rPr lang="en-US" sz="2000" dirty="0"/>
              <a:t>of invoking the target function, Services apply the "new" keyword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Inside </a:t>
            </a:r>
            <a:r>
              <a:rPr lang="en-US" sz="2000" dirty="0"/>
              <a:t>the service recipe function, use "this"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service('</a:t>
            </a:r>
            <a:r>
              <a:rPr lang="en-US" sz="2000" dirty="0" err="1"/>
              <a:t>serviceName</a:t>
            </a:r>
            <a:r>
              <a:rPr lang="en-US" sz="2000" dirty="0"/>
              <a:t>', function () { </a:t>
            </a:r>
            <a:r>
              <a:rPr lang="en-US" sz="2000" dirty="0" err="1"/>
              <a:t>this.externalFn</a:t>
            </a:r>
            <a:r>
              <a:rPr lang="en-US" sz="2000" dirty="0"/>
              <a:t> = function () {...}}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</a:t>
            </a:r>
            <a:r>
              <a:rPr lang="en-US" sz="2000" dirty="0"/>
              <a:t>: blog posts etc. sometimes refer to Services as "classes" - </a:t>
            </a:r>
            <a:r>
              <a:rPr lang="en-US" sz="2000" dirty="0" err="1"/>
              <a:t>thats</a:t>
            </a:r>
            <a:r>
              <a:rPr lang="en-US" sz="2000" dirty="0"/>
              <a:t> a stretch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Remember </a:t>
            </a:r>
            <a:r>
              <a:rPr lang="en-US" sz="1600" dirty="0"/>
              <a:t>the service itself is a singleton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Even </a:t>
            </a:r>
            <a:r>
              <a:rPr lang="en-US" sz="1600" dirty="0"/>
              <a:t>though it gets </a:t>
            </a:r>
            <a:r>
              <a:rPr lang="en-US" sz="1600" dirty="0" err="1"/>
              <a:t>newed</a:t>
            </a:r>
            <a:r>
              <a:rPr lang="en-US" sz="1600" dirty="0"/>
              <a:t> during injection, the result gets cached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Therefore </a:t>
            </a:r>
            <a:r>
              <a:rPr lang="en-US" sz="1600" dirty="0"/>
              <a:t>its misleading to label the Service itself as a class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Service could contain a class-like method used to produce POJOs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But </a:t>
            </a:r>
            <a:r>
              <a:rPr lang="en-US" sz="1600" dirty="0"/>
              <a:t>remember you should not "new" inside controllers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09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Factories versus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you manually add "new" inside a </a:t>
            </a:r>
            <a:r>
              <a:rPr lang="en-US" sz="2000" dirty="0" err="1"/>
              <a:t>factoryFn</a:t>
            </a:r>
            <a:r>
              <a:rPr lang="en-US" sz="2000" dirty="0"/>
              <a:t>, it behaves exactly like Service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Service </a:t>
            </a:r>
            <a:r>
              <a:rPr lang="en-US" sz="2000" dirty="0"/>
              <a:t>is nothing more than sugar on top of Factory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Why </a:t>
            </a:r>
            <a:r>
              <a:rPr lang="en-US" sz="2000" dirty="0"/>
              <a:t>does it exist then?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New</a:t>
            </a:r>
            <a:r>
              <a:rPr lang="en-US" sz="1600" dirty="0"/>
              <a:t>-</a:t>
            </a:r>
            <a:r>
              <a:rPr lang="en-US" sz="1600" dirty="0" err="1"/>
              <a:t>ing</a:t>
            </a:r>
            <a:r>
              <a:rPr lang="en-US" sz="1600" dirty="0"/>
              <a:t> objects inside controllers is strongly discouraged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injector handles new-</a:t>
            </a:r>
            <a:r>
              <a:rPr lang="en-US" sz="1600" dirty="0" err="1"/>
              <a:t>ing</a:t>
            </a:r>
            <a:r>
              <a:rPr lang="en-US" sz="1600" dirty="0"/>
              <a:t> for you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need to use prototypal construction, .service saves boilerplate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7663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Values and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sugar - a provider that does nothing but return a value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value('</a:t>
            </a:r>
            <a:r>
              <a:rPr lang="en-US" sz="2000" dirty="0" err="1"/>
              <a:t>valueName</a:t>
            </a:r>
            <a:r>
              <a:rPr lang="en-US" sz="2000" dirty="0"/>
              <a:t>', </a:t>
            </a:r>
            <a:r>
              <a:rPr lang="en-US" sz="2000" dirty="0" err="1"/>
              <a:t>valueValue</a:t>
            </a:r>
            <a:r>
              <a:rPr lang="en-US" sz="2000" dirty="0"/>
              <a:t>).constant('</a:t>
            </a:r>
            <a:r>
              <a:rPr lang="en-US" sz="2000" dirty="0" err="1"/>
              <a:t>constantName</a:t>
            </a:r>
            <a:r>
              <a:rPr lang="en-US" sz="2000" dirty="0"/>
              <a:t>', </a:t>
            </a:r>
            <a:r>
              <a:rPr lang="en-US" sz="2000" dirty="0" err="1"/>
              <a:t>constantValue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second argument can be any data type, including objects and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Functions </a:t>
            </a:r>
            <a:r>
              <a:rPr lang="en-US" sz="2000" dirty="0"/>
              <a:t>are not invoked or </a:t>
            </a:r>
            <a:r>
              <a:rPr lang="en-US" sz="2000" dirty="0" err="1"/>
              <a:t>newed</a:t>
            </a:r>
            <a:r>
              <a:rPr lang="en-US" sz="2000" dirty="0"/>
              <a:t>, just returned. Therefore </a:t>
            </a:r>
            <a:r>
              <a:rPr lang="en-US" sz="2000" dirty="0" err="1"/>
              <a:t>theyre</a:t>
            </a:r>
            <a:r>
              <a:rPr lang="en-US" sz="2000" dirty="0"/>
              <a:t> not injectable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it to share data, and even code, in the form of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(</a:t>
            </a:r>
            <a:r>
              <a:rPr lang="en-US" sz="2000" dirty="0"/>
              <a:t>remember not to "new" the result though - will complicate testing)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Only </a:t>
            </a:r>
            <a:r>
              <a:rPr lang="en-US" sz="2000" dirty="0"/>
              <a:t>Constants are available during </a:t>
            </a:r>
            <a:r>
              <a:rPr lang="en-US" sz="2000" dirty="0" err="1"/>
              <a:t>config</a:t>
            </a:r>
            <a:r>
              <a:rPr lang="en-US" sz="2000" dirty="0"/>
              <a:t> (bootstrap)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app.config</a:t>
            </a:r>
            <a:r>
              <a:rPr lang="en-US" sz="2000" dirty="0"/>
              <a:t>(function(</a:t>
            </a:r>
            <a:r>
              <a:rPr lang="en-US" sz="2000" dirty="0" err="1"/>
              <a:t>valueName</a:t>
            </a:r>
            <a:r>
              <a:rPr lang="en-US" sz="2000" dirty="0"/>
              <a:t>, </a:t>
            </a:r>
            <a:r>
              <a:rPr lang="en-US" sz="2000" dirty="0" err="1"/>
              <a:t>constantName</a:t>
            </a:r>
            <a:r>
              <a:rPr lang="en-US" sz="2000" dirty="0"/>
              <a:t>) { errors 'unknown provider </a:t>
            </a:r>
            <a:r>
              <a:rPr lang="en-US" sz="2000" dirty="0" err="1"/>
              <a:t>valueName</a:t>
            </a:r>
            <a:r>
              <a:rPr lang="en-US" sz="2000" dirty="0"/>
              <a:t>' })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233016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singleton Providers to share data across the app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Factory </a:t>
            </a:r>
            <a:r>
              <a:rPr lang="en-US" sz="1600" dirty="0"/>
              <a:t>=&gt; function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Service </a:t>
            </a:r>
            <a:r>
              <a:rPr lang="en-US" sz="1600" dirty="0"/>
              <a:t>=&gt; new</a:t>
            </a:r>
          </a:p>
          <a:p>
            <a:pPr marL="800100" lvl="1" indent="-342900" algn="l">
              <a:buFont typeface="Arial"/>
              <a:buChar char="•"/>
            </a:pPr>
            <a:r>
              <a:rPr lang="fi-FI" sz="1600" dirty="0" smtClean="0"/>
              <a:t>Value </a:t>
            </a:r>
            <a:r>
              <a:rPr lang="fi-FI" sz="1600" dirty="0"/>
              <a:t>=&gt; </a:t>
            </a:r>
            <a:r>
              <a:rPr lang="fi-FI" sz="1600" dirty="0" err="1"/>
              <a:t>simple</a:t>
            </a:r>
            <a:endParaRPr lang="fi-FI" sz="1600" dirty="0"/>
          </a:p>
          <a:p>
            <a:pPr marL="800100" lvl="1" indent="-342900" algn="l">
              <a:buFont typeface="Arial"/>
              <a:buChar char="•"/>
            </a:pPr>
            <a:r>
              <a:rPr lang="fi-FI" sz="1600" dirty="0" err="1" smtClean="0"/>
              <a:t>Constant</a:t>
            </a:r>
            <a:r>
              <a:rPr lang="fi-FI" sz="1600" dirty="0" smtClean="0"/>
              <a:t> </a:t>
            </a:r>
            <a:r>
              <a:rPr lang="fi-FI" sz="1600" dirty="0"/>
              <a:t>=&gt; </a:t>
            </a:r>
            <a:r>
              <a:rPr lang="fi-FI" sz="1600" dirty="0" err="1"/>
              <a:t>config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68207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$http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Create </a:t>
            </a:r>
            <a:r>
              <a:rPr lang="en-US" sz="2000" dirty="0"/>
              <a:t>a value named </a:t>
            </a:r>
            <a:r>
              <a:rPr lang="en-US" sz="2000" dirty="0" err="1"/>
              <a:t>songsUrl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Create </a:t>
            </a:r>
            <a:r>
              <a:rPr lang="en-US" sz="2000" dirty="0"/>
              <a:t>a service named </a:t>
            </a:r>
            <a:r>
              <a:rPr lang="en-US" sz="2000" dirty="0" err="1"/>
              <a:t>songsAjax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Depends </a:t>
            </a:r>
            <a:r>
              <a:rPr lang="en-US" sz="1600" dirty="0"/>
              <a:t>on $http and </a:t>
            </a:r>
            <a:r>
              <a:rPr lang="en-US" sz="1600" dirty="0" err="1"/>
              <a:t>songsUrl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Returns </a:t>
            </a:r>
            <a:r>
              <a:rPr lang="en-US" sz="1600" dirty="0"/>
              <a:t>a public interface method </a:t>
            </a:r>
            <a:r>
              <a:rPr lang="en-US" sz="1600" dirty="0" err="1"/>
              <a:t>getSongs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Inject </a:t>
            </a:r>
            <a:r>
              <a:rPr lang="en-US" sz="2000" dirty="0" err="1"/>
              <a:t>songsAjax</a:t>
            </a:r>
            <a:r>
              <a:rPr lang="en-US" sz="2000" dirty="0"/>
              <a:t> into </a:t>
            </a:r>
            <a:r>
              <a:rPr lang="en-US" sz="2000" dirty="0" err="1"/>
              <a:t>JukeboxUiController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Call </a:t>
            </a:r>
            <a:r>
              <a:rPr lang="en-US" sz="2000" dirty="0" err="1"/>
              <a:t>getSongs</a:t>
            </a:r>
            <a:r>
              <a:rPr lang="en-US" sz="2000" dirty="0"/>
              <a:t> and display results in a template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127671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Material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Material </a:t>
            </a:r>
            <a:r>
              <a:rPr lang="en-US" sz="2000" dirty="0"/>
              <a:t>is </a:t>
            </a:r>
            <a:r>
              <a:rPr lang="en-US" sz="2000" dirty="0" err="1"/>
              <a:t>Googles</a:t>
            </a:r>
            <a:r>
              <a:rPr lang="en-US" sz="2000" dirty="0"/>
              <a:t> UI "visual language" behind Android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Emphasizes </a:t>
            </a:r>
            <a:r>
              <a:rPr lang="en-US" sz="2000" dirty="0"/>
              <a:t>unified experience, usability &amp; accessibility, graceful degradation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"</a:t>
            </a:r>
            <a:r>
              <a:rPr lang="en-US" sz="2000" dirty="0"/>
              <a:t>Material is the metaphor" - paper, ink, surface edges. "Motion provides meaning"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Material is one implementation - Material Design Lite is another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AM </a:t>
            </a:r>
            <a:r>
              <a:rPr lang="en-US" sz="2000" dirty="0"/>
              <a:t>depends on </a:t>
            </a:r>
            <a:r>
              <a:rPr lang="en-US" sz="2000" dirty="0" err="1"/>
              <a:t>nG</a:t>
            </a:r>
            <a:r>
              <a:rPr lang="en-US" sz="2000" dirty="0"/>
              <a:t>, </a:t>
            </a:r>
            <a:r>
              <a:rPr lang="en-US" sz="2000" dirty="0" err="1"/>
              <a:t>ngAnimate</a:t>
            </a:r>
            <a:r>
              <a:rPr lang="en-US" sz="2000" dirty="0"/>
              <a:t>, </a:t>
            </a:r>
            <a:r>
              <a:rPr lang="en-US" sz="2000" dirty="0" err="1"/>
              <a:t>ngAria</a:t>
            </a:r>
            <a:r>
              <a:rPr lang="en-US" sz="2000" dirty="0"/>
              <a:t>. MDL has no dependencies but less features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AM </a:t>
            </a:r>
            <a:r>
              <a:rPr lang="en-US" sz="2000" dirty="0"/>
              <a:t>provides directives/components, MDL depends on classes + JS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Both </a:t>
            </a:r>
            <a:r>
              <a:rPr lang="en-US" sz="2000" dirty="0"/>
              <a:t>provide grid system + widgets like dialogs, badges, tabs, autocomplete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381589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Material in 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 </a:t>
            </a:r>
            <a:r>
              <a:rPr lang="en-US" sz="2000" dirty="0"/>
              <a:t>resources via link/script tags, module loader, </a:t>
            </a:r>
            <a:r>
              <a:rPr lang="en-US" sz="2000" dirty="0" err="1"/>
              <a:t>npm</a:t>
            </a:r>
            <a:r>
              <a:rPr lang="en-US" sz="2000" dirty="0"/>
              <a:t> install or whatever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'</a:t>
            </a:r>
            <a:r>
              <a:rPr lang="en-US" sz="2000" dirty="0" err="1"/>
              <a:t>ngMaterial</a:t>
            </a:r>
            <a:r>
              <a:rPr lang="en-US" sz="2000" dirty="0"/>
              <a:t>' as a dependency to the module declaration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Angular.module</a:t>
            </a:r>
            <a:r>
              <a:rPr lang="en-US" sz="2000" dirty="0"/>
              <a:t>('</a:t>
            </a:r>
            <a:r>
              <a:rPr lang="en-US" sz="2000" dirty="0" err="1"/>
              <a:t>sbuxJukebox</a:t>
            </a:r>
            <a:r>
              <a:rPr lang="en-US" sz="2000" dirty="0"/>
              <a:t>', ['</a:t>
            </a:r>
            <a:r>
              <a:rPr lang="en-US" sz="2000" dirty="0" err="1"/>
              <a:t>ngMaterial</a:t>
            </a:r>
            <a:r>
              <a:rPr lang="en-US" sz="2000" dirty="0"/>
              <a:t>']);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Various </a:t>
            </a:r>
            <a:r>
              <a:rPr lang="en-US" sz="2000" dirty="0"/>
              <a:t>md- prefixed directives are now available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225978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Material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an md-toolbar to the top of the page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md-tabs to break up the content area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an md-autocomplete to one of the tabs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Hook </a:t>
            </a:r>
            <a:r>
              <a:rPr lang="en-US" sz="2000" dirty="0"/>
              <a:t>up the </a:t>
            </a:r>
            <a:r>
              <a:rPr lang="en-US" sz="2000" dirty="0" err="1"/>
              <a:t>songsAjax</a:t>
            </a:r>
            <a:r>
              <a:rPr lang="en-US" sz="2000" dirty="0"/>
              <a:t> service to the autocomplete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282994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Controllers are a subclass</a:t>
            </a:r>
            <a:r>
              <a:rPr lang="en-US" sz="2400" dirty="0" smtClean="0"/>
              <a:t> </a:t>
            </a:r>
            <a:r>
              <a:rPr lang="en-US" sz="2400" dirty="0"/>
              <a:t>of / sugar over </a:t>
            </a:r>
            <a:r>
              <a:rPr lang="en-US" sz="2400" dirty="0" smtClean="0"/>
              <a:t>directive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Encapsulate a unit of data and behavior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May or may not render anything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Recipe: .</a:t>
            </a:r>
            <a:r>
              <a:rPr lang="en-US" sz="2400" dirty="0"/>
              <a:t>controller</a:t>
            </a:r>
            <a:r>
              <a:rPr lang="en-US" sz="2400" dirty="0" smtClean="0"/>
              <a:t>( '</a:t>
            </a:r>
            <a:r>
              <a:rPr lang="en-US" sz="2400" dirty="0" err="1"/>
              <a:t>cntrlName</a:t>
            </a:r>
            <a:r>
              <a:rPr lang="en-US" sz="2400" dirty="0"/>
              <a:t>', </a:t>
            </a:r>
            <a:r>
              <a:rPr lang="en-US" sz="2400" dirty="0" err="1" smtClean="0"/>
              <a:t>func</a:t>
            </a:r>
            <a:r>
              <a:rPr lang="en-US" sz="2400" dirty="0" smtClean="0"/>
              <a:t>… )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 </a:t>
            </a:r>
            <a:r>
              <a:rPr lang="en-US" sz="2400" dirty="0" smtClean="0"/>
              <a:t>view, &lt;div </a:t>
            </a:r>
            <a:r>
              <a:rPr lang="en-US" sz="2400" dirty="0" err="1" smtClean="0"/>
              <a:t>ng</a:t>
            </a:r>
            <a:r>
              <a:rPr lang="en-US" sz="2400" dirty="0"/>
              <a:t>-</a:t>
            </a:r>
            <a:r>
              <a:rPr lang="en-US" sz="2400" dirty="0" smtClean="0"/>
              <a:t>controller="</a:t>
            </a:r>
            <a:r>
              <a:rPr lang="en-US" sz="2400" dirty="0" err="1" smtClean="0"/>
              <a:t>directiveName</a:t>
            </a:r>
            <a:r>
              <a:rPr lang="en-US" sz="2400" dirty="0" smtClean="0"/>
              <a:t>"&gt;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66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Targets </a:t>
            </a:r>
            <a:r>
              <a:rPr lang="en-US" sz="2000" dirty="0"/>
              <a:t>"evergreen" browsers - no legacy support (IE9+)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is a major redesign, with many breaking changes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Emphasis </a:t>
            </a:r>
            <a:r>
              <a:rPr lang="en-US" sz="2000" dirty="0"/>
              <a:t>on moving towards HTML5 web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TypeScript</a:t>
            </a:r>
            <a:r>
              <a:rPr lang="en-US" sz="2000" dirty="0" smtClean="0"/>
              <a:t> </a:t>
            </a:r>
            <a:r>
              <a:rPr lang="en-US" sz="2000" dirty="0"/>
              <a:t>recommended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108503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Major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like a reboot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central API is now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are a type of Directive, those are still around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Providers </a:t>
            </a:r>
            <a:r>
              <a:rPr lang="en-US" sz="2000" dirty="0"/>
              <a:t>are still around, but their sugar/subtypes have been removed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Large </a:t>
            </a:r>
            <a:r>
              <a:rPr lang="en-US" sz="2000" dirty="0"/>
              <a:t>portions of the API have been removed: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angular.module</a:t>
            </a:r>
            <a:r>
              <a:rPr lang="en-US" sz="1600" dirty="0"/>
              <a:t>, scope, controllers, filters, </a:t>
            </a:r>
            <a:r>
              <a:rPr lang="en-US" sz="1600" dirty="0" err="1"/>
              <a:t>ng</a:t>
            </a:r>
            <a:r>
              <a:rPr lang="en-US" sz="1600" dirty="0"/>
              <a:t>-app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reliance on dependency injection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nG2 </a:t>
            </a:r>
            <a:r>
              <a:rPr lang="en-US" sz="1600" dirty="0"/>
              <a:t>only includes minimum functionality by default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Gotcha</a:t>
            </a:r>
            <a:r>
              <a:rPr lang="en-US" sz="1600" dirty="0"/>
              <a:t>: common "undefined" or "not a function" errors when you forget an import</a:t>
            </a:r>
            <a:endParaRPr lang="is-IS" sz="800" dirty="0"/>
          </a:p>
        </p:txBody>
      </p:sp>
    </p:spTree>
    <p:extLst>
      <p:ext uri="{BB962C8B-B14F-4D97-AF65-F5344CB8AC3E}">
        <p14:creationId xmlns:p14="http://schemas.microsoft.com/office/powerpoint/2010/main" val="274607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Advantages </a:t>
            </a:r>
            <a:r>
              <a:rPr lang="en-US" dirty="0" smtClean="0"/>
              <a:t>gained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Smaller</a:t>
            </a:r>
            <a:r>
              <a:rPr lang="en-US" sz="2000" dirty="0"/>
              <a:t>, more consistent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modularity/DI - import only what you need means smaller downloads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separation from DOM - testing, IDE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Performance </a:t>
            </a:r>
            <a:r>
              <a:rPr lang="en-US" sz="2000" dirty="0"/>
              <a:t>speedups primarily due to jettisoning digest checking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Aligns </a:t>
            </a:r>
            <a:r>
              <a:rPr lang="en-US" sz="2000" dirty="0"/>
              <a:t>closer with the future of web components</a:t>
            </a:r>
            <a:endParaRPr lang="is-IS" sz="800" dirty="0"/>
          </a:p>
        </p:txBody>
      </p:sp>
    </p:spTree>
    <p:extLst>
      <p:ext uri="{BB962C8B-B14F-4D97-AF65-F5344CB8AC3E}">
        <p14:creationId xmlns:p14="http://schemas.microsoft.com/office/powerpoint/2010/main" val="374943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 word of caution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</a:t>
            </a:r>
            <a:r>
              <a:rPr lang="en-US" sz="2000" dirty="0" smtClean="0"/>
              <a:t>is officially in beta. </a:t>
            </a:r>
            <a:r>
              <a:rPr lang="en-US" sz="2000" dirty="0"/>
              <a:t>What does beta mean?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"</a:t>
            </a:r>
            <a:r>
              <a:rPr lang="en-US" sz="2000" dirty="0"/>
              <a:t>we're now confident that most developers can be successful building large applications"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platform is not just its code though, also its ecosystem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Tooling </a:t>
            </a:r>
            <a:r>
              <a:rPr lang="en-US" sz="2000" dirty="0"/>
              <a:t>&amp; 3rd party library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Documentation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Error </a:t>
            </a:r>
            <a:r>
              <a:rPr lang="en-US" sz="2000" dirty="0"/>
              <a:t>handling messages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Community </a:t>
            </a:r>
            <a:r>
              <a:rPr lang="en-US" sz="2000" dirty="0"/>
              <a:t>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IMO, nG2 ecosystem is not mature yet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Official documentation is </a:t>
            </a:r>
            <a:r>
              <a:rPr lang="en-US" sz="1600" dirty="0" smtClean="0"/>
              <a:t>intentionally complete</a:t>
            </a:r>
            <a:endParaRPr lang="is-IS" sz="4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syntax changes make older articles unreliable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TSC compilation issues</a:t>
            </a:r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164463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 word of caution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</a:t>
            </a:r>
            <a:r>
              <a:rPr lang="en-US" sz="2000" dirty="0" smtClean="0"/>
              <a:t>is officially in beta. </a:t>
            </a:r>
            <a:r>
              <a:rPr lang="en-US" sz="2000" dirty="0"/>
              <a:t>What does beta mean?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"</a:t>
            </a:r>
            <a:r>
              <a:rPr lang="en-US" sz="2000" dirty="0"/>
              <a:t>we're now confident that most developers can be successful building large applications"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platform is not just its code though, also its ecosystem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Tooling </a:t>
            </a:r>
            <a:r>
              <a:rPr lang="en-US" sz="2000" dirty="0"/>
              <a:t>&amp; 3rd party library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Documentation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Error </a:t>
            </a:r>
            <a:r>
              <a:rPr lang="en-US" sz="2000" dirty="0"/>
              <a:t>handling messages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Community </a:t>
            </a:r>
            <a:r>
              <a:rPr lang="en-US" sz="2000" dirty="0"/>
              <a:t>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IMO, nG2 ecosystem is not mature yet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Official </a:t>
            </a:r>
            <a:r>
              <a:rPr lang="en-US" sz="1600" dirty="0"/>
              <a:t>documentation is </a:t>
            </a:r>
            <a:r>
              <a:rPr lang="en-US" sz="1600" dirty="0" smtClean="0"/>
              <a:t>intentionally complete</a:t>
            </a:r>
            <a:endParaRPr lang="is-IS" sz="4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syntax changes make older articles unreliable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TSC compilation issues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Proceed </a:t>
            </a:r>
            <a:r>
              <a:rPr lang="en-US" sz="2000" dirty="0"/>
              <a:t>with </a:t>
            </a:r>
            <a:r>
              <a:rPr lang="en-US" sz="2000" dirty="0" smtClean="0"/>
              <a:t>caution</a:t>
            </a:r>
          </a:p>
          <a:p>
            <a:pPr lvl="1" algn="l"/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168596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From </a:t>
            </a:r>
            <a:r>
              <a:rPr lang="en-US" sz="2000" dirty="0"/>
              <a:t>Microsoft, a compiled superset of </a:t>
            </a:r>
            <a:r>
              <a:rPr lang="en-US" sz="2000" dirty="0" err="1"/>
              <a:t>Javascript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valid JS is valid TS (theoretically - in practice often requires tweaking)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Adds </a:t>
            </a:r>
            <a:r>
              <a:rPr lang="en-US" sz="2000" dirty="0"/>
              <a:t>support for static typing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Specify </a:t>
            </a:r>
            <a:r>
              <a:rPr lang="en-US" sz="1600" dirty="0"/>
              <a:t>type when declaring </a:t>
            </a:r>
            <a:r>
              <a:rPr lang="en-US" sz="1600" dirty="0" err="1"/>
              <a:t>vars</a:t>
            </a:r>
            <a:r>
              <a:rPr lang="en-US" sz="1600" dirty="0"/>
              <a:t>, function arguments and return values, </a:t>
            </a:r>
            <a:r>
              <a:rPr lang="en-US" sz="1600" dirty="0" err="1"/>
              <a:t>etc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Describe </a:t>
            </a:r>
            <a:r>
              <a:rPr lang="en-US" sz="1600" dirty="0"/>
              <a:t>custom types with a "declaration" file - describe interface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Adds </a:t>
            </a:r>
            <a:r>
              <a:rPr lang="en-US" sz="2000" dirty="0"/>
              <a:t>the common ES6 features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arrow </a:t>
            </a:r>
            <a:r>
              <a:rPr lang="en-US" sz="1600" dirty="0"/>
              <a:t>functions, classes, modules, let keyword, Map, Promise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Compatibility </a:t>
            </a:r>
            <a:r>
              <a:rPr lang="en-US" sz="1600" dirty="0"/>
              <a:t>table: http://</a:t>
            </a:r>
            <a:r>
              <a:rPr lang="en-US" sz="1600" dirty="0" err="1"/>
              <a:t>kangax.github.io</a:t>
            </a:r>
            <a:r>
              <a:rPr lang="en-US" sz="1600" dirty="0"/>
              <a:t>/</a:t>
            </a:r>
            <a:r>
              <a:rPr lang="en-US" sz="1600" dirty="0" err="1"/>
              <a:t>compat</a:t>
            </a:r>
            <a:r>
              <a:rPr lang="en-US" sz="1600" dirty="0"/>
              <a:t>-table/es6/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And </a:t>
            </a:r>
            <a:r>
              <a:rPr lang="en-US" sz="2000" dirty="0"/>
              <a:t>some unique features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@ </a:t>
            </a:r>
            <a:r>
              <a:rPr lang="en-US" sz="1600" dirty="0"/>
              <a:t>Decorator syntax (often referred to as annotation)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inline </a:t>
            </a:r>
            <a:r>
              <a:rPr lang="en-US" sz="1600" dirty="0"/>
              <a:t>variable type specification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Tutorial</a:t>
            </a:r>
            <a:r>
              <a:rPr lang="en-US" sz="2000" dirty="0"/>
              <a:t>: https://</a:t>
            </a:r>
            <a:r>
              <a:rPr lang="en-US" sz="2000" dirty="0" err="1"/>
              <a:t>johnpapa.net</a:t>
            </a:r>
            <a:r>
              <a:rPr lang="en-US" sz="2000" dirty="0"/>
              <a:t>/typescriptpost1/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Quick </a:t>
            </a:r>
            <a:r>
              <a:rPr lang="en-US" sz="2000" dirty="0"/>
              <a:t>syntax reference: https://</a:t>
            </a:r>
            <a:r>
              <a:rPr lang="en-US" sz="2000" dirty="0" err="1"/>
              <a:t>quizlet.com</a:t>
            </a:r>
            <a:r>
              <a:rPr lang="en-US" sz="2000" dirty="0"/>
              <a:t>/134674527/typescript-syntax-flash-cards/</a:t>
            </a:r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373706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Lab: Get started with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 </a:t>
            </a:r>
            <a:r>
              <a:rPr lang="en-US" sz="2000" dirty="0"/>
              <a:t>always specifies at least one template (</a:t>
            </a:r>
            <a:r>
              <a:rPr lang="en-US" sz="2000" dirty="0" err="1"/>
              <a:t>mulitple</a:t>
            </a:r>
            <a:r>
              <a:rPr lang="en-US" sz="2000" dirty="0"/>
              <a:t> based on media query)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New </a:t>
            </a:r>
            <a:r>
              <a:rPr lang="en-US" sz="2000" dirty="0"/>
              <a:t>template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ES6 </a:t>
            </a:r>
            <a:r>
              <a:rPr lang="en-US" sz="2000" dirty="0"/>
              <a:t>Class with constructor replaces Controller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Scope </a:t>
            </a:r>
            <a:r>
              <a:rPr lang="en-US" sz="2000" dirty="0"/>
              <a:t>is gone - properties of the ES6 Class now represent Component data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Input </a:t>
            </a:r>
            <a:r>
              <a:rPr lang="en-US" sz="2000" dirty="0"/>
              <a:t>and Output properties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Public </a:t>
            </a:r>
            <a:r>
              <a:rPr lang="en-US" sz="2000" dirty="0"/>
              <a:t>API of the Component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Binding </a:t>
            </a:r>
            <a:r>
              <a:rPr lang="en-US" sz="2000" dirty="0"/>
              <a:t>to Inputs remains familiar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Subscribe </a:t>
            </a:r>
            <a:r>
              <a:rPr lang="en-US" sz="2000" dirty="0"/>
              <a:t>to events for Output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98364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Lab: Get started with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Like 1.x, valid HTML + script tag pointing to </a:t>
            </a:r>
            <a:r>
              <a:rPr lang="en-US" sz="2000" dirty="0" err="1" smtClean="0"/>
              <a:t>angular.js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Core </a:t>
            </a:r>
            <a:r>
              <a:rPr lang="en-US" sz="2000" dirty="0" err="1" smtClean="0"/>
              <a:t>angular.js</a:t>
            </a:r>
            <a:r>
              <a:rPr lang="en-US" sz="2000" dirty="0" smtClean="0"/>
              <a:t> is super stripped down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script tags to include what you need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Notes on </a:t>
            </a:r>
            <a:r>
              <a:rPr lang="en-US" sz="2000" dirty="0" err="1"/>
              <a:t>SystemJS</a:t>
            </a:r>
            <a:r>
              <a:rPr lang="en-US" sz="2000" dirty="0"/>
              <a:t>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It is </a:t>
            </a:r>
            <a:r>
              <a:rPr lang="en-US" sz="1600" dirty="0"/>
              <a:t>optional - other module loaders such as </a:t>
            </a:r>
            <a:r>
              <a:rPr lang="en-US" sz="1600" dirty="0" err="1"/>
              <a:t>Webpack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SystemJS</a:t>
            </a:r>
            <a:r>
              <a:rPr lang="en-US" sz="1600" dirty="0" smtClean="0"/>
              <a:t> </a:t>
            </a:r>
            <a:r>
              <a:rPr lang="en-US" sz="1600" dirty="0"/>
              <a:t>is capable of </a:t>
            </a:r>
            <a:r>
              <a:rPr lang="en-US" sz="1600" dirty="0" err="1"/>
              <a:t>transpiling</a:t>
            </a:r>
            <a:r>
              <a:rPr lang="en-US" sz="1600" dirty="0"/>
              <a:t> on the fly (client side)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Not officially recommended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But it </a:t>
            </a:r>
            <a:r>
              <a:rPr lang="en-US" sz="1600" dirty="0"/>
              <a:t>is faster than waiting for a watcher to recompile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Also code </a:t>
            </a:r>
            <a:r>
              <a:rPr lang="en-US" sz="1600" dirty="0"/>
              <a:t>will sometimes run in browser when the TSC compiler </a:t>
            </a:r>
            <a:r>
              <a:rPr lang="en-US" sz="1600" dirty="0" smtClean="0"/>
              <a:t>errors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tsc</a:t>
            </a:r>
            <a:r>
              <a:rPr lang="en-US" sz="1600" dirty="0" smtClean="0"/>
              <a:t> </a:t>
            </a:r>
            <a:r>
              <a:rPr lang="en-US" sz="1600" dirty="0"/>
              <a:t>depends more on definition files to provide typing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40148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Controllers </a:t>
            </a:r>
            <a:r>
              <a:rPr lang="en-US" sz="2400" dirty="0" smtClean="0"/>
              <a:t>should </a:t>
            </a:r>
            <a:r>
              <a:rPr lang="en-US" sz="2400" dirty="0" smtClean="0"/>
              <a:t>be 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 </a:t>
            </a:r>
            <a:r>
              <a:rPr lang="en-US" sz="2400" dirty="0" smtClean="0"/>
              <a:t>/ Binder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Only </a:t>
            </a:r>
            <a:r>
              <a:rPr lang="en-US" sz="2000" dirty="0"/>
              <a:t>coordinate data flow between the </a:t>
            </a:r>
            <a:r>
              <a:rPr lang="en-US" sz="2000" dirty="0" smtClean="0"/>
              <a:t>model </a:t>
            </a:r>
            <a:r>
              <a:rPr lang="en-US" sz="2000" dirty="0"/>
              <a:t>and view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More complex logic should live in a service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Controllers should never reference </a:t>
            </a:r>
            <a:r>
              <a:rPr lang="en-US" sz="2400" dirty="0" smtClean="0"/>
              <a:t>DOM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Directives have single responsibility for DOM mods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Also complicates testing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Directives and Controllers can communicate through scope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96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Object </a:t>
            </a:r>
            <a:r>
              <a:rPr lang="en-US" sz="2400" dirty="0"/>
              <a:t>that </a:t>
            </a:r>
            <a:r>
              <a:rPr lang="en-US" sz="2400" dirty="0" smtClean="0"/>
              <a:t>represents a slice of the </a:t>
            </a:r>
            <a:r>
              <a:rPr lang="en-US" sz="2400" dirty="0"/>
              <a:t>application </a:t>
            </a:r>
            <a:r>
              <a:rPr lang="en-US" sz="2400" dirty="0" smtClean="0"/>
              <a:t>model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Provides the execution context for evaluating expressions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Stores…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data (object properties)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behavior (methods)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Can …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observe model mutations ($watch)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propagate events ($apply)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768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Module creates $</a:t>
            </a:r>
            <a:r>
              <a:rPr lang="en-US" sz="2400" dirty="0" err="1"/>
              <a:t>rootScope</a:t>
            </a:r>
            <a:r>
              <a:rPr lang="en-US" sz="2400" dirty="0"/>
              <a:t> at startup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Get an instance via $scope in recipe function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.controller( '</a:t>
            </a:r>
            <a:r>
              <a:rPr lang="en-US" sz="2400" dirty="0" err="1"/>
              <a:t>controllerName</a:t>
            </a:r>
            <a:r>
              <a:rPr lang="en-US" sz="2400" dirty="0"/>
              <a:t>', function( $scope ) {…})</a:t>
            </a:r>
            <a:r>
              <a:rPr lang="en-US" sz="2400" dirty="0" smtClean="0"/>
              <a:t>;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95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Why scope?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Memory </a:t>
            </a:r>
            <a:r>
              <a:rPr lang="en-US" sz="2400" dirty="0"/>
              <a:t>management: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DOM changes, scope </a:t>
            </a:r>
            <a:r>
              <a:rPr lang="en-US" sz="2000" dirty="0" smtClean="0"/>
              <a:t>changes, and vice versa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Scope </a:t>
            </a:r>
            <a:r>
              <a:rPr lang="en-US" sz="2000" dirty="0"/>
              <a:t>handles set up and tear down of bindings and listeners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Scopes can inherit, promoting </a:t>
            </a:r>
            <a:r>
              <a:rPr lang="en-US" sz="2400" dirty="0" err="1"/>
              <a:t>composability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Separates </a:t>
            </a:r>
            <a:r>
              <a:rPr lang="en-US" sz="2400" dirty="0"/>
              <a:t>data model from application </a:t>
            </a:r>
            <a:r>
              <a:rPr lang="en-US" sz="2400" dirty="0" smtClean="0"/>
              <a:t>logic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30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Scope inheritance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12093"/>
              </p:ext>
            </p:extLst>
          </p:nvPr>
        </p:nvGraphicFramePr>
        <p:xfrm>
          <a:off x="685800" y="1508654"/>
          <a:ext cx="7772400" cy="490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56"/>
                <a:gridCol w="2497942"/>
                <a:gridCol w="3560002"/>
              </a:tblGrid>
              <a:tr h="473206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Inheritance</a:t>
                      </a:r>
                      <a:r>
                        <a:rPr lang="en-US" baseline="0" dirty="0" smtClean="0"/>
                        <a:t> 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Directives </a:t>
                      </a:r>
                    </a:p>
                    <a:p>
                      <a:r>
                        <a:rPr lang="en-US" dirty="0" smtClean="0"/>
                        <a:t>(by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– no new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Acts on parent scope directly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prototypal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r>
                        <a:rPr lang="en-US" baseline="0" dirty="0" smtClean="0"/>
                        <a:t> shadows parent. Also </a:t>
                      </a:r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-include, </a:t>
                      </a:r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-switch, directive with option { scope: true }</a:t>
                      </a:r>
                      <a:endParaRPr lang="en-US" dirty="0" smtClean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</a:t>
                      </a:r>
                      <a:r>
                        <a:rPr lang="en-US" dirty="0" smtClean="0"/>
                        <a:t>-repeat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 prototypal,</a:t>
                      </a:r>
                    </a:p>
                    <a:p>
                      <a:r>
                        <a:rPr lang="en-US" dirty="0" smtClean="0"/>
                        <a:t>plus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iteration creates a new child scope, which also gets a property with alias name</a:t>
                      </a:r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Isolate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– new, blank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</a:t>
                      </a:r>
                      <a:r>
                        <a:rPr lang="en-US" baseline="0" dirty="0" smtClean="0"/>
                        <a:t> via option { scope: {} }. </a:t>
                      </a:r>
                      <a:r>
                        <a:rPr lang="en-US" sz="1800" dirty="0" smtClean="0"/>
                        <a:t>Reference to parent scope is still available.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 prototypal,</a:t>
                      </a:r>
                    </a:p>
                    <a:p>
                      <a:r>
                        <a:rPr lang="en-US" dirty="0" smtClean="0"/>
                        <a:t>but sibling of any</a:t>
                      </a:r>
                      <a:r>
                        <a:rPr lang="en-US" baseline="0" dirty="0" smtClean="0"/>
                        <a:t> isolate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 ( </a:t>
                      </a:r>
                      <a:r>
                        <a:rPr lang="en-US" dirty="0" err="1" smtClean="0"/>
                        <a:t>transclude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 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40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ControllerAs</a:t>
            </a:r>
            <a:r>
              <a:rPr lang="en-US" dirty="0"/>
              <a:t> syntax (</a:t>
            </a:r>
            <a:r>
              <a:rPr lang="en-US" dirty="0" err="1"/>
              <a:t>nG</a:t>
            </a:r>
            <a:r>
              <a:rPr lang="en-US" dirty="0"/>
              <a:t> 1.2+)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nl-NL" sz="2000" dirty="0"/>
              <a:t>Template </a:t>
            </a:r>
            <a:r>
              <a:rPr lang="nl-NL" sz="2000" dirty="0" err="1"/>
              <a:t>value</a:t>
            </a:r>
            <a:r>
              <a:rPr lang="nl-NL" sz="2000" dirty="0"/>
              <a:t> </a:t>
            </a:r>
            <a:r>
              <a:rPr lang="nl-NL" sz="2000" dirty="0" err="1" smtClean="0"/>
              <a:t>coupled</a:t>
            </a:r>
            <a:r>
              <a:rPr lang="nl-NL" sz="2000" dirty="0" smtClean="0"/>
              <a:t> </a:t>
            </a:r>
            <a:r>
              <a:rPr lang="nl-NL" sz="2000" dirty="0" err="1"/>
              <a:t>to</a:t>
            </a:r>
            <a:r>
              <a:rPr lang="nl-NL" sz="2000" dirty="0"/>
              <a:t> DOM placement ($</a:t>
            </a:r>
            <a:r>
              <a:rPr lang="nl-NL" sz="2000" dirty="0" err="1"/>
              <a:t>parent</a:t>
            </a:r>
            <a:r>
              <a:rPr lang="nl-NL" sz="2000" dirty="0"/>
              <a:t>) -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moveable</a:t>
            </a:r>
            <a:endParaRPr lang="nl-NL" sz="2000" dirty="0"/>
          </a:p>
          <a:p>
            <a:pPr lvl="1" algn="l"/>
            <a:r>
              <a:rPr lang="en-US" sz="1600" dirty="0" smtClean="0"/>
              <a:t>&lt;</a:t>
            </a:r>
            <a:r>
              <a:rPr lang="en-US" sz="1600" dirty="0"/>
              <a:t>div </a:t>
            </a:r>
            <a:r>
              <a:rPr lang="en-US" sz="1600" dirty="0" err="1"/>
              <a:t>ng</a:t>
            </a:r>
            <a:r>
              <a:rPr lang="en-US" sz="1600" dirty="0"/>
              <a:t>-controller="</a:t>
            </a:r>
            <a:r>
              <a:rPr lang="en-US" sz="1600" dirty="0" err="1"/>
              <a:t>ControllerOne</a:t>
            </a:r>
            <a:r>
              <a:rPr lang="en-US" sz="1600" dirty="0"/>
              <a:t>"&gt;</a:t>
            </a:r>
          </a:p>
          <a:p>
            <a:pPr lvl="1" algn="l"/>
            <a:r>
              <a:rPr lang="nl-NL" sz="1600" dirty="0" smtClean="0"/>
              <a:t>  {</a:t>
            </a:r>
            <a:r>
              <a:rPr lang="nl-NL" sz="1600" dirty="0"/>
              <a:t>{</a:t>
            </a:r>
            <a:r>
              <a:rPr lang="nl-NL" sz="1600" dirty="0" err="1"/>
              <a:t>foo</a:t>
            </a:r>
            <a:r>
              <a:rPr lang="nl-NL" sz="1600" dirty="0"/>
              <a:t>}</a:t>
            </a:r>
            <a:r>
              <a:rPr lang="nl-NL" sz="1600" dirty="0" smtClean="0"/>
              <a:t>}</a:t>
            </a:r>
            <a:endParaRPr lang="nl-NL" sz="1600" dirty="0"/>
          </a:p>
          <a:p>
            <a:pPr lvl="1" algn="l"/>
            <a:r>
              <a:rPr lang="nl-NL" sz="1600" dirty="0" smtClean="0"/>
              <a:t>&lt;</a:t>
            </a:r>
            <a:r>
              <a:rPr lang="nl-NL" sz="1600" dirty="0"/>
              <a:t>div </a:t>
            </a:r>
            <a:r>
              <a:rPr lang="nl-NL" sz="1600" dirty="0" err="1"/>
              <a:t>ng</a:t>
            </a:r>
            <a:r>
              <a:rPr lang="nl-NL" sz="1600" dirty="0"/>
              <a:t>-controller="</a:t>
            </a:r>
            <a:r>
              <a:rPr lang="nl-NL" sz="1600" dirty="0" err="1"/>
              <a:t>ControllerTwo</a:t>
            </a:r>
            <a:r>
              <a:rPr lang="nl-NL" sz="1600" dirty="0"/>
              <a:t>"&gt;</a:t>
            </a:r>
          </a:p>
          <a:p>
            <a:pPr lvl="1" algn="l"/>
            <a:r>
              <a:rPr lang="nl-NL" sz="1600" dirty="0" smtClean="0"/>
              <a:t>   {</a:t>
            </a:r>
            <a:r>
              <a:rPr lang="nl-NL" sz="1600" dirty="0"/>
              <a:t>{</a:t>
            </a:r>
            <a:r>
              <a:rPr lang="nl-NL" sz="1600" dirty="0" err="1"/>
              <a:t>foo</a:t>
            </a:r>
            <a:r>
              <a:rPr lang="nl-NL" sz="1600" dirty="0"/>
              <a:t>}}</a:t>
            </a:r>
          </a:p>
          <a:p>
            <a:pPr lvl="1" algn="l"/>
            <a:r>
              <a:rPr lang="nl-NL" sz="1600" dirty="0" smtClean="0"/>
              <a:t>  {</a:t>
            </a:r>
            <a:r>
              <a:rPr lang="nl-NL" sz="1600" dirty="0"/>
              <a:t>{$</a:t>
            </a:r>
            <a:r>
              <a:rPr lang="nl-NL" sz="1600" dirty="0" err="1"/>
              <a:t>parent.foo</a:t>
            </a:r>
            <a:r>
              <a:rPr lang="nl-NL" sz="1600" dirty="0"/>
              <a:t>}}</a:t>
            </a:r>
          </a:p>
          <a:p>
            <a:pPr marL="342900" indent="-342900" algn="l">
              <a:buFont typeface="Arial"/>
              <a:buChar char="•"/>
            </a:pPr>
            <a:r>
              <a:rPr lang="nl-NL" sz="2000" dirty="0" smtClean="0"/>
              <a:t>Template </a:t>
            </a:r>
            <a:r>
              <a:rPr lang="nl-NL" sz="2000" dirty="0" err="1" smtClean="0"/>
              <a:t>decoupled</a:t>
            </a:r>
            <a:r>
              <a:rPr lang="nl-NL" sz="2000" dirty="0" smtClean="0"/>
              <a:t> - </a:t>
            </a:r>
            <a:r>
              <a:rPr lang="nl-NL" sz="2000" dirty="0" err="1" smtClean="0"/>
              <a:t>moveable</a:t>
            </a:r>
            <a:endParaRPr lang="nl-NL" sz="2000" dirty="0" smtClean="0"/>
          </a:p>
          <a:p>
            <a:pPr lvl="1" algn="l"/>
            <a:r>
              <a:rPr lang="nl-NL" sz="1600" dirty="0" smtClean="0"/>
              <a:t>  &lt;div </a:t>
            </a:r>
            <a:r>
              <a:rPr lang="nl-NL" sz="1600" dirty="0" err="1" smtClean="0"/>
              <a:t>ng</a:t>
            </a:r>
            <a:r>
              <a:rPr lang="nl-NL" sz="1600" dirty="0" smtClean="0"/>
              <a:t>-controller="</a:t>
            </a:r>
            <a:r>
              <a:rPr lang="nl-NL" sz="1600" dirty="0" err="1" smtClean="0"/>
              <a:t>ControllerOne</a:t>
            </a:r>
            <a:r>
              <a:rPr lang="nl-NL" sz="1600" dirty="0" smtClean="0"/>
              <a:t> as ctrl1"&gt;</a:t>
            </a:r>
          </a:p>
          <a:p>
            <a:pPr lvl="1" algn="l"/>
            <a:r>
              <a:rPr lang="nl-NL" sz="1600" dirty="0" smtClean="0"/>
              <a:t>    {</a:t>
            </a:r>
            <a:r>
              <a:rPr lang="nl-NL" sz="1600" dirty="0"/>
              <a:t>{ctrl1.foo}}</a:t>
            </a:r>
          </a:p>
          <a:p>
            <a:pPr algn="l"/>
            <a:r>
              <a:rPr lang="nl-NL" sz="1600" dirty="0"/>
              <a:t>          &lt;div </a:t>
            </a:r>
            <a:r>
              <a:rPr lang="nl-NL" sz="1600" dirty="0" err="1"/>
              <a:t>ng</a:t>
            </a:r>
            <a:r>
              <a:rPr lang="nl-NL" sz="1600" dirty="0"/>
              <a:t>-</a:t>
            </a:r>
            <a:r>
              <a:rPr lang="nl-NL" sz="1600" dirty="0" smtClean="0"/>
              <a:t>controller</a:t>
            </a:r>
            <a:r>
              <a:rPr lang="nl-NL" sz="1600" dirty="0"/>
              <a:t>="</a:t>
            </a:r>
            <a:r>
              <a:rPr lang="nl-NL" sz="1600" dirty="0" err="1"/>
              <a:t>ControllerTwo</a:t>
            </a:r>
            <a:r>
              <a:rPr lang="nl-NL" sz="1600" dirty="0"/>
              <a:t> as ctrl2"&gt;</a:t>
            </a:r>
          </a:p>
          <a:p>
            <a:pPr lvl="1" algn="l"/>
            <a:r>
              <a:rPr lang="nl-NL" sz="1600" dirty="0"/>
              <a:t>   </a:t>
            </a:r>
            <a:r>
              <a:rPr lang="nl-NL" sz="1600" dirty="0" smtClean="0"/>
              <a:t>  {</a:t>
            </a:r>
            <a:r>
              <a:rPr lang="nl-NL" sz="1600" dirty="0"/>
              <a:t>{ctrl2.foo}}</a:t>
            </a:r>
          </a:p>
          <a:p>
            <a:pPr lvl="1" algn="l"/>
            <a:r>
              <a:rPr lang="nl-NL" sz="1600" dirty="0"/>
              <a:t>     </a:t>
            </a:r>
            <a:r>
              <a:rPr lang="nl-NL" sz="1600" dirty="0" smtClean="0"/>
              <a:t>{</a:t>
            </a:r>
            <a:r>
              <a:rPr lang="nl-NL" sz="1600" dirty="0"/>
              <a:t>{ctrl1.foo}}</a:t>
            </a:r>
          </a:p>
          <a:p>
            <a:pPr marL="342900" indent="-342900" algn="l">
              <a:buFont typeface="Arial"/>
              <a:buChar char="•"/>
            </a:pPr>
            <a:r>
              <a:rPr lang="nl-NL" sz="2000" dirty="0" smtClean="0"/>
              <a:t>Syntax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limited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views - </a:t>
            </a:r>
            <a:r>
              <a:rPr lang="nl-NL" sz="2000" dirty="0" err="1"/>
              <a:t>heres</a:t>
            </a:r>
            <a:r>
              <a:rPr lang="nl-NL" sz="2000" dirty="0"/>
              <a:t> a Directive Definition </a:t>
            </a:r>
            <a:r>
              <a:rPr lang="nl-NL" sz="2000" dirty="0" smtClean="0"/>
              <a:t>Object:</a:t>
            </a:r>
          </a:p>
          <a:p>
            <a:pPr lvl="1" algn="l"/>
            <a:r>
              <a:rPr lang="fr-FR" sz="1600" dirty="0" smtClean="0"/>
              <a:t>{ </a:t>
            </a:r>
            <a:r>
              <a:rPr lang="fr-FR" sz="1600" dirty="0" err="1" smtClean="0"/>
              <a:t>restrict</a:t>
            </a:r>
            <a:r>
              <a:rPr lang="fr-FR" sz="1600" dirty="0" smtClean="0"/>
              <a:t>: 'A',</a:t>
            </a:r>
          </a:p>
          <a:p>
            <a:pPr lvl="1" algn="l"/>
            <a:r>
              <a:rPr lang="fr-FR" sz="1600" dirty="0" smtClean="0"/>
              <a:t> </a:t>
            </a:r>
            <a:r>
              <a:rPr lang="fr-FR" sz="1600" dirty="0" err="1" smtClean="0"/>
              <a:t>controller</a:t>
            </a:r>
            <a:r>
              <a:rPr lang="fr-FR" sz="1600" dirty="0"/>
              <a:t>: '</a:t>
            </a:r>
            <a:r>
              <a:rPr lang="fr-FR" sz="1600" dirty="0" err="1"/>
              <a:t>SomeController</a:t>
            </a:r>
            <a:r>
              <a:rPr lang="fr-FR" sz="1600" dirty="0"/>
              <a:t>',</a:t>
            </a:r>
          </a:p>
          <a:p>
            <a:pPr lvl="1" algn="l"/>
            <a:r>
              <a:rPr lang="fr-FR" sz="1600" dirty="0" smtClean="0"/>
              <a:t> </a:t>
            </a:r>
            <a:r>
              <a:rPr lang="fr-FR" sz="1600" dirty="0" err="1" smtClean="0"/>
              <a:t>controllerAs</a:t>
            </a:r>
            <a:r>
              <a:rPr lang="fr-FR" sz="1600" dirty="0"/>
              <a:t>: 'ctrl',</a:t>
            </a:r>
          </a:p>
          <a:p>
            <a:pPr lvl="1" algn="l"/>
            <a:r>
              <a:rPr lang="nl-NL" sz="1600" dirty="0" smtClean="0"/>
              <a:t> template</a:t>
            </a:r>
            <a:r>
              <a:rPr lang="nl-NL" sz="1600" dirty="0"/>
              <a:t>: '{{</a:t>
            </a:r>
            <a:r>
              <a:rPr lang="nl-NL" sz="1600" dirty="0" err="1"/>
              <a:t>ctrl.foo</a:t>
            </a:r>
            <a:r>
              <a:rPr lang="nl-NL" sz="1600" dirty="0"/>
              <a:t>}</a:t>
            </a:r>
            <a:r>
              <a:rPr lang="nl-NL" sz="1600" dirty="0" smtClean="0"/>
              <a:t>}’}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5256231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3406</TotalTime>
  <Words>2461</Words>
  <Application>Microsoft Macintosh PowerPoint</Application>
  <PresentationFormat>On-screen Show (4:3)</PresentationFormat>
  <Paragraphs>315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 Black </vt:lpstr>
      <vt:lpstr>AngularJS training Day 2</vt:lpstr>
      <vt:lpstr>Day 2 Schedule</vt:lpstr>
      <vt:lpstr>Controllers</vt:lpstr>
      <vt:lpstr>Controllers</vt:lpstr>
      <vt:lpstr>Angular Scope</vt:lpstr>
      <vt:lpstr>Angular Scope</vt:lpstr>
      <vt:lpstr>Why scope?</vt:lpstr>
      <vt:lpstr>Scope inheritance</vt:lpstr>
      <vt:lpstr>ControllerAs syntax (nG 1.2+)</vt:lpstr>
      <vt:lpstr>Advanced Looping</vt:lpstr>
      <vt:lpstr>Advanced Looping</vt:lpstr>
      <vt:lpstr>Dependency Injection</vt:lpstr>
      <vt:lpstr>Dependency Injection</vt:lpstr>
      <vt:lpstr>Dependency Injection</vt:lpstr>
      <vt:lpstr>Dependency Injection</vt:lpstr>
      <vt:lpstr>Dependency Injection</vt:lpstr>
      <vt:lpstr>Providers</vt:lpstr>
      <vt:lpstr>Provider recipe syntax</vt:lpstr>
      <vt:lpstr>Providers in practice</vt:lpstr>
      <vt:lpstr>Services, Factories, Values and Constants, oh my!</vt:lpstr>
      <vt:lpstr>Factories</vt:lpstr>
      <vt:lpstr>Services</vt:lpstr>
      <vt:lpstr>Factories versus Services</vt:lpstr>
      <vt:lpstr>Values and Constants</vt:lpstr>
      <vt:lpstr>Recap</vt:lpstr>
      <vt:lpstr>$http Lab</vt:lpstr>
      <vt:lpstr>Angular Material</vt:lpstr>
      <vt:lpstr>Material in practice</vt:lpstr>
      <vt:lpstr>Material lab</vt:lpstr>
      <vt:lpstr>Intro to Angular 2</vt:lpstr>
      <vt:lpstr>Major changes</vt:lpstr>
      <vt:lpstr>Advantages gained</vt:lpstr>
      <vt:lpstr>A word of caution</vt:lpstr>
      <vt:lpstr>A word of caution</vt:lpstr>
      <vt:lpstr>TypeScript</vt:lpstr>
      <vt:lpstr>Lab: Get started with Angular 2</vt:lpstr>
      <vt:lpstr>Lab: Get started with Angular 2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38</cp:revision>
  <dcterms:created xsi:type="dcterms:W3CDTF">2016-05-30T01:39:32Z</dcterms:created>
  <dcterms:modified xsi:type="dcterms:W3CDTF">2016-10-06T01:20:21Z</dcterms:modified>
</cp:coreProperties>
</file>