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ngular.io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gular 2.0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2.0</a:t>
            </a:r>
          </a:p>
        </p:txBody>
      </p:sp>
      <p:sp>
        <p:nvSpPr>
          <p:cNvPr id="120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</a:t>
            </a:r>
            <a:r>
              <a:t>/</a:t>
            </a:r>
            <a:r>
              <a:rPr u="sng"/>
              <a:t>training-angular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7" name="Ti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Timing</a:t>
            </a:r>
          </a:p>
          <a:p>
            <a:pPr/>
            <a:r>
              <a:t>HTML / JS load time</a:t>
            </a:r>
          </a:p>
          <a:p>
            <a:pPr/>
            <a:r>
              <a:t>Framework / Application load time</a:t>
            </a:r>
          </a:p>
          <a:p>
            <a:pPr/>
            <a:r>
              <a:t>DOM Rendering</a:t>
            </a:r>
          </a:p>
          <a:p>
            <a:pPr/>
            <a:r>
              <a:t>Asynchronous operations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80" name="D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DOM</a:t>
            </a:r>
          </a:p>
          <a:p>
            <a:pPr/>
            <a:r>
              <a:t>DOM operations are expensive</a:t>
            </a:r>
          </a:p>
          <a:p>
            <a:pPr/>
            <a:r>
              <a:t>Redundant operations should be minimized</a:t>
            </a:r>
          </a:p>
          <a:p>
            <a:pPr/>
            <a:r>
              <a:t>Another form of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83" name="Stru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Structure</a:t>
            </a:r>
          </a:p>
          <a:p>
            <a:pPr/>
            <a:r>
              <a:t>Separation of Concerns</a:t>
            </a:r>
          </a:p>
          <a:p>
            <a:pPr/>
            <a:r>
              <a:t>Single Responsibility </a:t>
            </a:r>
          </a:p>
          <a:p>
            <a:pPr/>
            <a:r>
              <a:t>Composability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del-View-Contro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Model-View-Controller</a:t>
            </a:r>
          </a:p>
        </p:txBody>
      </p:sp>
      <p:sp>
        <p:nvSpPr>
          <p:cNvPr id="186" name="Rectangle"/>
          <p:cNvSpPr/>
          <p:nvPr/>
        </p:nvSpPr>
        <p:spPr>
          <a:xfrm>
            <a:off x="3416129" y="5436432"/>
            <a:ext cx="6545618" cy="3723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solidFill>
                  <a:srgbClr val="000000"/>
                </a:solidFill>
              </a:defRPr>
            </a:pPr>
          </a:p>
        </p:txBody>
      </p:sp>
      <p:sp>
        <p:nvSpPr>
          <p:cNvPr id="187" name="User"/>
          <p:cNvSpPr/>
          <p:nvPr/>
        </p:nvSpPr>
        <p:spPr>
          <a:xfrm>
            <a:off x="400026" y="6008394"/>
            <a:ext cx="2226780" cy="211779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88" name="&lt;text&gt;"/>
          <p:cNvSpPr/>
          <p:nvPr/>
        </p:nvSpPr>
        <p:spPr>
          <a:xfrm>
            <a:off x="3854762" y="6231571"/>
            <a:ext cx="168190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&lt;text&gt;</a:t>
            </a:r>
          </a:p>
        </p:txBody>
      </p:sp>
      <p:sp>
        <p:nvSpPr>
          <p:cNvPr id="189" name="Widget…"/>
          <p:cNvSpPr/>
          <p:nvPr/>
        </p:nvSpPr>
        <p:spPr>
          <a:xfrm>
            <a:off x="7841205" y="6231571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Widget</a:t>
            </a:r>
          </a:p>
          <a:p>
            <a:pPr>
              <a:defRPr sz="2600"/>
            </a:pPr>
            <a:r>
              <a:t>Names</a:t>
            </a:r>
          </a:p>
        </p:txBody>
      </p:sp>
      <p:sp>
        <p:nvSpPr>
          <p:cNvPr id="190" name="&lt;canvas&gt;"/>
          <p:cNvSpPr/>
          <p:nvPr/>
        </p:nvSpPr>
        <p:spPr>
          <a:xfrm>
            <a:off x="3854762" y="7723820"/>
            <a:ext cx="1681908" cy="1270001"/>
          </a:xfrm>
          <a:prstGeom prst="rect">
            <a:avLst/>
          </a:prstGeom>
          <a:solidFill>
            <a:schemeClr val="accent4">
              <a:satOff val="21150"/>
              <a:lumOff val="-159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&lt;canvas&gt;</a:t>
            </a:r>
          </a:p>
        </p:txBody>
      </p:sp>
      <p:sp>
        <p:nvSpPr>
          <p:cNvPr id="191" name="Widget…"/>
          <p:cNvSpPr/>
          <p:nvPr/>
        </p:nvSpPr>
        <p:spPr>
          <a:xfrm>
            <a:off x="7841205" y="7723820"/>
            <a:ext cx="1681908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Widget</a:t>
            </a:r>
          </a:p>
          <a:p>
            <a:pPr>
              <a:defRPr sz="2600"/>
            </a:pPr>
            <a:r>
              <a:t>Params</a:t>
            </a:r>
          </a:p>
        </p:txBody>
      </p:sp>
      <p:sp>
        <p:nvSpPr>
          <p:cNvPr id="192" name="Line"/>
          <p:cNvSpPr/>
          <p:nvPr/>
        </p:nvSpPr>
        <p:spPr>
          <a:xfrm>
            <a:off x="5645150" y="686657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3" name="Line"/>
          <p:cNvSpPr/>
          <p:nvPr/>
        </p:nvSpPr>
        <p:spPr>
          <a:xfrm>
            <a:off x="5645150" y="8358820"/>
            <a:ext cx="20875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4" name="Client"/>
          <p:cNvSpPr/>
          <p:nvPr/>
        </p:nvSpPr>
        <p:spPr>
          <a:xfrm>
            <a:off x="2787850" y="5182432"/>
            <a:ext cx="958292" cy="495301"/>
          </a:xfrm>
          <a:prstGeom prst="rect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Client</a:t>
            </a:r>
          </a:p>
        </p:txBody>
      </p:sp>
      <p:sp>
        <p:nvSpPr>
          <p:cNvPr id="195" name="Line"/>
          <p:cNvSpPr/>
          <p:nvPr/>
        </p:nvSpPr>
        <p:spPr>
          <a:xfrm flipV="1">
            <a:off x="5678488" y="7131105"/>
            <a:ext cx="2033329" cy="9517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6" name="View"/>
          <p:cNvSpPr txBox="1"/>
          <p:nvPr/>
        </p:nvSpPr>
        <p:spPr>
          <a:xfrm>
            <a:off x="4160106" y="5526721"/>
            <a:ext cx="10712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197" name="Model"/>
          <p:cNvSpPr txBox="1"/>
          <p:nvPr/>
        </p:nvSpPr>
        <p:spPr>
          <a:xfrm>
            <a:off x="7989958" y="5526721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98" name="Controller"/>
          <p:cNvSpPr txBox="1"/>
          <p:nvPr/>
        </p:nvSpPr>
        <p:spPr>
          <a:xfrm>
            <a:off x="5645149" y="5526721"/>
            <a:ext cx="20875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99" name="Model handles data…"/>
          <p:cNvSpPr txBox="1"/>
          <p:nvPr/>
        </p:nvSpPr>
        <p:spPr>
          <a:xfrm>
            <a:off x="717047" y="2226829"/>
            <a:ext cx="1157070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Model handles data</a:t>
            </a:r>
          </a:p>
          <a:p>
            <a:pPr marL="421105" indent="-421105" algn="l">
              <a:buSzPct val="75000"/>
              <a:buChar char="•"/>
            </a:pPr>
            <a:r>
              <a:t>View handles display</a:t>
            </a:r>
          </a:p>
          <a:p>
            <a:pPr marL="421105" indent="-421105" algn="l">
              <a:buSzPct val="75000"/>
              <a:buChar char="•"/>
            </a:pPr>
            <a:r>
              <a:t>Controller updates one when other changes</a:t>
            </a:r>
          </a:p>
          <a:p>
            <a:pPr marL="421105" indent="-421105" algn="l">
              <a:buSzPct val="75000"/>
              <a:buChar char="•"/>
            </a:pPr>
            <a:r>
              <a:t>This is called “data binding”</a:t>
            </a:r>
          </a:p>
          <a:p>
            <a:pPr marL="421105" indent="-421105" algn="l">
              <a:buSzPct val="75000"/>
              <a:buChar char="•"/>
            </a:pPr>
            <a:r>
              <a:t>MVC naming conventions are inconsistent</a:t>
            </a:r>
          </a:p>
        </p:txBody>
      </p:sp>
      <p:sp>
        <p:nvSpPr>
          <p:cNvPr id="200" name="Line"/>
          <p:cNvSpPr/>
          <p:nvPr/>
        </p:nvSpPr>
        <p:spPr>
          <a:xfrm>
            <a:off x="2330314" y="7243896"/>
            <a:ext cx="95222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1" name="Line"/>
          <p:cNvSpPr/>
          <p:nvPr/>
        </p:nvSpPr>
        <p:spPr>
          <a:xfrm flipH="1">
            <a:off x="2114224" y="7558980"/>
            <a:ext cx="1160517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2" name="REST API"/>
          <p:cNvSpPr/>
          <p:nvPr/>
        </p:nvSpPr>
        <p:spPr>
          <a:xfrm>
            <a:off x="11137900" y="5047861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REST API</a:t>
            </a:r>
          </a:p>
        </p:txBody>
      </p:sp>
      <p:sp>
        <p:nvSpPr>
          <p:cNvPr id="203" name="Local…"/>
          <p:cNvSpPr/>
          <p:nvPr/>
        </p:nvSpPr>
        <p:spPr>
          <a:xfrm>
            <a:off x="11137900" y="6567034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Local</a:t>
            </a:r>
          </a:p>
          <a:p>
            <a:pPr>
              <a:defRPr sz="2600"/>
            </a:pPr>
            <a:r>
              <a:t>Storage</a:t>
            </a:r>
          </a:p>
        </p:txBody>
      </p:sp>
      <p:sp>
        <p:nvSpPr>
          <p:cNvPr id="204" name="More"/>
          <p:cNvSpPr/>
          <p:nvPr/>
        </p:nvSpPr>
        <p:spPr>
          <a:xfrm>
            <a:off x="11137900" y="8085959"/>
            <a:ext cx="1462922" cy="1462922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More</a:t>
            </a:r>
          </a:p>
        </p:txBody>
      </p:sp>
      <p:sp>
        <p:nvSpPr>
          <p:cNvPr id="205" name="Line"/>
          <p:cNvSpPr/>
          <p:nvPr/>
        </p:nvSpPr>
        <p:spPr>
          <a:xfrm flipV="1">
            <a:off x="10049598" y="6259312"/>
            <a:ext cx="941131" cy="94113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6" name="Line"/>
          <p:cNvSpPr/>
          <p:nvPr/>
        </p:nvSpPr>
        <p:spPr>
          <a:xfrm>
            <a:off x="9973328" y="7298370"/>
            <a:ext cx="1071221" cy="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7" name="Line"/>
          <p:cNvSpPr/>
          <p:nvPr/>
        </p:nvSpPr>
        <p:spPr>
          <a:xfrm>
            <a:off x="9959528" y="7261202"/>
            <a:ext cx="1048769" cy="1048770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08" name="5"/>
          <p:cNvSpPr txBox="1"/>
          <p:nvPr/>
        </p:nvSpPr>
        <p:spPr>
          <a:xfrm>
            <a:off x="14272014" y="7756905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17-01-05 at 3.40.25 PM.png" descr="Screen Shot 2017-01-05 at 3.40.25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24591" b="0"/>
          <a:stretch>
            <a:fillRect/>
          </a:stretch>
        </p:blipFill>
        <p:spPr>
          <a:xfrm>
            <a:off x="5140325" y="2583904"/>
            <a:ext cx="7915275" cy="6286501"/>
          </a:xfrm>
          <a:prstGeom prst="rect">
            <a:avLst/>
          </a:prstGeom>
        </p:spPr>
      </p:pic>
      <p:sp>
        <p:nvSpPr>
          <p:cNvPr id="211" name="Compos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Composability</a:t>
            </a:r>
          </a:p>
        </p:txBody>
      </p:sp>
      <p:sp>
        <p:nvSpPr>
          <p:cNvPr id="212" name="Rectangle"/>
          <p:cNvSpPr/>
          <p:nvPr/>
        </p:nvSpPr>
        <p:spPr>
          <a:xfrm>
            <a:off x="5553075" y="5631904"/>
            <a:ext cx="2819202" cy="433140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3" name="Rectangle"/>
          <p:cNvSpPr/>
          <p:nvPr/>
        </p:nvSpPr>
        <p:spPr>
          <a:xfrm>
            <a:off x="8432800" y="3587204"/>
            <a:ext cx="4633268" cy="5277942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4" name="Rectangle"/>
          <p:cNvSpPr/>
          <p:nvPr/>
        </p:nvSpPr>
        <p:spPr>
          <a:xfrm>
            <a:off x="5588000" y="5672534"/>
            <a:ext cx="346075" cy="3518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5" name="Rectangle"/>
          <p:cNvSpPr/>
          <p:nvPr/>
        </p:nvSpPr>
        <p:spPr>
          <a:xfrm>
            <a:off x="9588500" y="3615134"/>
            <a:ext cx="2819202" cy="5222083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6" name="Rectangle"/>
          <p:cNvSpPr/>
          <p:nvPr/>
        </p:nvSpPr>
        <p:spPr>
          <a:xfrm>
            <a:off x="5518150" y="4440634"/>
            <a:ext cx="2889052" cy="3205114"/>
          </a:xfrm>
          <a:prstGeom prst="rect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217" name="“Compose” an application by reusing smaller components.…"/>
          <p:cNvSpPr txBox="1"/>
          <p:nvPr/>
        </p:nvSpPr>
        <p:spPr>
          <a:xfrm>
            <a:off x="895070" y="2959099"/>
            <a:ext cx="3929821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“Compose” an application by reusing smaller components. </a:t>
            </a:r>
          </a:p>
          <a:p>
            <a:pPr/>
          </a:p>
          <a:p>
            <a:pPr/>
            <a:r>
              <a:t>Each component has its own MVC, which can adapt based on where it’s placed.</a:t>
            </a:r>
          </a:p>
        </p:txBody>
      </p:sp>
      <p:sp>
        <p:nvSpPr>
          <p:cNvPr id="218" name="Month"/>
          <p:cNvSpPr txBox="1"/>
          <p:nvPr/>
        </p:nvSpPr>
        <p:spPr>
          <a:xfrm>
            <a:off x="6067219" y="4508500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Month</a:t>
            </a:r>
          </a:p>
        </p:txBody>
      </p:sp>
      <p:sp>
        <p:nvSpPr>
          <p:cNvPr id="219" name="Week"/>
          <p:cNvSpPr txBox="1"/>
          <p:nvPr/>
        </p:nvSpPr>
        <p:spPr>
          <a:xfrm>
            <a:off x="6697185" y="54801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20" name="Week"/>
          <p:cNvSpPr txBox="1"/>
          <p:nvPr/>
        </p:nvSpPr>
        <p:spPr>
          <a:xfrm>
            <a:off x="8604144" y="3829174"/>
            <a:ext cx="1790913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</a:t>
            </a:r>
          </a:p>
        </p:txBody>
      </p:sp>
      <p:sp>
        <p:nvSpPr>
          <p:cNvPr id="221" name="Day"/>
          <p:cNvSpPr txBox="1"/>
          <p:nvPr/>
        </p:nvSpPr>
        <p:spPr>
          <a:xfrm>
            <a:off x="5606944" y="59754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  <p:sp>
        <p:nvSpPr>
          <p:cNvPr id="222" name="Day"/>
          <p:cNvSpPr txBox="1"/>
          <p:nvPr/>
        </p:nvSpPr>
        <p:spPr>
          <a:xfrm>
            <a:off x="10102645" y="4235574"/>
            <a:ext cx="1790912" cy="736601"/>
          </a:xfrm>
          <a:prstGeom prst="rect">
            <a:avLst/>
          </a:prstGeom>
          <a:gradFill>
            <a:gsLst>
              <a:gs pos="0">
                <a:srgbClr val="FFFFFF">
                  <a:alpha val="44941"/>
                </a:srgbClr>
              </a:gs>
              <a:gs pos="100000">
                <a:srgbClr val="FFFFFF">
                  <a:alpha val="30432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Why Angula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Angular?</a:t>
            </a:r>
          </a:p>
        </p:txBody>
      </p:sp>
      <p:sp>
        <p:nvSpPr>
          <p:cNvPr id="225" name="State: managed through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State: managed through model</a:t>
            </a:r>
          </a:p>
          <a:p>
            <a:pPr/>
            <a:r>
              <a:t>Timing: solutions provided through API</a:t>
            </a:r>
          </a:p>
          <a:p>
            <a:pPr/>
            <a:r>
              <a:t>DOM: Angular batches and optimizes operations</a:t>
            </a:r>
          </a:p>
          <a:p>
            <a:pPr/>
            <a:r>
              <a:t>Structure: Dependency injection +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Why Angular 2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28" name="Angular 1.x maybe more like 0.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700"/>
            </a:pPr>
            <a:r>
              <a:t>Angular 1.x maybe more like 0.x</a:t>
            </a:r>
          </a:p>
          <a:p>
            <a:pPr/>
            <a:r>
              <a:t>Many “features” not as helpful as first thought</a:t>
            </a:r>
          </a:p>
          <a:p>
            <a:pPr/>
            <a:r>
              <a:t>Ex.: directive name camel-case conversion</a:t>
            </a:r>
          </a:p>
          <a:p>
            <a:pPr/>
            <a:r>
              <a:t>Provider / Service / Factory / Value / Constant…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y Angular 2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1" name="Breaking changes need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Breaking changes needed</a:t>
            </a:r>
          </a:p>
          <a:p>
            <a:pPr/>
            <a:r>
              <a:t>Performance enhancements</a:t>
            </a:r>
          </a:p>
          <a:p>
            <a:pPr/>
            <a:r>
              <a:t>Greater separation from presentation layer</a:t>
            </a:r>
          </a:p>
          <a:p>
            <a:pPr/>
            <a:r>
              <a:t>Split core library into optional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Why Angular 2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4" name="Alignment with fu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Alignment with future</a:t>
            </a:r>
          </a:p>
          <a:p>
            <a:pPr/>
            <a:r>
              <a:t>Take full advantage of ES6</a:t>
            </a:r>
          </a:p>
          <a:p>
            <a:pPr/>
            <a:r>
              <a:t>HTML5 Web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Why Angular 2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Angular 2?</a:t>
            </a:r>
          </a:p>
        </p:txBody>
      </p:sp>
      <p:sp>
        <p:nvSpPr>
          <p:cNvPr id="237" name="API simpl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API simplified</a:t>
            </a:r>
          </a:p>
          <a:p>
            <a:pPr/>
            <a:r>
              <a:t>Directives</a:t>
            </a:r>
          </a:p>
          <a:p>
            <a:pPr/>
            <a:r>
              <a:t>Components</a:t>
            </a:r>
          </a:p>
          <a:p>
            <a:pPr/>
            <a:r>
              <a:t>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y 1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23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Introductions / Icebreakers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Course Overview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Intro to Angular 2 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Lab: Hello World Angular 2 app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Lunch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Intro to Typescript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Typescript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2.0 Downsi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0" name="Fresh out of the oven, hot and bubbl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Fresh out of the oven, hot and bubbly</a:t>
            </a:r>
          </a:p>
        </p:txBody>
      </p:sp>
      <p:pic>
        <p:nvPicPr>
          <p:cNvPr id="241" name="Fresh-Baked-Cookies.jpg" descr="Fresh-Baked-Cooki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382" y="3560564"/>
            <a:ext cx="6497900" cy="4347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2.0 Downsi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4" name="More complica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More complicated</a:t>
            </a:r>
          </a:p>
          <a:p>
            <a:pPr/>
            <a:r>
              <a:t>Advanced JS</a:t>
            </a:r>
          </a:p>
          <a:p>
            <a:pPr/>
            <a:r>
              <a:t>Mixed contexts</a:t>
            </a:r>
          </a:p>
          <a:p>
            <a:pPr/>
            <a:r>
              <a:t>2.0 requires a script loader</a:t>
            </a:r>
          </a:p>
          <a:p>
            <a:pPr/>
            <a:r>
              <a:t>Error handling deeper inside call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2.0 Downsi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2.0 Downsides</a:t>
            </a:r>
          </a:p>
        </p:txBody>
      </p:sp>
      <p:sp>
        <p:nvSpPr>
          <p:cNvPr id="247" name="Web resources have an expiration d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Web resources have an expiration date</a:t>
            </a:r>
          </a:p>
          <a:p>
            <a:pPr/>
            <a:r>
              <a:t>Syntax prior to 10/2016 changed drastically</a:t>
            </a:r>
          </a:p>
          <a:p>
            <a:pPr/>
            <a:r>
              <a:t>API went through many changes during beta</a:t>
            </a:r>
          </a:p>
          <a:p>
            <a:pPr/>
            <a:r>
              <a:t>Features dropped, syntax changed</a:t>
            </a:r>
          </a:p>
          <a:p>
            <a:pPr/>
            <a:r>
              <a:t>Check the date on any blog post or article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angular.io</a:t>
            </a:r>
            <a:r>
              <a:t> examples have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ab: 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Hello World </a:t>
            </a:r>
          </a:p>
        </p:txBody>
      </p:sp>
      <p:sp>
        <p:nvSpPr>
          <p:cNvPr id="250" name="course-materials/examples/2.0/01-get-started-nG2-Webpa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course-materials/examples/2.0/01-get-started-nG2-Webpack</a:t>
            </a:r>
          </a:p>
          <a:p>
            <a:pPr/>
            <a:r>
              <a:t>Create a new directory for our project</a:t>
            </a:r>
          </a:p>
          <a:p>
            <a:pPr/>
            <a:r>
              <a:t>Copy files from above to new directory</a:t>
            </a:r>
          </a:p>
          <a:p>
            <a:pPr/>
            <a:r>
              <a:t>'npm install'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3" name="An addition to JavaScri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An addition to JavaScript</a:t>
            </a:r>
          </a:p>
          <a:p>
            <a:pPr/>
            <a:r>
              <a:t>Developed by Microsoft</a:t>
            </a:r>
          </a:p>
          <a:p>
            <a:pPr/>
            <a:r>
              <a:t>Recommended by Angular 2 team</a:t>
            </a:r>
          </a:p>
          <a:p>
            <a:pPr/>
            <a:r>
              <a:t>…but not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6" name="Why TypeScrip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TypeScript?</a:t>
            </a:r>
          </a:p>
          <a:p>
            <a:pPr/>
            <a:r>
              <a:t>IDE Benefit</a:t>
            </a:r>
          </a:p>
          <a:p>
            <a:pPr lvl="1"/>
            <a:r>
              <a:t>Autocompletion</a:t>
            </a:r>
          </a:p>
          <a:p>
            <a:pPr lvl="1"/>
            <a:r>
              <a:t>Refactoring</a:t>
            </a:r>
          </a:p>
          <a:p>
            <a:pPr/>
            <a:r>
              <a:t>Testing / System Cohesiveness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59" name="JavaScript eco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Standardized as ECMAScript (ES)</a:t>
            </a:r>
          </a:p>
          <a:p>
            <a:pPr/>
            <a:r>
              <a:t>European Computer Mftrs. Assn.</a:t>
            </a:r>
          </a:p>
          <a:p>
            <a:pPr/>
            <a:r>
              <a:t>Working Group produces specifications</a:t>
            </a:r>
          </a:p>
          <a:p>
            <a:pPr/>
            <a:r>
              <a:t>Browser mftrs. then implement spec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2" name="JavaScript eco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Implementation of spec varies by browser</a:t>
            </a:r>
          </a:p>
          <a:p>
            <a:pPr/>
            <a:r>
              <a:t>Many browsers support some, but not all ES6</a:t>
            </a:r>
          </a:p>
          <a:p>
            <a:pPr/>
            <a:r>
              <a:t>This is where "transpilation" comes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5" name="Transpi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Transpiler</a:t>
            </a:r>
          </a:p>
          <a:p>
            <a:pPr/>
            <a:r>
              <a:t>A build-time tool</a:t>
            </a:r>
          </a:p>
          <a:p>
            <a:pPr/>
            <a:r>
              <a:t>Converts unsupported features to plain JS</a:t>
            </a:r>
          </a:p>
          <a:p>
            <a:pPr/>
            <a:r>
              <a:t>Creates helper function libraries </a:t>
            </a:r>
          </a:p>
          <a:p>
            <a:pPr/>
            <a:r>
              <a:t>Outputs rewritten code to use helpers</a:t>
            </a:r>
          </a:p>
          <a:p>
            <a:pPr/>
            <a:r>
              <a:t>Ex: Babel, Traceur, Closure, MS TS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68" name="JS Versions: ES3 (199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ES3 (1999)</a:t>
            </a:r>
          </a:p>
          <a:p>
            <a:pPr/>
            <a:r>
              <a:t>“Vanilla” JavaScript (in terms of syntax)</a:t>
            </a:r>
          </a:p>
          <a:p>
            <a:pPr/>
            <a:r>
              <a:t>All basic language features existed</a:t>
            </a:r>
          </a:p>
          <a:p>
            <a:pPr/>
            <a:r>
              <a:t>Historically, ES3 implementation varied</a:t>
            </a:r>
          </a:p>
          <a:p>
            <a:pPr/>
            <a:r>
              <a:t>IE &lt;6 and Netscape were quite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26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1" name="JS Versions: ES4 era (~2003-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ES4 era (~2003-9)</a:t>
            </a:r>
          </a:p>
          <a:p>
            <a:pPr/>
            <a:r>
              <a:t>Historical footnote - version abandoned</a:t>
            </a:r>
          </a:p>
          <a:p>
            <a:pPr/>
            <a:r>
              <a:t>Working group could not reach consensus</a:t>
            </a:r>
          </a:p>
          <a:p>
            <a:pPr/>
            <a:r>
              <a:t>Spec skipped ahead to ES5</a:t>
            </a:r>
          </a:p>
          <a:p>
            <a:pPr/>
            <a:r>
              <a:t>Meanwhile, IE7 and other browsers aligned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4" name="JS Versions: ES5 (200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ES5 (2009)</a:t>
            </a:r>
          </a:p>
          <a:p>
            <a:pPr/>
            <a:r>
              <a:t>ES3 + 'strict mode'</a:t>
            </a:r>
          </a:p>
          <a:p>
            <a:pPr/>
            <a:r>
              <a:t>Improvement / clarification on ES3</a:t>
            </a:r>
          </a:p>
          <a:p>
            <a:pPr/>
            <a:r>
              <a:t>All modern browsers (IE8+) support ES5</a:t>
            </a:r>
          </a:p>
          <a:p>
            <a:pPr/>
            <a:r>
              <a:t>Very little difference in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77" name="JS Versions: ES6 (201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Next generation standard</a:t>
            </a:r>
          </a:p>
          <a:p>
            <a:pPr/>
            <a:r>
              <a:t>Introduces many new features</a:t>
            </a:r>
          </a:p>
          <a:p>
            <a:pPr lvl="1"/>
            <a:r>
              <a:t>Modules, classes, import / export keywords</a:t>
            </a:r>
          </a:p>
          <a:p>
            <a:pPr lvl="1"/>
            <a:r>
              <a:t>Lexically-scoped "arrow" functions (sets 'this')</a:t>
            </a:r>
          </a:p>
          <a:p>
            <a:pPr lvl="1"/>
            <a:r>
              <a:t>Promises, iterators, generators, oh 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0" name="JS Versions: ES6 (201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Requires transpilation</a:t>
            </a:r>
          </a:p>
          <a:p>
            <a:pPr/>
            <a:r>
              <a:t>Modern browsers (IE10+) support 90-95%</a:t>
            </a:r>
          </a:p>
          <a:p>
            <a:pPr/>
            <a:r>
              <a:t>Unsupported features are not universal</a:t>
            </a:r>
          </a:p>
          <a:p>
            <a:pPr/>
            <a:r>
              <a:t>IE6-9 still have market share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3" name="JS Versions: ES6 alternate n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alternate names</a:t>
            </a:r>
          </a:p>
          <a:p>
            <a:pPr/>
            <a:r>
              <a:t>ES Harmony (code name during spec process)</a:t>
            </a:r>
          </a:p>
          <a:p>
            <a:pPr/>
            <a:r>
              <a:t>ES2015 (date spec finalized) </a:t>
            </a:r>
          </a:p>
          <a:p>
            <a:pPr/>
            <a:r>
              <a:t>ES.Next</a:t>
            </a:r>
          </a:p>
          <a:p>
            <a:pPr lvl="1"/>
            <a:r>
              <a:t>referred to ES6 at time of writing</a:t>
            </a:r>
          </a:p>
          <a:p>
            <a:pPr lvl="1"/>
            <a:r>
              <a:t>Currently refers to ES2017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6" name="JS Versions: ES201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ES2016</a:t>
            </a:r>
          </a:p>
          <a:p>
            <a:pPr/>
            <a:r>
              <a:t>Smaller update</a:t>
            </a:r>
          </a:p>
          <a:p>
            <a:pPr/>
            <a:r>
              <a:t>Introduces </a:t>
            </a:r>
          </a:p>
          <a:p>
            <a:pPr lvl="1"/>
            <a:r>
              <a:t>Decorators</a:t>
            </a:r>
          </a:p>
          <a:p>
            <a:pPr lvl="1"/>
            <a:r>
              <a:t>Exponentiation operator (**) </a:t>
            </a:r>
          </a:p>
          <a:p>
            <a:pPr lvl="1"/>
            <a:r>
              <a:t>Array.prototype.includes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89" name="TypeScri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TypeScript</a:t>
            </a:r>
          </a:p>
          <a:p>
            <a:pPr/>
            <a:r>
              <a:t>Uses transpilation</a:t>
            </a:r>
          </a:p>
          <a:p>
            <a:pPr/>
            <a:r>
              <a:t>Supports most ES6 features, some ES2016</a:t>
            </a:r>
          </a:p>
          <a:p>
            <a:pPr/>
            <a:r>
              <a:t>Adds static variable typing</a:t>
            </a:r>
          </a:p>
          <a:p>
            <a:pPr/>
            <a:r>
              <a:t>Create custom types through interfaces</a:t>
            </a:r>
          </a:p>
        </p:txBody>
      </p:sp>
      <p:sp>
        <p:nvSpPr>
          <p:cNvPr id="290" name="Rectangle"/>
          <p:cNvSpPr txBox="1"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93" name="TypeScript type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TypeScript type syntax</a:t>
            </a:r>
          </a:p>
          <a:p>
            <a:pPr/>
            <a:r>
              <a:t>Add to variable, argument, or instance prop</a:t>
            </a:r>
          </a:p>
          <a:p>
            <a:pPr/>
            <a:r>
              <a:t>Colon followed by type (basic, custom, or 'any')</a:t>
            </a:r>
          </a:p>
          <a:p>
            <a:pPr/>
            <a:r>
              <a:t>Custom types must be imported before use</a:t>
            </a:r>
          </a:p>
        </p:txBody>
      </p:sp>
      <p:sp>
        <p:nvSpPr>
          <p:cNvPr id="294" name="Rectangle"/>
          <p:cNvSpPr txBox="1"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297" name="export class Song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export class Song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songName: string;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constructor( songName: string ) {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  this.songName = songName;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  }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230"/>
            </a:pPr>
            <a:r>
              <a:t>}</a:t>
            </a:r>
          </a:p>
        </p:txBody>
      </p:sp>
      <p:sp>
        <p:nvSpPr>
          <p:cNvPr id="298" name="Rectangle"/>
          <p:cNvSpPr txBox="1"/>
          <p:nvPr/>
        </p:nvSpPr>
        <p:spPr>
          <a:xfrm>
            <a:off x="1079500" y="381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8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301" name="Function typ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Function typing</a:t>
            </a:r>
          </a:p>
          <a:p>
            <a:pPr marL="0" indent="0">
              <a:buSzTx/>
              <a:buNone/>
            </a:pPr>
            <a:r>
              <a:t>Specify return value with colon &amp; type after args</a:t>
            </a:r>
          </a:p>
          <a:p>
            <a:pPr marL="0" indent="0">
              <a:buSzTx/>
              <a:buNone/>
            </a:pPr>
            <a:r>
              <a:t>function fullName( f: any, l: string): string {</a:t>
            </a:r>
          </a:p>
          <a:p>
            <a:pPr lvl="1" marL="0" indent="228600">
              <a:buSzTx/>
              <a:buNone/>
            </a:pPr>
            <a:r>
              <a:t>return l + ', ' + f.toString();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9" name="Day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</a:t>
            </a:r>
          </a:p>
          <a:p>
            <a:pPr lvl="1"/>
            <a:r>
              <a:t>Intro to Angular 2</a:t>
            </a:r>
          </a:p>
          <a:p>
            <a:pPr lvl="1"/>
            <a:r>
              <a:t>Intro to Typescript</a:t>
            </a:r>
          </a:p>
          <a:p>
            <a:pPr/>
            <a:r>
              <a:t>Day 2</a:t>
            </a:r>
          </a:p>
          <a:p>
            <a:pPr lvl="1"/>
            <a:r>
              <a:t>Components</a:t>
            </a:r>
          </a:p>
          <a:p>
            <a:pPr lvl="1"/>
            <a:r>
              <a:t>Data Binding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304" name="Optional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Optional values</a:t>
            </a:r>
          </a:p>
          <a:p>
            <a:pPr marL="0" indent="0">
              <a:buSzTx/>
              <a:buNone/>
            </a:pPr>
            <a:r>
              <a:t>Use a question mark to indicate non-required</a:t>
            </a:r>
          </a:p>
          <a:p>
            <a:pPr marL="0" indent="0">
              <a:buSzTx/>
              <a:buNone/>
            </a:pPr>
            <a:r>
              <a:t>function fullName( f?: any, l: string): string {</a:t>
            </a:r>
          </a:p>
          <a:p>
            <a:pPr lvl="1" marL="0" indent="228600">
              <a:buSzTx/>
              <a:buNone/>
            </a:pPr>
            <a:r>
              <a:t>return l + ( f ) ? ', ' + f.toString() || '';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</a:t>
            </a:r>
          </a:p>
        </p:txBody>
      </p:sp>
      <p:sp>
        <p:nvSpPr>
          <p:cNvPr id="307" name="Type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Type variables</a:t>
            </a:r>
          </a:p>
          <a:p>
            <a:pPr marL="0" indent="0">
              <a:buSzTx/>
              <a:buNone/>
            </a:pPr>
            <a:r>
              <a:t>Specify the type passed to a function dynamically</a:t>
            </a:r>
          </a:p>
          <a:p>
            <a:pPr marL="0" indent="0">
              <a:buSzTx/>
              <a:buNone/>
            </a:pPr>
            <a:r>
              <a:t>function identity&lt;T&gt;( arg: T ): T {</a:t>
            </a:r>
          </a:p>
          <a:p>
            <a:pPr lvl="1" marL="0" indent="228600">
              <a:buSzTx/>
              <a:buNone/>
            </a:pPr>
            <a:r>
              <a:t>return arg;</a:t>
            </a:r>
          </a:p>
          <a:p>
            <a:pPr marL="0" indent="0">
              <a:buSzTx/>
              <a:buNone/>
            </a:pPr>
            <a:r>
              <a:t>}</a:t>
            </a:r>
          </a:p>
          <a:p>
            <a:pPr marL="0" indent="0">
              <a:buSzTx/>
              <a:buNone/>
            </a:pPr>
            <a:r>
              <a:t>let output = identity&lt;string&gt;("myString");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ypeScript 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TypeScript Lab</a:t>
            </a:r>
          </a:p>
        </p:txBody>
      </p:sp>
      <p:sp>
        <p:nvSpPr>
          <p:cNvPr id="310" name="Examine examples (02-some-typescript-typ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Examine examples (02-some-typescript-types)</a:t>
            </a:r>
          </a:p>
          <a:p>
            <a:pPr/>
            <a:r>
              <a:t>Create some more classes (Album, Genre)</a:t>
            </a:r>
          </a:p>
          <a:p>
            <a:pPr/>
            <a:r>
              <a:t>Flesh out classes with relevant fields</a:t>
            </a:r>
          </a:p>
          <a:p>
            <a:pPr/>
            <a:r>
              <a:t>Create instances of each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More Type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TypeScript</a:t>
            </a:r>
          </a:p>
        </p:txBody>
      </p:sp>
      <p:sp>
        <p:nvSpPr>
          <p:cNvPr id="313" name="Function typing (return valu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Function typing (return value) </a:t>
            </a:r>
          </a:p>
          <a:p>
            <a:pPr/>
            <a:r>
              <a:t>Type compatibility (structural / duck typing) </a:t>
            </a:r>
          </a:p>
          <a:p>
            <a:pPr/>
            <a:r>
              <a:t>Type inference</a:t>
            </a:r>
          </a:p>
          <a:p>
            <a:pPr/>
            <a:r>
              <a:t>Interfaces / Definition files </a:t>
            </a:r>
          </a:p>
          <a:p>
            <a:pPr/>
            <a:r>
              <a:t>Namespaces</a:t>
            </a:r>
          </a:p>
          <a:p>
            <a:pPr/>
            <a:r>
              <a:t>JSX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ES6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ES6 features</a:t>
            </a:r>
          </a:p>
        </p:txBody>
      </p:sp>
      <p:sp>
        <p:nvSpPr>
          <p:cNvPr id="316" name="'let': declare block-scoped vari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'let': declare block-scoped variable</a:t>
            </a:r>
          </a:p>
          <a:p>
            <a:pPr/>
            <a:r>
              <a:t>Arrow (=&gt;): lexically-scoped function sugar</a:t>
            </a:r>
          </a:p>
          <a:p>
            <a:pPr/>
            <a:r>
              <a:t>Parameters: defaults, spread / (the) rest</a:t>
            </a:r>
          </a:p>
          <a:p>
            <a:pPr/>
            <a:r>
              <a:t>Template literals: string interpolation</a:t>
            </a:r>
          </a:p>
          <a:p>
            <a:pPr/>
            <a:r>
              <a:t>Object shorthand</a:t>
            </a:r>
          </a:p>
          <a:p>
            <a:pPr/>
            <a:r>
              <a:t>Promises, Iterators, Generators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3</a:t>
            </a:r>
          </a:p>
          <a:p>
            <a:pPr lvl="1"/>
            <a:r>
              <a:t>Directives</a:t>
            </a:r>
          </a:p>
          <a:p>
            <a:pPr lvl="1"/>
            <a:r>
              <a:t>Services and Dependency Injection</a:t>
            </a:r>
          </a:p>
          <a:p>
            <a:pPr/>
            <a:r>
              <a:t>Day 4</a:t>
            </a:r>
          </a:p>
          <a:p>
            <a:pPr lvl="1"/>
            <a:r>
              <a:t>Architecture and Composition</a:t>
            </a:r>
          </a:p>
          <a:p>
            <a:pPr lvl="1"/>
            <a:r>
              <a:t>More: forms, HTTP, routing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tatic page (Web 1.0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page (Web 1.0)</a:t>
            </a:r>
          </a:p>
        </p:txBody>
      </p:sp>
      <p:sp>
        <p:nvSpPr>
          <p:cNvPr id="135" name="Server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36" name="Client"/>
          <p:cNvSpPr/>
          <p:nvPr/>
        </p:nvSpPr>
        <p:spPr>
          <a:xfrm>
            <a:off x="3632200" y="67945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Client</a:t>
            </a:r>
          </a:p>
        </p:txBody>
      </p:sp>
      <p:cxnSp>
        <p:nvCxnSpPr>
          <p:cNvPr id="137" name="Connection Line"/>
          <p:cNvCxnSpPr>
            <a:stCxn id="135" idx="0"/>
            <a:endCxn id="136" idx="0"/>
          </p:cNvCxnSpPr>
          <p:nvPr/>
        </p:nvCxnSpPr>
        <p:spPr>
          <a:xfrm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38" name="Client makes HTTP GET request to server…"/>
          <p:cNvSpPr txBox="1"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responds with HTML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parses HTML to DOM, displays to user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User interacts with DOM, submits form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sends back form fields in HTTP POST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redirects client to new URL (step 2)</a:t>
            </a:r>
          </a:p>
        </p:txBody>
      </p:sp>
      <p:cxnSp>
        <p:nvCxnSpPr>
          <p:cNvPr id="139" name="Connection Line"/>
          <p:cNvCxnSpPr>
            <a:stCxn id="136" idx="0"/>
            <a:endCxn id="135" idx="0"/>
          </p:cNvCxnSpPr>
          <p:nvPr/>
        </p:nvCxnSpPr>
        <p:spPr>
          <a:xfrm flipH="1" flipV="1">
            <a:off x="2007803" y="3884996"/>
            <a:ext cx="2547070" cy="38321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40" name="User"/>
          <p:cNvSpPr/>
          <p:nvPr/>
        </p:nvSpPr>
        <p:spPr>
          <a:xfrm>
            <a:off x="7403474" y="63492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41" name="Line"/>
          <p:cNvSpPr/>
          <p:nvPr/>
        </p:nvSpPr>
        <p:spPr>
          <a:xfrm>
            <a:off x="5645373" y="7511166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2" name="Line"/>
          <p:cNvSpPr/>
          <p:nvPr/>
        </p:nvSpPr>
        <p:spPr>
          <a:xfrm flipH="1">
            <a:off x="5645373" y="7826250"/>
            <a:ext cx="1714054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3" name="1,5"/>
          <p:cNvSpPr txBox="1"/>
          <p:nvPr/>
        </p:nvSpPr>
        <p:spPr>
          <a:xfrm>
            <a:off x="3676396" y="60388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1,5</a:t>
            </a:r>
          </a:p>
        </p:txBody>
      </p:sp>
      <p:sp>
        <p:nvSpPr>
          <p:cNvPr id="144" name="2,6"/>
          <p:cNvSpPr txBox="1"/>
          <p:nvPr/>
        </p:nvSpPr>
        <p:spPr>
          <a:xfrm>
            <a:off x="920496" y="4819650"/>
            <a:ext cx="7498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2,6</a:t>
            </a:r>
          </a:p>
        </p:txBody>
      </p:sp>
      <p:sp>
        <p:nvSpPr>
          <p:cNvPr id="145" name="3"/>
          <p:cNvSpPr txBox="1"/>
          <p:nvPr/>
        </p:nvSpPr>
        <p:spPr>
          <a:xfrm>
            <a:off x="6318148" y="66779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6" name="4"/>
          <p:cNvSpPr txBox="1"/>
          <p:nvPr/>
        </p:nvSpPr>
        <p:spPr>
          <a:xfrm>
            <a:off x="6318148" y="80117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ingle Page App (SP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Page App (SPA)</a:t>
            </a:r>
          </a:p>
        </p:txBody>
      </p:sp>
      <p:sp>
        <p:nvSpPr>
          <p:cNvPr id="149" name="Server"/>
          <p:cNvSpPr/>
          <p:nvPr/>
        </p:nvSpPr>
        <p:spPr>
          <a:xfrm>
            <a:off x="977900" y="2855093"/>
            <a:ext cx="2059807" cy="2059807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Server</a:t>
            </a:r>
          </a:p>
        </p:txBody>
      </p:sp>
      <p:sp>
        <p:nvSpPr>
          <p:cNvPr id="150" name="Client"/>
          <p:cNvSpPr/>
          <p:nvPr/>
        </p:nvSpPr>
        <p:spPr>
          <a:xfrm>
            <a:off x="4495800" y="6337300"/>
            <a:ext cx="1845345" cy="18453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Client</a:t>
            </a:r>
          </a:p>
        </p:txBody>
      </p:sp>
      <p:cxnSp>
        <p:nvCxnSpPr>
          <p:cNvPr id="151" name="Connection Line"/>
          <p:cNvCxnSpPr>
            <a:stCxn id="149" idx="0"/>
            <a:endCxn id="150" idx="0"/>
          </p:cNvCxnSpPr>
          <p:nvPr/>
        </p:nvCxnSpPr>
        <p:spPr>
          <a:xfrm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2" name="Client makes HTTP GET request to server…"/>
          <p:cNvSpPr txBox="1"/>
          <p:nvPr/>
        </p:nvSpPr>
        <p:spPr>
          <a:xfrm>
            <a:off x="5036908" y="2729296"/>
            <a:ext cx="7176656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makes HTTP GET request to server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Server responds with HTML + JS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parses HTML + JS, displays to user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User interacts with DOM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Client performs action based on DOM event</a:t>
            </a:r>
          </a:p>
          <a:p>
            <a:pPr marL="417094" indent="-417094" algn="l">
              <a:buSzPct val="100000"/>
              <a:buAutoNum type="arabicPeriod" startAt="1"/>
              <a:defRPr sz="2400"/>
            </a:pPr>
            <a:r>
              <a:t>Repeat from step 3</a:t>
            </a:r>
          </a:p>
        </p:txBody>
      </p:sp>
      <p:cxnSp>
        <p:nvCxnSpPr>
          <p:cNvPr id="153" name="Connection Line"/>
          <p:cNvCxnSpPr>
            <a:stCxn id="150" idx="0"/>
            <a:endCxn id="149" idx="0"/>
          </p:cNvCxnSpPr>
          <p:nvPr/>
        </p:nvCxnSpPr>
        <p:spPr>
          <a:xfrm flipH="1" flipV="1">
            <a:off x="2007803" y="3884996"/>
            <a:ext cx="3410670" cy="3374977"/>
          </a:xfrm>
          <a:prstGeom prst="straightConnector1">
            <a:avLst/>
          </a:prstGeom>
          <a:ln w="63500">
            <a:solidFill>
              <a:srgbClr val="FFFFFF"/>
            </a:solidFill>
            <a:miter lim="400000"/>
            <a:headEnd type="triangle"/>
          </a:ln>
        </p:spPr>
      </p:cxnSp>
      <p:sp>
        <p:nvSpPr>
          <p:cNvPr id="154" name="User"/>
          <p:cNvSpPr/>
          <p:nvPr/>
        </p:nvSpPr>
        <p:spPr>
          <a:xfrm>
            <a:off x="8267074" y="5892002"/>
            <a:ext cx="2443523" cy="232392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User</a:t>
            </a:r>
          </a:p>
        </p:txBody>
      </p:sp>
      <p:sp>
        <p:nvSpPr>
          <p:cNvPr id="155" name="Line"/>
          <p:cNvSpPr/>
          <p:nvPr/>
        </p:nvSpPr>
        <p:spPr>
          <a:xfrm>
            <a:off x="6508973" y="7053966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6" name="Line"/>
          <p:cNvSpPr/>
          <p:nvPr/>
        </p:nvSpPr>
        <p:spPr>
          <a:xfrm flipH="1">
            <a:off x="6508973" y="7369050"/>
            <a:ext cx="17140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57" name="1"/>
          <p:cNvSpPr txBox="1"/>
          <p:nvPr/>
        </p:nvSpPr>
        <p:spPr>
          <a:xfrm>
            <a:off x="4844948" y="58864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58" name="2"/>
          <p:cNvSpPr txBox="1"/>
          <p:nvPr/>
        </p:nvSpPr>
        <p:spPr>
          <a:xfrm>
            <a:off x="2876448" y="434544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59" name="3"/>
          <p:cNvSpPr txBox="1"/>
          <p:nvPr/>
        </p:nvSpPr>
        <p:spPr>
          <a:xfrm>
            <a:off x="7181748" y="6220721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60" name="4"/>
          <p:cNvSpPr txBox="1"/>
          <p:nvPr/>
        </p:nvSpPr>
        <p:spPr>
          <a:xfrm>
            <a:off x="7181748" y="7554594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61" name="REST API"/>
          <p:cNvSpPr/>
          <p:nvPr/>
        </p:nvSpPr>
        <p:spPr>
          <a:xfrm>
            <a:off x="698500" y="5164072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REST API</a:t>
            </a:r>
          </a:p>
        </p:txBody>
      </p:sp>
      <p:sp>
        <p:nvSpPr>
          <p:cNvPr id="162" name="Local…"/>
          <p:cNvSpPr/>
          <p:nvPr/>
        </p:nvSpPr>
        <p:spPr>
          <a:xfrm>
            <a:off x="698500" y="6683244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Local</a:t>
            </a:r>
          </a:p>
          <a:p>
            <a:pPr>
              <a:defRPr sz="2600"/>
            </a:pPr>
            <a:r>
              <a:t>Storage</a:t>
            </a:r>
          </a:p>
        </p:txBody>
      </p:sp>
      <p:sp>
        <p:nvSpPr>
          <p:cNvPr id="163" name="More"/>
          <p:cNvSpPr/>
          <p:nvPr/>
        </p:nvSpPr>
        <p:spPr>
          <a:xfrm>
            <a:off x="698500" y="8202169"/>
            <a:ext cx="1462922" cy="146292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More</a:t>
            </a:r>
          </a:p>
        </p:txBody>
      </p:sp>
      <p:sp>
        <p:nvSpPr>
          <p:cNvPr id="164" name="Line"/>
          <p:cNvSpPr/>
          <p:nvPr/>
        </p:nvSpPr>
        <p:spPr>
          <a:xfrm flipH="1" flipV="1">
            <a:off x="2321837" y="6115317"/>
            <a:ext cx="2008798" cy="857674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5" name="Line"/>
          <p:cNvSpPr/>
          <p:nvPr/>
        </p:nvSpPr>
        <p:spPr>
          <a:xfrm flipH="1">
            <a:off x="2262132" y="7268449"/>
            <a:ext cx="2072138" cy="123921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6" name="Line"/>
          <p:cNvSpPr/>
          <p:nvPr/>
        </p:nvSpPr>
        <p:spPr>
          <a:xfrm flipH="1">
            <a:off x="2320667" y="7554449"/>
            <a:ext cx="2007612" cy="1105878"/>
          </a:xfrm>
          <a:prstGeom prst="line">
            <a:avLst/>
          </a:prstGeom>
          <a:ln w="63500">
            <a:solidFill>
              <a:srgbClr val="FFFFFF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7" name="1"/>
          <p:cNvSpPr txBox="1"/>
          <p:nvPr/>
        </p:nvSpPr>
        <p:spPr>
          <a:xfrm>
            <a:off x="5349573" y="5685983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68" name="5"/>
          <p:cNvSpPr txBox="1"/>
          <p:nvPr/>
        </p:nvSpPr>
        <p:spPr>
          <a:xfrm>
            <a:off x="3832615" y="787311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1" name="Single Page Apps face unique challe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Single Page Apps face unique challenges</a:t>
            </a:r>
          </a:p>
          <a:p>
            <a:pPr/>
            <a:r>
              <a:t>State</a:t>
            </a:r>
          </a:p>
          <a:p>
            <a:pPr/>
            <a:r>
              <a:t>Timing</a:t>
            </a:r>
          </a:p>
          <a:p>
            <a:pPr/>
            <a:r>
              <a:t>DOM</a:t>
            </a:r>
          </a:p>
          <a:p>
            <a:pPr/>
            <a:r>
              <a:t>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PA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 Challenges</a:t>
            </a:r>
          </a:p>
        </p:txBody>
      </p:sp>
      <p:sp>
        <p:nvSpPr>
          <p:cNvPr id="174" name="St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800"/>
            </a:pPr>
            <a:r>
              <a:t>State</a:t>
            </a:r>
          </a:p>
          <a:p>
            <a:pPr/>
            <a:r>
              <a:t>UI (is the checkbox checked?)</a:t>
            </a:r>
          </a:p>
          <a:p>
            <a:pPr/>
            <a:r>
              <a:t>Application (is the widget in edit mode?)</a:t>
            </a:r>
          </a:p>
          <a:p>
            <a:pPr/>
            <a:r>
              <a:t>Global (authentication, settings)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