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gular 2.0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ab: Basic 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Basic Directives</a:t>
            </a:r>
          </a:p>
        </p:txBody>
      </p:sp>
      <p:sp>
        <p:nvSpPr>
          <p:cNvPr id="147" name="Add an 'edit mode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Add an 'edit mode'</a:t>
            </a:r>
          </a:p>
          <a:p>
            <a:pPr/>
            <a:r>
              <a:t>Create a new Component property 'editMode'</a:t>
            </a:r>
          </a:p>
          <a:p>
            <a:pPr/>
            <a:r>
              <a:t>Create a button to toggle editMode</a:t>
            </a:r>
          </a:p>
          <a:p>
            <a:pPr/>
            <a:r>
              <a:t>Use ngIf to display inputs when editMode on</a:t>
            </a:r>
          </a:p>
          <a:p>
            <a:pPr/>
            <a:r>
              <a:t>Use ngStyle / ngClass to change appearance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50" name="ngSwit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ngSwitch</a:t>
            </a:r>
          </a:p>
          <a:p>
            <a:pPr marL="0" indent="0">
              <a:buSzTx/>
              <a:buNone/>
            </a:pPr>
            <a:r>
              <a:t>&lt;span [ngSwitch]="fingerNum"&gt;</a:t>
            </a:r>
          </a:p>
          <a:p>
            <a:pPr marL="0" indent="0">
              <a:buSzTx/>
              <a:buNone/>
            </a:pPr>
            <a:r>
              <a:t>  &lt;span *ngSwitchCase="0"&gt;Thumb&lt;/span&gt;</a:t>
            </a:r>
          </a:p>
          <a:p>
            <a:pPr marL="0" indent="0">
              <a:buSzTx/>
              <a:buNone/>
            </a:pPr>
            <a:r>
              <a:t>  &lt;span *ngSwitchCase="1"&gt;Index&lt;/span&gt;</a:t>
            </a:r>
          </a:p>
          <a:p>
            <a:pPr/>
            <a:r>
              <a:t>Again, note the asterisks :: square brackets</a:t>
            </a:r>
          </a:p>
          <a:p>
            <a:pPr/>
            <a:r>
              <a:t>&lt;template&gt; sugar :: input 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53" name="ngF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ngFor</a:t>
            </a:r>
          </a:p>
          <a:p>
            <a:pPr marL="0" indent="0">
              <a:buSzTx/>
              <a:buNone/>
            </a:pPr>
            <a:r>
              <a:t>&lt;div *ngFor="let finger of fingers; let i=index"&gt;</a:t>
            </a:r>
          </a:p>
          <a:p>
            <a:pPr marL="0" indent="0">
              <a:buSzTx/>
              <a:buNone/>
            </a:pPr>
            <a:r>
              <a:t>  {{i + 1}} - {{ finger.commonName }}</a:t>
            </a:r>
          </a:p>
          <a:p>
            <a:pPr marL="0" indent="0">
              <a:buSzTx/>
              <a:buNone/>
            </a:pPr>
            <a:r>
              <a:t>&lt;/div&gt;</a:t>
            </a:r>
          </a:p>
          <a:p>
            <a:pPr/>
            <a:r>
              <a:t>ngFor string is a "microsyntax"</a:t>
            </a:r>
          </a:p>
          <a:p>
            <a:pPr/>
            <a:r>
              <a:t>Supports keywords expressions do not (like 'let')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ab: More 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More Directives</a:t>
            </a:r>
          </a:p>
        </p:txBody>
      </p:sp>
      <p:sp>
        <p:nvSpPr>
          <p:cNvPr id="156" name="Create a higher-level Component (&quot;album&quot;)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Create a higher-level Component ("album")</a:t>
            </a:r>
          </a:p>
          <a:p>
            <a:pPr/>
            <a:r>
              <a:t>Put multiple single performances in an array</a:t>
            </a:r>
          </a:p>
          <a:p>
            <a:pPr/>
            <a:r>
              <a:t>In .html, loop over array using *ngFor</a:t>
            </a:r>
          </a:p>
          <a:p>
            <a:pPr/>
            <a:r>
              <a:t>Inside loop, render &lt;performance&gt;</a:t>
            </a:r>
          </a:p>
          <a:p>
            <a:pPr/>
            <a:r>
              <a:t>Bonus: use ngSwitch to alter display based on characteristics of each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 Dir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Directive</a:t>
            </a:r>
          </a:p>
        </p:txBody>
      </p:sp>
      <p:sp>
        <p:nvSpPr>
          <p:cNvPr id="159" name="Define non-component behavi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Define non-component behavior</a:t>
            </a:r>
          </a:p>
          <a:p>
            <a:pPr/>
            <a:r>
              <a:t>Should not render / no template</a:t>
            </a:r>
          </a:p>
          <a:p>
            <a:pPr/>
            <a:r>
              <a:t>Can make DOM modifications</a:t>
            </a:r>
          </a:p>
          <a:p>
            <a:pPr/>
            <a:r>
              <a:t>Be careful! Powerful and dangerous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ab: Custom Dir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Custom Directive</a:t>
            </a:r>
          </a:p>
        </p:txBody>
      </p:sp>
      <p:sp>
        <p:nvSpPr>
          <p:cNvPr id="162" name="1. Change renderer color to gre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1. Change renderer color to green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2. Call directive within ngFor loop (your ex.)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Import Directive decorator from core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Import ElementRef and Renderer from core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Add above to constructor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Use Renderer.setElementStyle to set display  none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Add directive to app.module declarations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65" name="Service Defin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Service Definition</a:t>
            </a:r>
          </a:p>
          <a:p>
            <a:pPr/>
            <a:r>
              <a:t>A discrete, independent unit of functionality</a:t>
            </a:r>
          </a:p>
          <a:p>
            <a:pPr/>
            <a:r>
              <a:t>A "black box" to its consumers</a:t>
            </a:r>
          </a:p>
          <a:p>
            <a:pPr/>
            <a:r>
              <a:t>Composable with other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68" name="Why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Services</a:t>
            </a:r>
          </a:p>
          <a:p>
            <a:pPr/>
            <a:r>
              <a:t>Single Responsibility Principle / DRY</a:t>
            </a:r>
          </a:p>
          <a:p>
            <a:pPr/>
            <a:r>
              <a:t>Share data and / or behavior across app</a:t>
            </a:r>
          </a:p>
          <a:p>
            <a:pPr/>
            <a:r>
              <a:t>Hide complexity from consumers</a:t>
            </a:r>
          </a:p>
          <a:p>
            <a:pPr/>
            <a:r>
              <a:t>Testing: substitute with a mock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71" name="Without Services"/>
          <p:cNvSpPr txBox="1"/>
          <p:nvPr/>
        </p:nvSpPr>
        <p:spPr>
          <a:xfrm>
            <a:off x="4648289" y="2374899"/>
            <a:ext cx="370822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/>
            </a:lvl1pPr>
          </a:lstStyle>
          <a:p>
            <a:pPr/>
            <a:r>
              <a:t>Without Services</a:t>
            </a:r>
          </a:p>
        </p:txBody>
      </p:sp>
      <p:sp>
        <p:nvSpPr>
          <p:cNvPr id="172" name="Skateboard…"/>
          <p:cNvSpPr txBox="1"/>
          <p:nvPr/>
        </p:nvSpPr>
        <p:spPr>
          <a:xfrm>
            <a:off x="387070" y="3733800"/>
            <a:ext cx="6139869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Skateboard</a:t>
            </a:r>
          </a:p>
          <a:p>
            <a:pPr marL="421105" indent="-421105" algn="l">
              <a:buSzPct val="75000"/>
              <a:buChar char="•"/>
            </a:pPr>
            <a:r>
              <a:t>Make 4 wheels </a:t>
            </a:r>
          </a:p>
          <a:p>
            <a:pPr marL="421105" indent="-421105" algn="l">
              <a:buSzPct val="75000"/>
              <a:buChar char="•"/>
            </a:pPr>
            <a:r>
              <a:t>Attach 2 wheels to 2 axles</a:t>
            </a:r>
          </a:p>
          <a:p>
            <a:pPr marL="421105" indent="-421105" algn="l">
              <a:buSzPct val="75000"/>
              <a:buChar char="•"/>
            </a:pPr>
            <a:r>
              <a:t>Attach 2 axles to body</a:t>
            </a:r>
          </a:p>
        </p:txBody>
      </p:sp>
      <p:sp>
        <p:nvSpPr>
          <p:cNvPr id="173" name="Wagon…"/>
          <p:cNvSpPr txBox="1"/>
          <p:nvPr/>
        </p:nvSpPr>
        <p:spPr>
          <a:xfrm>
            <a:off x="6610070" y="3733800"/>
            <a:ext cx="6139869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Wagon</a:t>
            </a:r>
          </a:p>
          <a:p>
            <a:pPr marL="421105" indent="-421105" algn="l">
              <a:buSzPct val="75000"/>
              <a:buChar char="•"/>
            </a:pPr>
            <a:r>
              <a:t>Make 4 wheels </a:t>
            </a:r>
          </a:p>
          <a:p>
            <a:pPr marL="421105" indent="-421105" algn="l">
              <a:buSzPct val="75000"/>
              <a:buChar char="•"/>
            </a:pPr>
            <a:r>
              <a:t>Attach 2 wheels to 2 axles</a:t>
            </a:r>
          </a:p>
          <a:p>
            <a:pPr marL="421105" indent="-421105" algn="l">
              <a:buSzPct val="75000"/>
              <a:buChar char="•"/>
            </a:pPr>
            <a:r>
              <a:t>Attach 2 axles to body</a:t>
            </a:r>
          </a:p>
        </p:txBody>
      </p:sp>
      <p:sp>
        <p:nvSpPr>
          <p:cNvPr id="174" name="Car…"/>
          <p:cNvSpPr txBox="1"/>
          <p:nvPr/>
        </p:nvSpPr>
        <p:spPr>
          <a:xfrm>
            <a:off x="387070" y="6540500"/>
            <a:ext cx="6139869" cy="28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Car</a:t>
            </a:r>
          </a:p>
          <a:p>
            <a:pPr marL="421105" indent="-421105" algn="l">
              <a:buSzPct val="75000"/>
              <a:buChar char="•"/>
            </a:pPr>
            <a:r>
              <a:t>Make 4 wheels </a:t>
            </a:r>
          </a:p>
          <a:p>
            <a:pPr marL="421105" indent="-421105" algn="l">
              <a:buSzPct val="75000"/>
              <a:buChar char="•"/>
            </a:pPr>
            <a:r>
              <a:t>Attach 2 wheels to 1 axle</a:t>
            </a:r>
          </a:p>
          <a:p>
            <a:pPr marL="421105" indent="-421105" algn="l">
              <a:buSzPct val="75000"/>
              <a:buChar char="•"/>
            </a:pPr>
            <a:r>
              <a:t>Attach 1 axle to engine</a:t>
            </a:r>
          </a:p>
          <a:p>
            <a:pPr marL="421105" indent="-421105" algn="l">
              <a:buSzPct val="75000"/>
              <a:buChar char="•"/>
            </a:pPr>
            <a:r>
              <a:t>Attach 2 wheels to steering</a:t>
            </a:r>
          </a:p>
        </p:txBody>
      </p:sp>
      <p:sp>
        <p:nvSpPr>
          <p:cNvPr id="175" name="Motorcycle…"/>
          <p:cNvSpPr txBox="1"/>
          <p:nvPr/>
        </p:nvSpPr>
        <p:spPr>
          <a:xfrm>
            <a:off x="6610070" y="6540500"/>
            <a:ext cx="6139869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Motorcycle</a:t>
            </a:r>
          </a:p>
          <a:p>
            <a:pPr marL="421105" indent="-421105" algn="l">
              <a:buSzPct val="75000"/>
              <a:buChar char="•"/>
            </a:pPr>
            <a:r>
              <a:t>Make 2 wheels </a:t>
            </a:r>
          </a:p>
          <a:p>
            <a:pPr marL="421105" indent="-421105" algn="l">
              <a:buSzPct val="75000"/>
              <a:buChar char="•"/>
            </a:pPr>
            <a:r>
              <a:t>Attach 1 wheel to engine</a:t>
            </a:r>
          </a:p>
          <a:p>
            <a:pPr marL="421105" indent="-421105" algn="l">
              <a:buSzPct val="75000"/>
              <a:buChar char="•"/>
            </a:pPr>
            <a:r>
              <a:t>Attach 1 wheel to steering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78" name="With Services"/>
          <p:cNvSpPr txBox="1"/>
          <p:nvPr/>
        </p:nvSpPr>
        <p:spPr>
          <a:xfrm>
            <a:off x="4648289" y="2374899"/>
            <a:ext cx="30374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/>
            </a:lvl1pPr>
          </a:lstStyle>
          <a:p>
            <a:pPr/>
            <a:r>
              <a:t>With Services</a:t>
            </a:r>
          </a:p>
        </p:txBody>
      </p:sp>
      <p:sp>
        <p:nvSpPr>
          <p:cNvPr id="179" name="Skateboard…"/>
          <p:cNvSpPr txBox="1"/>
          <p:nvPr/>
        </p:nvSpPr>
        <p:spPr>
          <a:xfrm>
            <a:off x="387070" y="3733800"/>
            <a:ext cx="6139869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Skateboard</a:t>
            </a:r>
          </a:p>
          <a:p>
            <a:pPr marL="421105" indent="-421105" algn="l">
              <a:buSzPct val="75000"/>
              <a:buChar char="•"/>
            </a:pPr>
            <a:r>
              <a:t>makeVehicle( 'skate' )</a:t>
            </a:r>
          </a:p>
        </p:txBody>
      </p:sp>
      <p:sp>
        <p:nvSpPr>
          <p:cNvPr id="180" name="Wagon…"/>
          <p:cNvSpPr txBox="1"/>
          <p:nvPr/>
        </p:nvSpPr>
        <p:spPr>
          <a:xfrm>
            <a:off x="6610070" y="3733800"/>
            <a:ext cx="6139869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Wagon</a:t>
            </a:r>
          </a:p>
          <a:p>
            <a:pPr marL="421105" indent="-421105" algn="l">
              <a:buSzPct val="75000"/>
              <a:buChar char="•"/>
            </a:pPr>
            <a:r>
              <a:t>makeVehicle( 'wagon' )</a:t>
            </a:r>
          </a:p>
        </p:txBody>
      </p:sp>
      <p:sp>
        <p:nvSpPr>
          <p:cNvPr id="181" name="Car…"/>
          <p:cNvSpPr txBox="1"/>
          <p:nvPr/>
        </p:nvSpPr>
        <p:spPr>
          <a:xfrm>
            <a:off x="387070" y="6540500"/>
            <a:ext cx="6139869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Car</a:t>
            </a:r>
          </a:p>
          <a:p>
            <a:pPr marL="421105" indent="-421105" algn="l">
              <a:buSzPct val="75000"/>
              <a:buChar char="•"/>
            </a:pPr>
            <a:r>
              <a:t>makeVehicle( 'auto' )</a:t>
            </a:r>
          </a:p>
        </p:txBody>
      </p:sp>
      <p:sp>
        <p:nvSpPr>
          <p:cNvPr id="182" name="Motorcycle…"/>
          <p:cNvSpPr txBox="1"/>
          <p:nvPr/>
        </p:nvSpPr>
        <p:spPr>
          <a:xfrm>
            <a:off x="6610070" y="6540500"/>
            <a:ext cx="6139869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Motorcycle</a:t>
            </a:r>
          </a:p>
          <a:p>
            <a:pPr marL="421105" indent="-421105" algn="l">
              <a:buSzPct val="75000"/>
              <a:buChar char="•"/>
            </a:pPr>
            <a:r>
              <a:t>makeVehicle( 'moto'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y 3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 Schedule</a:t>
            </a:r>
          </a:p>
        </p:txBody>
      </p:sp>
      <p:sp>
        <p:nvSpPr>
          <p:cNvPr id="123" name="Directi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Directives</a:t>
            </a:r>
          </a:p>
          <a:p>
            <a:pPr/>
            <a:r>
              <a:t>Lab: Dynamic Directives</a:t>
            </a:r>
          </a:p>
          <a:p>
            <a:pPr/>
            <a:r>
              <a:t>Lunch</a:t>
            </a:r>
          </a:p>
          <a:p>
            <a:pPr/>
            <a:r>
              <a:t>Services and Dependency Injection</a:t>
            </a:r>
          </a:p>
          <a:p>
            <a:pPr/>
            <a:r>
              <a:t>Lab: Registering and Injecting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ab: Register 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Register Service</a:t>
            </a:r>
          </a:p>
        </p:txBody>
      </p:sp>
      <p:sp>
        <p:nvSpPr>
          <p:cNvPr id="185" name="Goal: Songs have to be selected from a li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Goal: Songs have to be selected from a list</a:t>
            </a:r>
          </a:p>
          <a:p>
            <a:pPr/>
            <a:r>
              <a:t>Create a new class file, song.service.ts</a:t>
            </a:r>
          </a:p>
          <a:p>
            <a:pPr/>
            <a:r>
              <a:t>Import Injectable from '@angular/core'</a:t>
            </a:r>
          </a:p>
          <a:p>
            <a:pPr/>
            <a:r>
              <a:t>Call @Injectable() </a:t>
            </a:r>
          </a:p>
          <a:p>
            <a:pPr/>
            <a:r>
              <a:t>Add class method to return list of songs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88" name="Consuming Services - Dependency Injection (D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Consuming Services - Dependency Injection (DI)</a:t>
            </a:r>
          </a:p>
          <a:p>
            <a:pPr/>
            <a:r>
              <a:t>DI is the consuming side of Services</a:t>
            </a:r>
          </a:p>
          <a:p>
            <a:pPr/>
            <a:r>
              <a:t>Angular knows names of registered Services</a:t>
            </a:r>
          </a:p>
          <a:p>
            <a:pPr/>
            <a:r>
              <a:t>Component can simply ask for services it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91" name="Three steps to inject a 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Three steps to inject a service</a:t>
            </a:r>
          </a:p>
          <a:p>
            <a:pPr/>
            <a:r>
              <a:t>Import the class from the module</a:t>
            </a:r>
          </a:p>
          <a:p>
            <a:pPr/>
            <a:r>
              <a:t>Add to 'providers' array of @Component</a:t>
            </a:r>
          </a:p>
          <a:p>
            <a:pPr/>
            <a:r>
              <a:t>Reference the service in the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194" name="import { Component, Input } from '@angular/core'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import</a:t>
            </a:r>
            <a:r>
              <a:t> { Component, Input } </a:t>
            </a:r>
            <a:r>
              <a:rPr>
                <a:solidFill>
                  <a:srgbClr val="D53BD3"/>
                </a:solidFill>
              </a:rPr>
              <a:t>from</a:t>
            </a:r>
            <a:r>
              <a:t> </a:t>
            </a:r>
            <a:r>
              <a:rPr>
                <a:solidFill>
                  <a:srgbClr val="C33720"/>
                </a:solidFill>
              </a:rPr>
              <a:t>'@angular/core'</a:t>
            </a:r>
            <a:r>
              <a:t>;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import</a:t>
            </a:r>
            <a:r>
              <a:t> { Song } </a:t>
            </a:r>
            <a:r>
              <a:rPr>
                <a:solidFill>
                  <a:srgbClr val="D53BD3"/>
                </a:solidFill>
              </a:rPr>
              <a:t>from</a:t>
            </a:r>
            <a:r>
              <a:t> </a:t>
            </a:r>
            <a:r>
              <a:rPr>
                <a:solidFill>
                  <a:srgbClr val="C33720"/>
                </a:solidFill>
              </a:rPr>
              <a:t>'./song.class'</a:t>
            </a:r>
            <a:r>
              <a:t>;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import</a:t>
            </a:r>
            <a:r>
              <a:t> { SongService } </a:t>
            </a:r>
            <a:r>
              <a:rPr>
                <a:solidFill>
                  <a:srgbClr val="D53BD3"/>
                </a:solidFill>
              </a:rPr>
              <a:t>from</a:t>
            </a:r>
            <a:r>
              <a:t> </a:t>
            </a:r>
            <a:r>
              <a:rPr>
                <a:solidFill>
                  <a:srgbClr val="C33720"/>
                </a:solidFill>
              </a:rPr>
              <a:t>'./song.service'</a:t>
            </a:r>
            <a:r>
              <a:t>;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@</a:t>
            </a:r>
            <a:r>
              <a:rPr>
                <a:solidFill>
                  <a:srgbClr val="34BBC8"/>
                </a:solidFill>
              </a:rPr>
              <a:t>Component</a:t>
            </a:r>
            <a:r>
              <a:t>({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selector: </a:t>
            </a:r>
            <a:r>
              <a:rPr>
                <a:solidFill>
                  <a:srgbClr val="C33720"/>
                </a:solidFill>
              </a:rPr>
              <a:t>'song'</a:t>
            </a:r>
            <a:r>
              <a:t>,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providers: [ SongService ],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templateUrl: </a:t>
            </a:r>
            <a:r>
              <a:rPr>
                <a:solidFill>
                  <a:srgbClr val="C33720"/>
                </a:solidFill>
              </a:rPr>
              <a:t>'./song.component.html'</a:t>
            </a:r>
            <a:r>
              <a:t>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          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 SongComponent </a:t>
            </a:r>
            <a:r>
              <a:t>{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@</a:t>
            </a:r>
            <a:r>
              <a:rPr>
                <a:solidFill>
                  <a:srgbClr val="34BBC8"/>
                </a:solidFill>
              </a:rPr>
              <a:t>Input</a:t>
            </a:r>
            <a:r>
              <a:t>() song: Song;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@</a:t>
            </a:r>
            <a:r>
              <a:rPr>
                <a:solidFill>
                  <a:srgbClr val="34BBC8"/>
                </a:solidFill>
              </a:rPr>
              <a:t>Input</a:t>
            </a:r>
            <a:r>
              <a:t>() editMode: Boolean;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songList: Song[];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constructor</a:t>
            </a:r>
            <a:r>
              <a:t>( songService: SongService ) {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.songList </a:t>
            </a:r>
            <a:r>
              <a:rPr>
                <a:solidFill>
                  <a:srgbClr val="CD7923"/>
                </a:solidFill>
              </a:rPr>
              <a:t>=</a:t>
            </a:r>
            <a:r>
              <a:t> songService.getSongs();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33720"/>
                </a:solidFill>
              </a:rPr>
              <a:t>console</a:t>
            </a:r>
            <a:r>
              <a:t>.log(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.songList );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                           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 </a:t>
            </a:r>
          </a:p>
        </p:txBody>
      </p:sp>
      <p:sp>
        <p:nvSpPr>
          <p:cNvPr id="195" name="Line"/>
          <p:cNvSpPr/>
          <p:nvPr/>
        </p:nvSpPr>
        <p:spPr>
          <a:xfrm flipH="1">
            <a:off x="7277099" y="3331864"/>
            <a:ext cx="1268215" cy="1479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6" name="Line"/>
          <p:cNvSpPr/>
          <p:nvPr/>
        </p:nvSpPr>
        <p:spPr>
          <a:xfrm flipH="1">
            <a:off x="5245099" y="4538364"/>
            <a:ext cx="1268215" cy="1479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7" name="Line"/>
          <p:cNvSpPr/>
          <p:nvPr/>
        </p:nvSpPr>
        <p:spPr>
          <a:xfrm flipH="1">
            <a:off x="5651499" y="6146204"/>
            <a:ext cx="1120578" cy="8895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8" name="Note object, not string"/>
          <p:cNvSpPr txBox="1"/>
          <p:nvPr/>
        </p:nvSpPr>
        <p:spPr>
          <a:xfrm>
            <a:off x="6634810" y="4184650"/>
            <a:ext cx="46373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 object, not string</a:t>
            </a:r>
          </a:p>
        </p:txBody>
      </p:sp>
      <p:sp>
        <p:nvSpPr>
          <p:cNvPr id="199" name="First element == local name"/>
          <p:cNvSpPr txBox="1"/>
          <p:nvPr/>
        </p:nvSpPr>
        <p:spPr>
          <a:xfrm>
            <a:off x="6256807" y="5484304"/>
            <a:ext cx="58251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element == local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ab: Inject 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Inject Service</a:t>
            </a:r>
          </a:p>
        </p:txBody>
      </p:sp>
      <p:sp>
        <p:nvSpPr>
          <p:cNvPr id="202" name="Three steps to inject a 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Three steps to inject a service</a:t>
            </a:r>
          </a:p>
          <a:p>
            <a:pPr/>
            <a:r>
              <a:t>Import the class from the module</a:t>
            </a:r>
          </a:p>
          <a:p>
            <a:pPr/>
            <a:r>
              <a:t>Add to 'providers' array of @Component</a:t>
            </a:r>
          </a:p>
          <a:p>
            <a:pPr/>
            <a:r>
              <a:t>Reference the service in the constructor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</a:t>
            </a:r>
          </a:p>
        </p:txBody>
      </p:sp>
      <p:sp>
        <p:nvSpPr>
          <p:cNvPr id="205" name="Hierarchical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Hierarchical Services</a:t>
            </a:r>
          </a:p>
          <a:p>
            <a:pPr/>
            <a:r>
              <a:t>Angular creates services at the level defined</a:t>
            </a:r>
          </a:p>
          <a:p>
            <a:pPr/>
            <a:r>
              <a:t>Previous example creates service per component</a:t>
            </a:r>
          </a:p>
          <a:p>
            <a:pPr/>
            <a:r>
              <a:t>Maybe we want to share service across multiple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ab: Hierarc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Hierarchy</a:t>
            </a:r>
          </a:p>
        </p:txBody>
      </p:sp>
      <p:sp>
        <p:nvSpPr>
          <p:cNvPr id="208" name="Modify SongService - add ability to edit song n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Modify SongService - add ability to edit song name</a:t>
            </a:r>
          </a:p>
          <a:p>
            <a:pPr/>
            <a:r>
              <a:t>Declare service at different levels</a:t>
            </a:r>
          </a:p>
          <a:p>
            <a:pPr lvl="1"/>
            <a:r>
              <a:t>app.module</a:t>
            </a:r>
          </a:p>
          <a:p>
            <a:pPr lvl="1"/>
            <a:r>
              <a:t>app.component</a:t>
            </a:r>
          </a:p>
          <a:p>
            <a:pPr/>
            <a:r>
              <a:t>Examine different behaviors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26" name="What is a Directiv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a Directive?</a:t>
            </a:r>
          </a:p>
          <a:p>
            <a:pPr/>
            <a:r>
              <a:t>Angular identifiers mixed in with HTML</a:t>
            </a:r>
          </a:p>
          <a:p>
            <a:pPr/>
            <a:r>
              <a:t>Three types</a:t>
            </a:r>
          </a:p>
          <a:p>
            <a:pPr lvl="1"/>
            <a:r>
              <a:t>Components</a:t>
            </a:r>
          </a:p>
          <a:p>
            <a:pPr lvl="1"/>
            <a:r>
              <a:t>Attribute Directives</a:t>
            </a:r>
          </a:p>
          <a:p>
            <a:pPr lvl="1"/>
            <a:r>
              <a:t>Structural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29" name="Compon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Components</a:t>
            </a:r>
          </a:p>
          <a:p>
            <a:pPr/>
            <a:r>
              <a:t>A directive with a template</a:t>
            </a:r>
          </a:p>
          <a:p>
            <a:pPr/>
            <a:r>
              <a:t>The most common user-defined type</a:t>
            </a:r>
          </a:p>
          <a:p>
            <a:pPr/>
            <a:r>
              <a:t>Our app's building blocks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32" name="Attribute Directi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Attribute Directives</a:t>
            </a:r>
          </a:p>
          <a:p>
            <a:pPr/>
            <a:r>
              <a:t>Added to an element just like HTML attributes</a:t>
            </a:r>
          </a:p>
          <a:p>
            <a:pPr/>
            <a:r>
              <a:t>Affects appearance or behavior</a:t>
            </a:r>
          </a:p>
          <a:p>
            <a:pPr/>
            <a:r>
              <a:t>ngStyle, ngClass, ngModel, ngForm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35" name="Structural Directi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Structural Directives</a:t>
            </a:r>
          </a:p>
          <a:p>
            <a:pPr/>
            <a:r>
              <a:t>Changes the DOM - adds or removes elements</a:t>
            </a:r>
          </a:p>
          <a:p>
            <a:pPr/>
            <a:r>
              <a:t>ngIf: add or remove based on expression</a:t>
            </a:r>
          </a:p>
          <a:p>
            <a:pPr/>
            <a:r>
              <a:t>ngSwitch: choose from a list of ngSwitchCase</a:t>
            </a:r>
          </a:p>
          <a:p>
            <a:pPr/>
            <a:r>
              <a:t>ngFor: micro-syntax for looping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38" name="Structural Directi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Structural Directives</a:t>
            </a:r>
          </a:p>
          <a:p>
            <a:pPr/>
            <a:r>
              <a:t>SDs destroy / recreate instead of hide / show</a:t>
            </a:r>
          </a:p>
          <a:p>
            <a:pPr/>
            <a:r>
              <a:t>Pro: no worry if model data does not exist</a:t>
            </a:r>
          </a:p>
          <a:p>
            <a:pPr/>
            <a:r>
              <a:t>Con: have to pay initialization cost on recreate</a:t>
            </a:r>
          </a:p>
          <a:p>
            <a:pPr/>
            <a:r>
              <a:t>Watch out for possibly expensive actions</a:t>
            </a:r>
          </a:p>
          <a:p>
            <a:pPr/>
            <a:r>
              <a:t>Individually heavy or high volume of multiples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41" name="Structural Directi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Structural Directives</a:t>
            </a:r>
          </a:p>
          <a:p>
            <a:pPr/>
            <a:r>
              <a:t>Rely on HTML5 &lt;template&gt; tag</a:t>
            </a:r>
          </a:p>
          <a:p>
            <a:pPr/>
            <a:r>
              <a:t>&lt;template&gt; holds content but doesn't render</a:t>
            </a:r>
          </a:p>
          <a:p>
            <a:pPr/>
            <a:r>
              <a:t>Rendering is data-bound to directive expression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ir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Directives</a:t>
            </a:r>
          </a:p>
        </p:txBody>
      </p:sp>
      <p:sp>
        <p:nvSpPr>
          <p:cNvPr id="144" name="ngI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ngIf</a:t>
            </a:r>
          </a:p>
          <a:p>
            <a:pPr marL="0" indent="0">
              <a:buSzTx/>
              <a:buNone/>
            </a:pPr>
            <a:r>
              <a:t>Adds or removes element based on boolean</a:t>
            </a:r>
          </a:p>
          <a:p>
            <a:pPr lvl="1" marL="0" indent="228600">
              <a:buSzTx/>
              <a:buNone/>
            </a:pPr>
            <a:r>
              <a:t>&lt;div *ngIf="someData === 'test string'"&gt;&lt;/div&gt;</a:t>
            </a:r>
          </a:p>
          <a:p>
            <a:pPr marL="0" indent="0">
              <a:buSzTx/>
              <a:buNone/>
            </a:pPr>
            <a:r>
              <a:t>Note the asterisk before ngIf. Sugar for:</a:t>
            </a:r>
          </a:p>
          <a:p>
            <a:pPr marL="0" indent="0">
              <a:buSzTx/>
              <a:buNone/>
            </a:pPr>
            <a:r>
              <a:t>  &lt;template [ngIf]="someData === 'test string'"&gt;</a:t>
            </a:r>
          </a:p>
          <a:p>
            <a:pPr marL="0" indent="0">
              <a:buSzTx/>
              <a:buNone/>
            </a:pPr>
            <a:r>
              <a:t>    &lt;div&gt;&lt;/div&gt;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