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Timing</a:t>
            </a:r>
          </a:p>
          <a:p>
            <a:pPr/>
            <a:r>
              <a:t>HTML / JS load time</a:t>
            </a:r>
          </a:p>
          <a:p>
            <a:pPr/>
            <a:r>
              <a:t>Framework / Application load time</a:t>
            </a:r>
          </a:p>
          <a:p>
            <a:pPr/>
            <a:r>
              <a:t>DOM Rendering</a:t>
            </a:r>
          </a:p>
          <a:p>
            <a:pPr/>
            <a:r>
              <a:t>Asynchronous operations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DOM</a:t>
            </a:r>
          </a:p>
          <a:p>
            <a:pPr/>
            <a:r>
              <a:t>DOM operations are expensive</a:t>
            </a:r>
          </a:p>
          <a:p>
            <a:pPr/>
            <a:r>
              <a:t>Redundant operations should be minimized</a:t>
            </a:r>
          </a:p>
          <a:p>
            <a:pPr/>
            <a:r>
              <a:t>Another form of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Structure</a:t>
            </a:r>
          </a:p>
          <a:p>
            <a:pPr/>
            <a:r>
              <a:t>Single Responsibility</a:t>
            </a:r>
          </a:p>
          <a:p>
            <a:pPr/>
            <a:r>
              <a:t>Reusable</a:t>
            </a:r>
          </a:p>
          <a:p>
            <a:pPr/>
            <a:r>
              <a:t>Extensible / flexible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Model-View-Controller</a:t>
            </a:r>
          </a:p>
        </p:txBody>
      </p:sp>
      <p:sp>
        <p:nvSpPr>
          <p:cNvPr id="186" name="Shape 186"/>
          <p:cNvSpPr/>
          <p:nvPr/>
        </p:nvSpPr>
        <p:spPr>
          <a:xfrm>
            <a:off x="3416129" y="5436432"/>
            <a:ext cx="6545618" cy="3723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00000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400026" y="6008394"/>
            <a:ext cx="2226780" cy="21177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88" name="Shape 188"/>
          <p:cNvSpPr/>
          <p:nvPr/>
        </p:nvSpPr>
        <p:spPr>
          <a:xfrm>
            <a:off x="3854762" y="6231571"/>
            <a:ext cx="168190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&lt;text&gt;</a:t>
            </a:r>
          </a:p>
        </p:txBody>
      </p:sp>
      <p:sp>
        <p:nvSpPr>
          <p:cNvPr id="189" name="Shape 189"/>
          <p:cNvSpPr/>
          <p:nvPr/>
        </p:nvSpPr>
        <p:spPr>
          <a:xfrm>
            <a:off x="7841205" y="6231571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Widget</a:t>
            </a:r>
          </a:p>
          <a:p>
            <a:pPr>
              <a:defRPr sz="2600"/>
            </a:pPr>
            <a:r>
              <a:t>Names</a:t>
            </a:r>
          </a:p>
        </p:txBody>
      </p:sp>
      <p:sp>
        <p:nvSpPr>
          <p:cNvPr id="190" name="Shape 190"/>
          <p:cNvSpPr/>
          <p:nvPr/>
        </p:nvSpPr>
        <p:spPr>
          <a:xfrm>
            <a:off x="3854762" y="7723820"/>
            <a:ext cx="1681908" cy="1270001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&lt;canvas&gt;</a:t>
            </a:r>
          </a:p>
        </p:txBody>
      </p:sp>
      <p:sp>
        <p:nvSpPr>
          <p:cNvPr id="191" name="Shape 191"/>
          <p:cNvSpPr/>
          <p:nvPr/>
        </p:nvSpPr>
        <p:spPr>
          <a:xfrm>
            <a:off x="7841205" y="7723820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Widget</a:t>
            </a:r>
          </a:p>
          <a:p>
            <a:pPr>
              <a:defRPr sz="2600"/>
            </a:pPr>
            <a:r>
              <a:t>Params</a:t>
            </a:r>
          </a:p>
        </p:txBody>
      </p:sp>
      <p:sp>
        <p:nvSpPr>
          <p:cNvPr id="192" name="Shape 192"/>
          <p:cNvSpPr/>
          <p:nvPr/>
        </p:nvSpPr>
        <p:spPr>
          <a:xfrm>
            <a:off x="5645150" y="686657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3" name="Shape 193"/>
          <p:cNvSpPr/>
          <p:nvPr/>
        </p:nvSpPr>
        <p:spPr>
          <a:xfrm>
            <a:off x="5645150" y="835882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4" name="Shape 194"/>
          <p:cNvSpPr/>
          <p:nvPr/>
        </p:nvSpPr>
        <p:spPr>
          <a:xfrm>
            <a:off x="2391041" y="5436432"/>
            <a:ext cx="9582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Client</a:t>
            </a:r>
          </a:p>
        </p:txBody>
      </p:sp>
      <p:sp>
        <p:nvSpPr>
          <p:cNvPr id="195" name="Shape 195"/>
          <p:cNvSpPr/>
          <p:nvPr/>
        </p:nvSpPr>
        <p:spPr>
          <a:xfrm flipV="1">
            <a:off x="5678488" y="7131105"/>
            <a:ext cx="2033329" cy="9517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6" name="Shape 196"/>
          <p:cNvSpPr/>
          <p:nvPr/>
        </p:nvSpPr>
        <p:spPr>
          <a:xfrm>
            <a:off x="4160106" y="5526721"/>
            <a:ext cx="10712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97" name="Shape 197"/>
          <p:cNvSpPr/>
          <p:nvPr/>
        </p:nvSpPr>
        <p:spPr>
          <a:xfrm>
            <a:off x="7989958" y="5526721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98" name="Shape 198"/>
          <p:cNvSpPr/>
          <p:nvPr/>
        </p:nvSpPr>
        <p:spPr>
          <a:xfrm>
            <a:off x="5645149" y="5526721"/>
            <a:ext cx="2087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99" name="Shape 199"/>
          <p:cNvSpPr/>
          <p:nvPr/>
        </p:nvSpPr>
        <p:spPr>
          <a:xfrm>
            <a:off x="717047" y="2226829"/>
            <a:ext cx="1157070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Model handles data</a:t>
            </a:r>
          </a:p>
          <a:p>
            <a:pPr marL="421105" indent="-421105" algn="l">
              <a:buSzPct val="75000"/>
              <a:buChar char="•"/>
            </a:pPr>
            <a:r>
              <a:t>View handles display</a:t>
            </a:r>
          </a:p>
          <a:p>
            <a:pPr marL="421105" indent="-421105" algn="l">
              <a:buSzPct val="75000"/>
              <a:buChar char="•"/>
            </a:pPr>
            <a:r>
              <a:t>Controller updates one when other changes</a:t>
            </a:r>
          </a:p>
          <a:p>
            <a:pPr marL="421105" indent="-421105" algn="l">
              <a:buSzPct val="75000"/>
              <a:buChar char="•"/>
            </a:pPr>
            <a:r>
              <a:t>This is called “data binding”</a:t>
            </a:r>
          </a:p>
          <a:p>
            <a:pPr marL="421105" indent="-421105" algn="l">
              <a:buSzPct val="75000"/>
              <a:buChar char="•"/>
            </a:pPr>
            <a:r>
              <a:t>MVC naming conventions are inconsistent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2330314" y="7243896"/>
            <a:ext cx="95222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1" name="Shape 201"/>
          <p:cNvSpPr/>
          <p:nvPr/>
        </p:nvSpPr>
        <p:spPr>
          <a:xfrm flipH="1">
            <a:off x="2114224" y="7558980"/>
            <a:ext cx="116051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2" name="Shape 202"/>
          <p:cNvSpPr/>
          <p:nvPr/>
        </p:nvSpPr>
        <p:spPr>
          <a:xfrm>
            <a:off x="11137900" y="5047861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 API</a:t>
            </a:r>
          </a:p>
        </p:txBody>
      </p:sp>
      <p:sp>
        <p:nvSpPr>
          <p:cNvPr id="203" name="Shape 203"/>
          <p:cNvSpPr/>
          <p:nvPr/>
        </p:nvSpPr>
        <p:spPr>
          <a:xfrm>
            <a:off x="11137900" y="6567034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Local</a:t>
            </a:r>
          </a:p>
          <a:p>
            <a:pPr>
              <a:defRPr sz="2600"/>
            </a:pPr>
            <a:r>
              <a:t>Storage</a:t>
            </a:r>
          </a:p>
        </p:txBody>
      </p:sp>
      <p:sp>
        <p:nvSpPr>
          <p:cNvPr id="204" name="Shape 204"/>
          <p:cNvSpPr/>
          <p:nvPr/>
        </p:nvSpPr>
        <p:spPr>
          <a:xfrm>
            <a:off x="11137900" y="8085959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More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10049598" y="6259312"/>
            <a:ext cx="941131" cy="94113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6" name="Shape 206"/>
          <p:cNvSpPr/>
          <p:nvPr/>
        </p:nvSpPr>
        <p:spPr>
          <a:xfrm>
            <a:off x="9973328" y="7298370"/>
            <a:ext cx="1071221" cy="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7" name="Shape 207"/>
          <p:cNvSpPr/>
          <p:nvPr/>
        </p:nvSpPr>
        <p:spPr>
          <a:xfrm>
            <a:off x="9959528" y="7261202"/>
            <a:ext cx="1048769" cy="1048770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8" name="Shape 208"/>
          <p:cNvSpPr/>
          <p:nvPr/>
        </p:nvSpPr>
        <p:spPr>
          <a:xfrm>
            <a:off x="14272014" y="7756905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17-01-05 at 3.40.25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24591" b="0"/>
          <a:stretch>
            <a:fillRect/>
          </a:stretch>
        </p:blipFill>
        <p:spPr>
          <a:xfrm>
            <a:off x="5140325" y="2583904"/>
            <a:ext cx="7915275" cy="6286501"/>
          </a:xfrm>
          <a:prstGeom prst="rect">
            <a:avLst/>
          </a:prstGeom>
        </p:spPr>
      </p:pic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212" name="Shape 212"/>
          <p:cNvSpPr/>
          <p:nvPr/>
        </p:nvSpPr>
        <p:spPr>
          <a:xfrm>
            <a:off x="5553075" y="5631904"/>
            <a:ext cx="2819202" cy="43314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3" name="Shape 213"/>
          <p:cNvSpPr/>
          <p:nvPr/>
        </p:nvSpPr>
        <p:spPr>
          <a:xfrm>
            <a:off x="8432800" y="3587204"/>
            <a:ext cx="4633268" cy="527794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4" name="Shape 214"/>
          <p:cNvSpPr/>
          <p:nvPr/>
        </p:nvSpPr>
        <p:spPr>
          <a:xfrm>
            <a:off x="5588000" y="5672534"/>
            <a:ext cx="346075" cy="3518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5" name="Shape 215"/>
          <p:cNvSpPr/>
          <p:nvPr/>
        </p:nvSpPr>
        <p:spPr>
          <a:xfrm>
            <a:off x="9588500" y="3615134"/>
            <a:ext cx="2819202" cy="522208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6" name="Shape 216"/>
          <p:cNvSpPr/>
          <p:nvPr/>
        </p:nvSpPr>
        <p:spPr>
          <a:xfrm>
            <a:off x="5518150" y="4440634"/>
            <a:ext cx="2889052" cy="3205114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7" name="Shape 217"/>
          <p:cNvSpPr/>
          <p:nvPr/>
        </p:nvSpPr>
        <p:spPr>
          <a:xfrm>
            <a:off x="895070" y="2959099"/>
            <a:ext cx="3929821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“Compose” an application by reusing smaller components. </a:t>
            </a:r>
          </a:p>
          <a:p>
            <a:pPr/>
          </a:p>
          <a:p>
            <a:pPr/>
            <a:r>
              <a:t>Each component has its own MVC, which can adapt based on where it’s placed.</a:t>
            </a:r>
          </a:p>
        </p:txBody>
      </p:sp>
      <p:sp>
        <p:nvSpPr>
          <p:cNvPr id="218" name="Shape 218"/>
          <p:cNvSpPr/>
          <p:nvPr/>
        </p:nvSpPr>
        <p:spPr>
          <a:xfrm>
            <a:off x="6067219" y="4508500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Month</a:t>
            </a:r>
          </a:p>
        </p:txBody>
      </p:sp>
      <p:sp>
        <p:nvSpPr>
          <p:cNvPr id="219" name="Shape 219"/>
          <p:cNvSpPr/>
          <p:nvPr/>
        </p:nvSpPr>
        <p:spPr>
          <a:xfrm>
            <a:off x="6697185" y="54801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20" name="Shape 220"/>
          <p:cNvSpPr/>
          <p:nvPr/>
        </p:nvSpPr>
        <p:spPr>
          <a:xfrm>
            <a:off x="8604144" y="3829174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21" name="Shape 221"/>
          <p:cNvSpPr/>
          <p:nvPr/>
        </p:nvSpPr>
        <p:spPr>
          <a:xfrm>
            <a:off x="5606944" y="59754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  <p:sp>
        <p:nvSpPr>
          <p:cNvPr id="222" name="Shape 222"/>
          <p:cNvSpPr/>
          <p:nvPr/>
        </p:nvSpPr>
        <p:spPr>
          <a:xfrm>
            <a:off x="10102645" y="42355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Angular?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State: managed through model</a:t>
            </a:r>
          </a:p>
          <a:p>
            <a:pPr/>
            <a:r>
              <a:t>Timing: solutions provided through API</a:t>
            </a:r>
          </a:p>
          <a:p>
            <a:pPr/>
            <a:r>
              <a:t>DOM: batches and optimizes operations</a:t>
            </a:r>
          </a:p>
          <a:p>
            <a:pPr/>
            <a:r>
              <a:t>Structure: Dependency injection +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700"/>
            </a:pPr>
            <a:r>
              <a:t>Angular 1.x maybe more like 0.x</a:t>
            </a:r>
          </a:p>
          <a:p>
            <a:pPr/>
            <a:r>
              <a:t>Many “features” not as helpful as first thought</a:t>
            </a:r>
          </a:p>
          <a:p>
            <a:pPr/>
            <a:r>
              <a:t>Ex.: directive name camel-case conversion</a:t>
            </a:r>
          </a:p>
          <a:p>
            <a:pPr/>
            <a:r>
              <a:t>Provider / Service / Factory / Value / Constant…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Breaking changes needed</a:t>
            </a:r>
          </a:p>
          <a:p>
            <a:pPr/>
            <a:r>
              <a:t>Performance enhancements</a:t>
            </a:r>
          </a:p>
          <a:p>
            <a:pPr/>
            <a:r>
              <a:t>Greater separation from presentation layer</a:t>
            </a:r>
          </a:p>
          <a:p>
            <a:pPr/>
            <a:r>
              <a:t>Split core library into optional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Alignment with future</a:t>
            </a:r>
          </a:p>
          <a:p>
            <a:pPr/>
            <a:r>
              <a:t>Take full advantage of ES6</a:t>
            </a:r>
          </a:p>
          <a:p>
            <a:pPr/>
            <a:r>
              <a:t>HTML5 Web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API simplified</a:t>
            </a:r>
          </a:p>
          <a:p>
            <a:pPr/>
            <a:r>
              <a:t>Directives</a:t>
            </a:r>
          </a:p>
          <a:p>
            <a:pPr/>
            <a:r>
              <a:t>Components</a:t>
            </a:r>
          </a:p>
          <a:p>
            <a:pPr/>
            <a:r>
              <a:t>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Introductions / Icebreakers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Course Overview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Intro to Angular 2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Lab: Hello World Angular 2 app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Lunch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Intro to Typescript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Typescript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Loading infrastructure more complicated</a:t>
            </a:r>
          </a:p>
          <a:p>
            <a:pPr/>
            <a:r>
              <a:t>1.x could be loaded via single script tag</a:t>
            </a:r>
          </a:p>
          <a:p>
            <a:pPr/>
            <a:r>
              <a:t>2.0 requires a script loader</a:t>
            </a:r>
          </a:p>
          <a:p>
            <a:pPr/>
            <a:r>
              <a:t>Error handling deeper inside call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Web resources have an expiration date</a:t>
            </a:r>
          </a:p>
          <a:p>
            <a:pPr/>
            <a:r>
              <a:t>API went through many changes during beta</a:t>
            </a:r>
          </a:p>
          <a:p>
            <a:pPr/>
            <a:r>
              <a:t>Features dropped, syntax changed</a:t>
            </a:r>
          </a:p>
          <a:p>
            <a:pPr/>
            <a:r>
              <a:t>Check the date on any blog post or article</a:t>
            </a:r>
          </a:p>
          <a:p>
            <a:pPr/>
            <a:r>
              <a:t>Be suspicious of anything prior to 10/2016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 Lab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Let’s examine how the Hello World works</a:t>
            </a:r>
          </a:p>
          <a:p>
            <a:pPr/>
            <a:r>
              <a:t>Modifying and extending it as we 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An addition to JavaScript</a:t>
            </a:r>
          </a:p>
          <a:p>
            <a:pPr/>
            <a:r>
              <a:t>Developed by Microsoft</a:t>
            </a:r>
          </a:p>
          <a:p>
            <a:pPr/>
            <a:r>
              <a:t>Recommended by Angular 2 team</a:t>
            </a:r>
          </a:p>
          <a:p>
            <a:pPr/>
            <a:r>
              <a:t>…but not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Standardized as ECMAScript (ES)</a:t>
            </a:r>
          </a:p>
          <a:p>
            <a:pPr/>
            <a:r>
              <a:t>European Computer Mftrs. Assn.</a:t>
            </a:r>
          </a:p>
          <a:p>
            <a:pPr/>
            <a:r>
              <a:t>Working Group produces specifications</a:t>
            </a:r>
          </a:p>
          <a:p>
            <a:pPr/>
            <a:r>
              <a:t>Browser mftrs. then implement spec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Implementation of spec varies by browser</a:t>
            </a:r>
          </a:p>
          <a:p>
            <a:pPr/>
            <a:r>
              <a:t>Many browsers support some, but not all ES6</a:t>
            </a:r>
          </a:p>
          <a:p>
            <a:pPr/>
            <a:r>
              <a:t>This is where "transpilation" comes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Transpiler</a:t>
            </a:r>
          </a:p>
          <a:p>
            <a:pPr/>
            <a:r>
              <a:t>A build-time tool</a:t>
            </a:r>
          </a:p>
          <a:p>
            <a:pPr/>
            <a:r>
              <a:t>Converts unsupported features to plain JS</a:t>
            </a:r>
          </a:p>
          <a:p>
            <a:pPr/>
            <a:r>
              <a:t>Creates helper function libraries </a:t>
            </a:r>
          </a:p>
          <a:p>
            <a:pPr/>
            <a:r>
              <a:t>Outputs rewritten code to use helpers</a:t>
            </a:r>
          </a:p>
          <a:p>
            <a:pPr/>
            <a:r>
              <a:t>Ex: Babel, Traceur, Closure, MS TS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ES3 (1999)</a:t>
            </a:r>
          </a:p>
          <a:p>
            <a:pPr/>
            <a:r>
              <a:t>“Vanilla” JavaScript (in terms of syntax)</a:t>
            </a:r>
          </a:p>
          <a:p>
            <a:pPr/>
            <a:r>
              <a:t>All basic language features existed</a:t>
            </a:r>
          </a:p>
          <a:p>
            <a:pPr/>
            <a:r>
              <a:t>Historically, ES3 implementation varied</a:t>
            </a:r>
          </a:p>
          <a:p>
            <a:pPr/>
            <a:r>
              <a:t>IE &lt;6 and Netscape were quite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ES4 era (~2003-9)</a:t>
            </a:r>
          </a:p>
          <a:p>
            <a:pPr/>
            <a:r>
              <a:t>Historical footnote - version abandoned</a:t>
            </a:r>
          </a:p>
          <a:p>
            <a:pPr/>
            <a:r>
              <a:t>Working group could not reach consensus</a:t>
            </a:r>
          </a:p>
          <a:p>
            <a:pPr/>
            <a:r>
              <a:t>Spec skipped ahead to ES5</a:t>
            </a:r>
          </a:p>
          <a:p>
            <a:pPr/>
            <a:r>
              <a:t>Meanwhile, IE7 and other browsers aligned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ES5 (2009)</a:t>
            </a:r>
          </a:p>
          <a:p>
            <a:pPr/>
            <a:r>
              <a:t>ES3 + 'strict mode'</a:t>
            </a:r>
          </a:p>
          <a:p>
            <a:pPr/>
            <a:r>
              <a:t>Improvement / clarification on ES3</a:t>
            </a:r>
          </a:p>
          <a:p>
            <a:pPr/>
            <a:r>
              <a:t>All modern browsers (IE8+) support ES5</a:t>
            </a:r>
          </a:p>
          <a:p>
            <a:pPr/>
            <a:r>
              <a:t>Very little difference in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Next generation standard</a:t>
            </a:r>
          </a:p>
          <a:p>
            <a:pPr/>
            <a:r>
              <a:t>Introduces many new features</a:t>
            </a:r>
          </a:p>
          <a:p>
            <a:pPr lvl="1"/>
            <a:r>
              <a:t>Modules, classes, import / export keywords</a:t>
            </a:r>
          </a:p>
          <a:p>
            <a:pPr lvl="1"/>
            <a:r>
              <a:t>Lexically-scoped "arrow" functions (sets 'this')</a:t>
            </a:r>
          </a:p>
          <a:p>
            <a:pPr lvl="1"/>
            <a:r>
              <a:t>Promises, iterators, generators, oh 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Requires transpiration</a:t>
            </a:r>
          </a:p>
          <a:p>
            <a:pPr/>
            <a:r>
              <a:t>Modern browsers (IE10+) support 90-95%</a:t>
            </a:r>
          </a:p>
          <a:p>
            <a:pPr/>
            <a:r>
              <a:t>Unsupported features are not universal</a:t>
            </a:r>
          </a:p>
          <a:p>
            <a:pPr/>
            <a:r>
              <a:t>IE6-9 still have market 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alternate names</a:t>
            </a:r>
          </a:p>
          <a:p>
            <a:pPr/>
            <a:r>
              <a:t>ES Harmony (code name during spec process)</a:t>
            </a:r>
          </a:p>
          <a:p>
            <a:pPr/>
            <a:r>
              <a:t>ES2015 (date spec finalized) </a:t>
            </a:r>
          </a:p>
          <a:p>
            <a:pPr/>
            <a:r>
              <a:t>ES.Next</a:t>
            </a:r>
          </a:p>
          <a:p>
            <a:pPr lvl="1"/>
            <a:r>
              <a:t>referred to ES6 at time of writing</a:t>
            </a:r>
          </a:p>
          <a:p>
            <a:pPr lvl="1"/>
            <a:r>
              <a:t>Currently refers to ES2017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ES2016</a:t>
            </a:r>
          </a:p>
          <a:p>
            <a:pPr/>
            <a:r>
              <a:t>Smaller update</a:t>
            </a:r>
          </a:p>
          <a:p>
            <a:pPr/>
            <a:r>
              <a:t>Introduces </a:t>
            </a:r>
          </a:p>
          <a:p>
            <a:pPr lvl="1"/>
            <a:r>
              <a:t>Decorators</a:t>
            </a:r>
          </a:p>
          <a:p>
            <a:pPr lvl="1"/>
            <a:r>
              <a:t>Exponentiation operator (**) </a:t>
            </a:r>
          </a:p>
          <a:p>
            <a:pPr lvl="1"/>
            <a:r>
              <a:t>Array.prototype.includes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TypeScript</a:t>
            </a:r>
          </a:p>
          <a:p>
            <a:pPr/>
            <a:r>
              <a:t>Uses transpilation</a:t>
            </a:r>
          </a:p>
          <a:p>
            <a:pPr/>
            <a:r>
              <a:t>Supports most ES6 features, some ES2016</a:t>
            </a:r>
          </a:p>
          <a:p>
            <a:pPr/>
            <a:r>
              <a:t>Adds static variable typing</a:t>
            </a:r>
          </a:p>
          <a:p>
            <a:pPr/>
            <a:r>
              <a:t>Create custom types through interfaces</a:t>
            </a:r>
          </a:p>
        </p:txBody>
      </p:sp>
      <p:sp>
        <p:nvSpPr>
          <p:cNvPr id="283" name="Shape 283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TypeScript type syntax</a:t>
            </a:r>
          </a:p>
          <a:p>
            <a:pPr/>
            <a:r>
              <a:t>Add to variable, argument, or instance prop</a:t>
            </a:r>
          </a:p>
          <a:p>
            <a:pPr/>
            <a:r>
              <a:t>Colon followed by type</a:t>
            </a:r>
          </a:p>
          <a:p>
            <a:pPr/>
            <a:r>
              <a:t>Custom types must be imported before use</a:t>
            </a:r>
          </a:p>
        </p:txBody>
      </p:sp>
      <p:sp>
        <p:nvSpPr>
          <p:cNvPr id="287" name="Shape 287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export class Song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songName: string;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constructor( songName: string )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  this.songName = songName;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}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}</a:t>
            </a:r>
          </a:p>
        </p:txBody>
      </p:sp>
      <p:sp>
        <p:nvSpPr>
          <p:cNvPr id="291" name="Shape 291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Lab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classes</a:t>
            </a:r>
          </a:p>
          <a:p>
            <a:pPr lvl="1">
              <a:defRPr sz="2700"/>
            </a:pPr>
            <a:r>
              <a:t>Song</a:t>
            </a:r>
          </a:p>
          <a:p>
            <a:pPr lvl="1">
              <a:defRPr sz="2700"/>
            </a:pPr>
            <a:r>
              <a:t>Artist</a:t>
            </a:r>
          </a:p>
          <a:p>
            <a:pPr lvl="1">
              <a:defRPr sz="2700"/>
            </a:pPr>
            <a:r>
              <a:t>Performance ( Song + Artist )</a:t>
            </a:r>
          </a:p>
          <a:p>
            <a:pPr/>
            <a:r>
              <a:t>Flesh out classes with relevant fields</a:t>
            </a:r>
          </a:p>
          <a:p>
            <a:pPr/>
            <a:r>
              <a:t>Create instances of each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</a:t>
            </a:r>
          </a:p>
          <a:p>
            <a:pPr lvl="1"/>
            <a:r>
              <a:t>Intro to Angular 2</a:t>
            </a:r>
          </a:p>
          <a:p>
            <a:pPr lvl="1"/>
            <a:r>
              <a:t>Intro to Typescript</a:t>
            </a:r>
          </a:p>
          <a:p>
            <a:pPr/>
            <a:r>
              <a:t>Day 2</a:t>
            </a:r>
          </a:p>
          <a:p>
            <a:pPr lvl="1"/>
            <a:r>
              <a:t>Components</a:t>
            </a:r>
          </a:p>
          <a:p>
            <a:pPr lvl="1"/>
            <a:r>
              <a:t>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</a:t>
            </a:r>
          </a:p>
          <a:p>
            <a:pPr lvl="1"/>
            <a:r>
              <a:t>Directives</a:t>
            </a:r>
          </a:p>
          <a:p>
            <a:pPr lvl="1"/>
            <a:r>
              <a:t>Services and Dependency Injection</a:t>
            </a:r>
          </a:p>
          <a:p>
            <a:pPr/>
            <a:r>
              <a:t>Day 4</a:t>
            </a:r>
          </a:p>
          <a:p>
            <a:pPr lvl="1"/>
            <a:r>
              <a:t>Architecture and Composition</a:t>
            </a:r>
          </a:p>
          <a:p>
            <a:pPr lvl="1"/>
            <a:r>
              <a:t>More: forms, HTTP, 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page (Web 1.0)</a:t>
            </a:r>
          </a:p>
        </p:txBody>
      </p:sp>
      <p:sp>
        <p:nvSpPr>
          <p:cNvPr id="135" name="Shape 135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36" name="Shape 136"/>
          <p:cNvSpPr/>
          <p:nvPr/>
        </p:nvSpPr>
        <p:spPr>
          <a:xfrm>
            <a:off x="3632200" y="67945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Client</a:t>
            </a:r>
          </a:p>
        </p:txBody>
      </p:sp>
      <p:cxnSp>
        <p:nvCxnSpPr>
          <p:cNvPr id="137" name="Connector 137"/>
          <p:cNvCxnSpPr>
            <a:stCxn id="135" idx="0"/>
            <a:endCxn id="136" idx="0"/>
          </p:cNvCxnSpPr>
          <p:nvPr/>
        </p:nvCxnSpPr>
        <p:spPr>
          <a:xfrm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38" name="Shape 138"/>
          <p:cNvSpPr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responds with HTML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parses HTML to DOM, displays to user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User interacts with DOM, submits form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sends back form fields in HTTP POST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redirects client to new URL (step 2)</a:t>
            </a:r>
          </a:p>
        </p:txBody>
      </p:sp>
      <p:cxnSp>
        <p:nvCxnSpPr>
          <p:cNvPr id="139" name="Connector 139"/>
          <p:cNvCxnSpPr>
            <a:stCxn id="136" idx="0"/>
            <a:endCxn id="135" idx="0"/>
          </p:cNvCxnSpPr>
          <p:nvPr/>
        </p:nvCxnSpPr>
        <p:spPr>
          <a:xfrm flipH="1" flipV="1"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40" name="Shape 140"/>
          <p:cNvSpPr/>
          <p:nvPr/>
        </p:nvSpPr>
        <p:spPr>
          <a:xfrm>
            <a:off x="7403474" y="63492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41" name="Shape 141"/>
          <p:cNvSpPr/>
          <p:nvPr/>
        </p:nvSpPr>
        <p:spPr>
          <a:xfrm>
            <a:off x="5645373" y="7511166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2" name="Shape 142"/>
          <p:cNvSpPr/>
          <p:nvPr/>
        </p:nvSpPr>
        <p:spPr>
          <a:xfrm flipH="1">
            <a:off x="5645373" y="7826250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3" name="Shape 143"/>
          <p:cNvSpPr/>
          <p:nvPr/>
        </p:nvSpPr>
        <p:spPr>
          <a:xfrm>
            <a:off x="3676396" y="60388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1,5</a:t>
            </a:r>
          </a:p>
        </p:txBody>
      </p:sp>
      <p:sp>
        <p:nvSpPr>
          <p:cNvPr id="144" name="Shape 144"/>
          <p:cNvSpPr/>
          <p:nvPr/>
        </p:nvSpPr>
        <p:spPr>
          <a:xfrm>
            <a:off x="920496" y="48196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2,6</a:t>
            </a:r>
          </a:p>
        </p:txBody>
      </p:sp>
      <p:sp>
        <p:nvSpPr>
          <p:cNvPr id="145" name="Shape 145"/>
          <p:cNvSpPr/>
          <p:nvPr/>
        </p:nvSpPr>
        <p:spPr>
          <a:xfrm>
            <a:off x="6318148" y="66779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6" name="Shape 146"/>
          <p:cNvSpPr/>
          <p:nvPr/>
        </p:nvSpPr>
        <p:spPr>
          <a:xfrm>
            <a:off x="6318148" y="80117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Page App (SPA)</a:t>
            </a:r>
          </a:p>
        </p:txBody>
      </p:sp>
      <p:sp>
        <p:nvSpPr>
          <p:cNvPr id="149" name="Shape 149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50" name="Shape 150"/>
          <p:cNvSpPr/>
          <p:nvPr/>
        </p:nvSpPr>
        <p:spPr>
          <a:xfrm>
            <a:off x="4495800" y="63373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Client</a:t>
            </a:r>
          </a:p>
        </p:txBody>
      </p:sp>
      <p:cxnSp>
        <p:nvCxnSpPr>
          <p:cNvPr id="151" name="Connector 151"/>
          <p:cNvCxnSpPr>
            <a:stCxn id="149" idx="0"/>
            <a:endCxn id="150" idx="0"/>
          </p:cNvCxnSpPr>
          <p:nvPr/>
        </p:nvCxnSpPr>
        <p:spPr>
          <a:xfrm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2" name="Shape 152"/>
          <p:cNvSpPr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responds with HTML + JS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parses HTML + JS, displays to user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User interacts with DOM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performs action based on DOM event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Repeat from step 3</a:t>
            </a:r>
          </a:p>
        </p:txBody>
      </p:sp>
      <p:cxnSp>
        <p:nvCxnSpPr>
          <p:cNvPr id="153" name="Connector 153"/>
          <p:cNvCxnSpPr>
            <a:stCxn id="150" idx="0"/>
            <a:endCxn id="149" idx="0"/>
          </p:cNvCxnSpPr>
          <p:nvPr/>
        </p:nvCxnSpPr>
        <p:spPr>
          <a:xfrm flipH="1" flipV="1"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4" name="Shape 154"/>
          <p:cNvSpPr/>
          <p:nvPr/>
        </p:nvSpPr>
        <p:spPr>
          <a:xfrm>
            <a:off x="8267074" y="58920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55" name="Shape 155"/>
          <p:cNvSpPr/>
          <p:nvPr/>
        </p:nvSpPr>
        <p:spPr>
          <a:xfrm>
            <a:off x="6508973" y="7053966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6" name="Shape 156"/>
          <p:cNvSpPr/>
          <p:nvPr/>
        </p:nvSpPr>
        <p:spPr>
          <a:xfrm flipH="1">
            <a:off x="6508973" y="7369050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7" name="Shape 157"/>
          <p:cNvSpPr/>
          <p:nvPr/>
        </p:nvSpPr>
        <p:spPr>
          <a:xfrm>
            <a:off x="4844948" y="58864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58" name="Shape 158"/>
          <p:cNvSpPr/>
          <p:nvPr/>
        </p:nvSpPr>
        <p:spPr>
          <a:xfrm>
            <a:off x="2876448" y="434544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59" name="Shape 159"/>
          <p:cNvSpPr/>
          <p:nvPr/>
        </p:nvSpPr>
        <p:spPr>
          <a:xfrm>
            <a:off x="7181748" y="62207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60" name="Shape 160"/>
          <p:cNvSpPr/>
          <p:nvPr/>
        </p:nvSpPr>
        <p:spPr>
          <a:xfrm>
            <a:off x="7181748" y="75545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61" name="Shape 161"/>
          <p:cNvSpPr/>
          <p:nvPr/>
        </p:nvSpPr>
        <p:spPr>
          <a:xfrm>
            <a:off x="698500" y="5164072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 API</a:t>
            </a:r>
          </a:p>
        </p:txBody>
      </p:sp>
      <p:sp>
        <p:nvSpPr>
          <p:cNvPr id="162" name="Shape 162"/>
          <p:cNvSpPr/>
          <p:nvPr/>
        </p:nvSpPr>
        <p:spPr>
          <a:xfrm>
            <a:off x="698500" y="6683244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Local</a:t>
            </a:r>
          </a:p>
          <a:p>
            <a:pPr>
              <a:defRPr sz="2600"/>
            </a:pPr>
            <a:r>
              <a:t>Storage</a:t>
            </a:r>
          </a:p>
        </p:txBody>
      </p:sp>
      <p:sp>
        <p:nvSpPr>
          <p:cNvPr id="163" name="Shape 163"/>
          <p:cNvSpPr/>
          <p:nvPr/>
        </p:nvSpPr>
        <p:spPr>
          <a:xfrm>
            <a:off x="698500" y="8202169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More</a:t>
            </a:r>
          </a:p>
        </p:txBody>
      </p:sp>
      <p:sp>
        <p:nvSpPr>
          <p:cNvPr id="164" name="Shape 164"/>
          <p:cNvSpPr/>
          <p:nvPr/>
        </p:nvSpPr>
        <p:spPr>
          <a:xfrm flipH="1" flipV="1">
            <a:off x="2321837" y="6115317"/>
            <a:ext cx="2008798" cy="857674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5" name="Shape 165"/>
          <p:cNvSpPr/>
          <p:nvPr/>
        </p:nvSpPr>
        <p:spPr>
          <a:xfrm flipH="1">
            <a:off x="2262132" y="7268449"/>
            <a:ext cx="2072138" cy="12392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6" name="Shape 166"/>
          <p:cNvSpPr/>
          <p:nvPr/>
        </p:nvSpPr>
        <p:spPr>
          <a:xfrm flipH="1">
            <a:off x="2320667" y="7554449"/>
            <a:ext cx="2007612" cy="1105878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7" name="Shape 167"/>
          <p:cNvSpPr/>
          <p:nvPr/>
        </p:nvSpPr>
        <p:spPr>
          <a:xfrm>
            <a:off x="5349573" y="568598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8" name="Shape 168"/>
          <p:cNvSpPr/>
          <p:nvPr/>
        </p:nvSpPr>
        <p:spPr>
          <a:xfrm>
            <a:off x="3832615" y="787311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Single Page Apps face unique challenges</a:t>
            </a:r>
          </a:p>
          <a:p>
            <a:pPr/>
            <a:r>
              <a:t>State</a:t>
            </a:r>
          </a:p>
          <a:p>
            <a:pPr/>
            <a:r>
              <a:t>Timing</a:t>
            </a:r>
          </a:p>
          <a:p>
            <a:pPr/>
            <a:r>
              <a:t>DOM</a:t>
            </a:r>
          </a:p>
          <a:p>
            <a:pPr/>
            <a:r>
              <a:t>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State</a:t>
            </a:r>
          </a:p>
          <a:p>
            <a:pPr/>
            <a:r>
              <a:t>UI (is the checkbox checked?)</a:t>
            </a:r>
          </a:p>
          <a:p>
            <a:pPr/>
            <a:r>
              <a:t>Application (is the widget in edit mode?)</a:t>
            </a:r>
          </a:p>
          <a:p>
            <a:pPr/>
            <a:r>
              <a:t>Global (authentication, settings)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