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4" r:id="rId4"/>
    <p:sldId id="285" r:id="rId5"/>
    <p:sldId id="286" r:id="rId6"/>
    <p:sldId id="287" r:id="rId7"/>
    <p:sldId id="288" r:id="rId8"/>
    <p:sldId id="293" r:id="rId9"/>
    <p:sldId id="294" r:id="rId10"/>
    <p:sldId id="291" r:id="rId11"/>
    <p:sldId id="283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r>
              <a:rPr lang="en-US" dirty="0" smtClean="0"/>
              <a:t>,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Providers/Services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 </a:t>
            </a:r>
            <a:r>
              <a:rPr lang="en-US" sz="2400" dirty="0"/>
              <a:t>is a design pattern which implements 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</a:t>
            </a:r>
            <a:r>
              <a:rPr lang="en-US" sz="2400" dirty="0"/>
              <a:t>means this code knows as little as possible about code it calls. Instead,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code states its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"injector" is responsible for "providing" them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injector </a:t>
            </a:r>
            <a:r>
              <a:rPr lang="en-US" sz="2000" dirty="0"/>
              <a:t>handles </a:t>
            </a:r>
            <a:r>
              <a:rPr lang="en-US" sz="2000" dirty="0" err="1"/>
              <a:t>init</a:t>
            </a:r>
            <a:r>
              <a:rPr lang="en-US" sz="2000" dirty="0"/>
              <a:t>, waiting for load, </a:t>
            </a:r>
            <a:r>
              <a:rPr lang="en-US" sz="2000" dirty="0" err="1"/>
              <a:t>etc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code just uses dependency without knowing any details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Benefits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Promotes </a:t>
            </a:r>
            <a:r>
              <a:rPr lang="en-US" sz="2000" dirty="0"/>
              <a:t>lots of architecture best practices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Provide </a:t>
            </a:r>
            <a:r>
              <a:rPr lang="en-US" sz="2000" dirty="0"/>
              <a:t>can be just-in-time: </a:t>
            </a:r>
            <a:r>
              <a:rPr lang="en-US" sz="2000" dirty="0" err="1"/>
              <a:t>dont</a:t>
            </a:r>
            <a:r>
              <a:rPr lang="en-US" sz="2000" dirty="0"/>
              <a:t> have to load all dependencies initially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Swappable </a:t>
            </a:r>
            <a:r>
              <a:rPr lang="en-US" sz="2000" dirty="0"/>
              <a:t>with a mock object at test time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Excellent </a:t>
            </a:r>
            <a:r>
              <a:rPr lang="en-US" sz="2000" dirty="0"/>
              <a:t>solution for </a:t>
            </a:r>
            <a:r>
              <a:rPr lang="en-US" sz="2000" dirty="0" err="1"/>
              <a:t>async</a:t>
            </a:r>
            <a:r>
              <a:rPr lang="en-US" sz="2000" dirty="0"/>
              <a:t> environment like browser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Drawbacks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Debugging </a:t>
            </a:r>
            <a:r>
              <a:rPr lang="en-US" sz="2000" dirty="0"/>
              <a:t>context: breakpoint or </a:t>
            </a:r>
            <a:r>
              <a:rPr lang="en-US" sz="2000" dirty="0" err="1"/>
              <a:t>console.log</a:t>
            </a:r>
            <a:r>
              <a:rPr lang="en-US" sz="2000" dirty="0"/>
              <a:t> can be deeply nested in injectors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Syntax</a:t>
            </a:r>
            <a:r>
              <a:rPr lang="en-US" sz="2000" dirty="0"/>
              <a:t>/implementation can be </a:t>
            </a:r>
            <a:r>
              <a:rPr lang="en-US" sz="2000" dirty="0" err="1"/>
              <a:t>automagical</a:t>
            </a:r>
            <a:r>
              <a:rPr lang="en-US" sz="2000" dirty="0"/>
              <a:t>: injector is a black box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Analogy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Javascript</a:t>
            </a:r>
            <a:r>
              <a:rPr lang="en-US" sz="1600" dirty="0" smtClean="0"/>
              <a:t> </a:t>
            </a:r>
            <a:r>
              <a:rPr lang="en-US" sz="1600" dirty="0"/>
              <a:t>has two phases: interpretation and execution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Interpretation </a:t>
            </a:r>
            <a:r>
              <a:rPr lang="en-US" sz="1600" dirty="0"/>
              <a:t>verifies syntax and produces executable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Execution </a:t>
            </a:r>
            <a:r>
              <a:rPr lang="en-US" sz="1600" dirty="0"/>
              <a:t>actually runs and attempts to resolve symbols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 </a:t>
            </a:r>
            <a:r>
              <a:rPr lang="en-US" sz="2000" dirty="0"/>
              <a:t>systems have two phases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Registration </a:t>
            </a:r>
            <a:r>
              <a:rPr lang="en-US" sz="1600" dirty="0"/>
              <a:t>of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Execution </a:t>
            </a:r>
            <a:r>
              <a:rPr lang="en-US" sz="1600" dirty="0"/>
              <a:t>once all dependencies are available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DI </a:t>
            </a:r>
            <a:r>
              <a:rPr lang="en-US" sz="1600" dirty="0"/>
              <a:t>code will therefore also have two corresponding parts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264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Angular conventions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Inline </a:t>
            </a:r>
            <a:r>
              <a:rPr lang="en-US" sz="2000" dirty="0"/>
              <a:t>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[</a:t>
            </a:r>
            <a:r>
              <a:rPr lang="en-US" sz="1600" dirty="0"/>
              <a:t>'$</a:t>
            </a:r>
            <a:r>
              <a:rPr lang="en-US" sz="1600" dirty="0" err="1"/>
              <a:t>ngBuiltIn</a:t>
            </a:r>
            <a:r>
              <a:rPr lang="en-US" sz="1600" dirty="0"/>
              <a:t>', '</a:t>
            </a:r>
            <a:r>
              <a:rPr lang="en-US" sz="1600" dirty="0" err="1"/>
              <a:t>myDep</a:t>
            </a:r>
            <a:r>
              <a:rPr lang="en-US" sz="1600" dirty="0"/>
              <a:t>', function (</a:t>
            </a:r>
            <a:r>
              <a:rPr lang="en-US" sz="1600" dirty="0" err="1"/>
              <a:t>builtIn</a:t>
            </a:r>
            <a:r>
              <a:rPr lang="en-US" sz="1600" dirty="0"/>
              <a:t>, </a:t>
            </a:r>
            <a:r>
              <a:rPr lang="en-US" sz="1600" dirty="0" err="1"/>
              <a:t>myDep</a:t>
            </a:r>
            <a:r>
              <a:rPr lang="en-US" sz="16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First </a:t>
            </a:r>
            <a:r>
              <a:rPr lang="en-US" sz="1600" dirty="0"/>
              <a:t>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Last </a:t>
            </a:r>
            <a:r>
              <a:rPr lang="en-US" sz="1600" dirty="0" err="1"/>
              <a:t>arg</a:t>
            </a:r>
            <a:r>
              <a:rPr lang="en-US" sz="1600" dirty="0"/>
              <a:t> is the function to execute once </a:t>
            </a:r>
            <a:r>
              <a:rPr lang="en-US" sz="1600" dirty="0" err="1"/>
              <a:t>deps</a:t>
            </a:r>
            <a:r>
              <a:rPr lang="en-US" sz="16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Function </a:t>
            </a:r>
            <a:r>
              <a:rPr lang="en-US" sz="1600" dirty="0" err="1"/>
              <a:t>arg</a:t>
            </a:r>
            <a:r>
              <a:rPr lang="en-US" sz="1600" dirty="0"/>
              <a:t> names are arbitrary, </a:t>
            </a:r>
            <a:r>
              <a:rPr lang="en-US" sz="1600" dirty="0" err="1"/>
              <a:t>deps</a:t>
            </a:r>
            <a:r>
              <a:rPr lang="en-US" sz="16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Implicit </a:t>
            </a:r>
            <a:r>
              <a:rPr lang="en-US" sz="20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Injectables</a:t>
            </a:r>
            <a:r>
              <a:rPr lang="en-US" sz="16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controller('</a:t>
            </a:r>
            <a:r>
              <a:rPr lang="en-US" sz="1600" dirty="0" err="1"/>
              <a:t>cntrName</a:t>
            </a:r>
            <a:r>
              <a:rPr lang="en-US" sz="1600" dirty="0"/>
              <a:t>', function ($scope, </a:t>
            </a:r>
            <a:r>
              <a:rPr lang="en-US" sz="1600" dirty="0" err="1"/>
              <a:t>myInjectable</a:t>
            </a:r>
            <a:r>
              <a:rPr lang="en-US" sz="1600" dirty="0"/>
              <a:t>) 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have to register </a:t>
            </a:r>
            <a:r>
              <a:rPr lang="en-US" sz="1600" dirty="0" err="1"/>
              <a:t>myInjectable</a:t>
            </a:r>
            <a:r>
              <a:rPr lang="en-US" sz="1600" dirty="0"/>
              <a:t> via </a:t>
            </a:r>
            <a:r>
              <a:rPr lang="en-US" sz="1600" dirty="0" err="1"/>
              <a:t>nG</a:t>
            </a:r>
            <a:r>
              <a:rPr lang="en-US" sz="1600" dirty="0"/>
              <a:t> Provider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minimization can break DI - </a:t>
            </a:r>
            <a:r>
              <a:rPr lang="en-US" sz="1600" dirty="0" err="1"/>
              <a:t>args</a:t>
            </a:r>
            <a:r>
              <a:rPr lang="en-US" sz="1600" dirty="0"/>
              <a:t> get turned into (a, b)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we used .controller(), </a:t>
            </a:r>
            <a:r>
              <a:rPr lang="en-US" sz="2000" dirty="0" err="1"/>
              <a:t>nG</a:t>
            </a:r>
            <a:r>
              <a:rPr lang="en-US" sz="2000" dirty="0"/>
              <a:t> created </a:t>
            </a:r>
            <a:r>
              <a:rPr lang="en-US" sz="2000" dirty="0" err="1"/>
              <a:t>controllerProvider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registered at </a:t>
            </a:r>
            <a:r>
              <a:rPr lang="en-US" sz="2000" dirty="0" err="1"/>
              <a:t>config</a:t>
            </a:r>
            <a:r>
              <a:rPr lang="en-US" sz="2000" dirty="0"/>
              <a:t> time and </a:t>
            </a:r>
            <a:r>
              <a:rPr lang="en-US" sz="2000" dirty="0" err="1"/>
              <a:t>initted</a:t>
            </a:r>
            <a:r>
              <a:rPr lang="en-US" sz="20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built-in providers include $http, $window, $route, $</a:t>
            </a:r>
            <a:r>
              <a:rPr lang="en-US" sz="2000" dirty="0" err="1"/>
              <a:t>rootScope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angular.injector</a:t>
            </a:r>
            <a:r>
              <a:rPr lang="en-US" sz="2000" dirty="0" smtClean="0"/>
              <a:t> </a:t>
            </a:r>
            <a:r>
              <a:rPr lang="en-US" sz="20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reused </a:t>
            </a:r>
            <a:r>
              <a:rPr lang="en-US" sz="16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singleton instance shared by all callers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 recipe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</a:t>
            </a:r>
            <a:r>
              <a:rPr lang="en-US" sz="2000" dirty="0"/>
              <a:t>: .provider('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 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Services, Factories, Values and Constants, oh my!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these are syntactic sugar on top of Provider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all these subtypes are commonly referred to as "services"</a:t>
            </a:r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Factories </a:t>
            </a:r>
            <a:r>
              <a:rPr lang="en-US" sz="2000" dirty="0"/>
              <a:t>combine 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67" y="1630710"/>
            <a:ext cx="82313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Controllers and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Looping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Forms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Providers, Services, Factories &amp; more</a:t>
            </a:r>
          </a:p>
        </p:txBody>
      </p:sp>
    </p:spTree>
    <p:extLst>
      <p:ext uri="{BB962C8B-B14F-4D97-AF65-F5344CB8AC3E}">
        <p14:creationId xmlns:p14="http://schemas.microsoft.com/office/powerpoint/2010/main" val="258948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 versus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Values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singleton Providers to share data across the app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Factory </a:t>
            </a:r>
            <a:r>
              <a:rPr lang="en-US" sz="1600" dirty="0"/>
              <a:t>=&gt;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 </a:t>
            </a:r>
            <a:r>
              <a:rPr lang="en-US" sz="1600" dirty="0"/>
              <a:t>=&gt; new</a:t>
            </a:r>
          </a:p>
          <a:p>
            <a:pPr marL="800100" lvl="1" indent="-342900" algn="l">
              <a:buFont typeface="Arial"/>
              <a:buChar char="•"/>
            </a:pPr>
            <a:r>
              <a:rPr lang="fi-FI" sz="1600" dirty="0" smtClean="0"/>
              <a:t>Value </a:t>
            </a:r>
            <a:r>
              <a:rPr lang="fi-FI" sz="1600" dirty="0"/>
              <a:t>=&gt; </a:t>
            </a:r>
            <a:r>
              <a:rPr lang="fi-FI" sz="1600" dirty="0" err="1"/>
              <a:t>simple</a:t>
            </a:r>
            <a:endParaRPr lang="fi-FI" sz="1600" dirty="0"/>
          </a:p>
          <a:p>
            <a:pPr marL="800100" lvl="1" indent="-342900" algn="l">
              <a:buFont typeface="Arial"/>
              <a:buChar char="•"/>
            </a:pPr>
            <a:r>
              <a:rPr lang="fi-FI" sz="1600" dirty="0" err="1" smtClean="0"/>
              <a:t>Constant</a:t>
            </a:r>
            <a:r>
              <a:rPr lang="fi-FI" sz="1600" dirty="0" smtClean="0"/>
              <a:t> </a:t>
            </a:r>
            <a:r>
              <a:rPr lang="fi-FI" sz="1600" dirty="0"/>
              <a:t>=&gt; </a:t>
            </a:r>
            <a:r>
              <a:rPr lang="fi-FI" sz="1600" dirty="0" err="1"/>
              <a:t>config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$http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value named </a:t>
            </a:r>
            <a:r>
              <a:rPr lang="en-US" sz="2000" dirty="0" err="1"/>
              <a:t>songsUrl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service named </a:t>
            </a:r>
            <a:r>
              <a:rPr lang="en-US" sz="2000" dirty="0" err="1"/>
              <a:t>songsAjax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Depends </a:t>
            </a:r>
            <a:r>
              <a:rPr lang="en-US" sz="1600" dirty="0"/>
              <a:t>on $http and </a:t>
            </a:r>
            <a:r>
              <a:rPr lang="en-US" sz="1600" dirty="0" err="1"/>
              <a:t>songsUrl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Returns </a:t>
            </a:r>
            <a:r>
              <a:rPr lang="en-US" sz="1600" dirty="0"/>
              <a:t>a public interface method </a:t>
            </a:r>
            <a:r>
              <a:rPr lang="en-US" sz="1600" dirty="0" err="1"/>
              <a:t>getSongs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Inject </a:t>
            </a:r>
            <a:r>
              <a:rPr lang="en-US" sz="2000" dirty="0" err="1"/>
              <a:t>songsAjax</a:t>
            </a:r>
            <a:r>
              <a:rPr lang="en-US" sz="2000" dirty="0"/>
              <a:t> into </a:t>
            </a:r>
            <a:r>
              <a:rPr lang="en-US" sz="2000" dirty="0" err="1"/>
              <a:t>JukeboxUiController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Call </a:t>
            </a:r>
            <a:r>
              <a:rPr lang="en-US" sz="2000" dirty="0" err="1"/>
              <a:t>getSongs</a:t>
            </a:r>
            <a:r>
              <a:rPr lang="en-US" sz="2000" dirty="0"/>
              <a:t> and display results in a template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2767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Material </a:t>
            </a:r>
            <a:r>
              <a:rPr lang="en-US" sz="2000" dirty="0"/>
              <a:t>is </a:t>
            </a:r>
            <a:r>
              <a:rPr lang="en-US" sz="2000" dirty="0" err="1"/>
              <a:t>Googles</a:t>
            </a:r>
            <a:r>
              <a:rPr lang="en-US" sz="2000" dirty="0"/>
              <a:t> UI "visual language" behind Android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Emphasizes </a:t>
            </a:r>
            <a:r>
              <a:rPr lang="en-US" sz="2000" dirty="0"/>
              <a:t>unified experience, usability &amp; accessibility, graceful degradation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Material is the metaphor" - paper, ink, surface edges. "Motion provides meaning"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Material is one implementation - Material Design Lite is another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AM </a:t>
            </a:r>
            <a:r>
              <a:rPr lang="en-US" sz="2000" dirty="0"/>
              <a:t>depends on </a:t>
            </a:r>
            <a:r>
              <a:rPr lang="en-US" sz="2000" dirty="0" err="1"/>
              <a:t>nG</a:t>
            </a:r>
            <a:r>
              <a:rPr lang="en-US" sz="2000" dirty="0"/>
              <a:t>, </a:t>
            </a:r>
            <a:r>
              <a:rPr lang="en-US" sz="2000" dirty="0" err="1"/>
              <a:t>ngAnimate</a:t>
            </a:r>
            <a:r>
              <a:rPr lang="en-US" sz="2000" dirty="0"/>
              <a:t>, </a:t>
            </a:r>
            <a:r>
              <a:rPr lang="en-US" sz="2000" dirty="0" err="1"/>
              <a:t>ngAria</a:t>
            </a:r>
            <a:r>
              <a:rPr lang="en-US" sz="2000" dirty="0"/>
              <a:t>. MDL has no dependencies but less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AM </a:t>
            </a:r>
            <a:r>
              <a:rPr lang="en-US" sz="2000" dirty="0"/>
              <a:t>provides directives/components, MDL depends on classes + JS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Both </a:t>
            </a:r>
            <a:r>
              <a:rPr lang="en-US" sz="2000" dirty="0"/>
              <a:t>provide grid system + widgets like dialogs, badges, tabs, autocomplete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38158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Material 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 </a:t>
            </a:r>
            <a:r>
              <a:rPr lang="en-US" sz="2000" dirty="0"/>
              <a:t>resources via link/script tags, module loader, </a:t>
            </a:r>
            <a:r>
              <a:rPr lang="en-US" sz="2000" dirty="0" err="1"/>
              <a:t>npm</a:t>
            </a:r>
            <a:r>
              <a:rPr lang="en-US" sz="2000" dirty="0"/>
              <a:t> install or whatever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'</a:t>
            </a:r>
            <a:r>
              <a:rPr lang="en-US" sz="2000" dirty="0" err="1"/>
              <a:t>ngMaterial</a:t>
            </a:r>
            <a:r>
              <a:rPr lang="en-US" sz="2000" dirty="0"/>
              <a:t>' as a dependency to the module declaration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Angular.module</a:t>
            </a:r>
            <a:r>
              <a:rPr lang="en-US" sz="2000" dirty="0"/>
              <a:t>('</a:t>
            </a:r>
            <a:r>
              <a:rPr lang="en-US" sz="2000" dirty="0" err="1"/>
              <a:t>sbuxJukebox</a:t>
            </a:r>
            <a:r>
              <a:rPr lang="en-US" sz="2000" dirty="0"/>
              <a:t>', ['</a:t>
            </a:r>
            <a:r>
              <a:rPr lang="en-US" sz="2000" dirty="0" err="1"/>
              <a:t>ngMaterial</a:t>
            </a:r>
            <a:r>
              <a:rPr lang="en-US" sz="2000" dirty="0"/>
              <a:t>']);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Various </a:t>
            </a:r>
            <a:r>
              <a:rPr lang="en-US" sz="2000" dirty="0"/>
              <a:t>md- prefixed directives are now available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2597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Material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an md-toolbar to the top of the page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md-tabs to break up the content area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an md-autocomplete to one of the tabs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</a:t>
            </a:r>
            <a:r>
              <a:rPr lang="en-US" sz="2000" dirty="0"/>
              <a:t>up the </a:t>
            </a:r>
            <a:r>
              <a:rPr lang="en-US" sz="2000" dirty="0" err="1"/>
              <a:t>songsAjax</a:t>
            </a:r>
            <a:r>
              <a:rPr lang="en-US" sz="2000" dirty="0"/>
              <a:t> service to the autocomplete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82994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Targets </a:t>
            </a:r>
            <a:r>
              <a:rPr lang="en-US" sz="2000" dirty="0"/>
              <a:t>"evergreen" browsers - no legacy support (IE9+)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is a major redesign, with many breaking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Emphasis </a:t>
            </a:r>
            <a:r>
              <a:rPr lang="en-US" sz="2000" dirty="0"/>
              <a:t>on moving towards HTML5 web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  <a:r>
              <a:rPr lang="en-US" sz="2000" dirty="0"/>
              <a:t>recommended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0850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Major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like a reboot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central API is now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type of Directive, those are still around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still around, but their sugar/subtypes have been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/>
              <a:t>portions of the API have been removed: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angular.module</a:t>
            </a:r>
            <a:r>
              <a:rPr lang="en-US" sz="1600" dirty="0"/>
              <a:t>, scope, controllers, filters, </a:t>
            </a:r>
            <a:r>
              <a:rPr lang="en-US" sz="1600" dirty="0" err="1"/>
              <a:t>ng</a:t>
            </a:r>
            <a:r>
              <a:rPr lang="en-US" sz="1600" dirty="0"/>
              <a:t>-app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reliance on dependency injection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nG2 </a:t>
            </a:r>
            <a:r>
              <a:rPr lang="en-US" sz="1600" dirty="0"/>
              <a:t>only includes minimum functionality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common "undefined" or "not a function" errors when you forget an import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7460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Advantages </a:t>
            </a:r>
            <a:r>
              <a:rPr lang="en-US" dirty="0" smtClean="0"/>
              <a:t>gained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Smaller</a:t>
            </a:r>
            <a:r>
              <a:rPr lang="en-US" sz="2000" dirty="0"/>
              <a:t>, more consistent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modularity/DI - import only what you need means smaller downloads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separation from DOM - testing, IDE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Performance </a:t>
            </a:r>
            <a:r>
              <a:rPr lang="en-US" sz="2000" dirty="0"/>
              <a:t>speedups primarily due to jettisoning digest checking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Aligns </a:t>
            </a:r>
            <a:r>
              <a:rPr lang="en-US" sz="2000" dirty="0"/>
              <a:t>closer with the future of web components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374943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</a:t>
            </a:r>
            <a:r>
              <a:rPr lang="en-US" sz="2400" dirty="0"/>
              <a:t>: from reference to </a:t>
            </a:r>
            <a:r>
              <a:rPr lang="en-US" sz="2400" dirty="0" err="1" smtClean="0"/>
              <a:t>angular.module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cntrlName</a:t>
            </a:r>
            <a:r>
              <a:rPr lang="en-US" sz="2000" dirty="0"/>
              <a:t>', function(dependencies) { ...</a:t>
            </a:r>
            <a:r>
              <a:rPr lang="en-US" sz="2000" dirty="0" err="1"/>
              <a:t>init</a:t>
            </a:r>
            <a:r>
              <a:rPr lang="en-US" sz="2000" dirty="0"/>
              <a:t>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HTML, add </a:t>
            </a:r>
            <a:r>
              <a:rPr lang="en-US" sz="2400" dirty="0" err="1"/>
              <a:t>ng</a:t>
            </a:r>
            <a:r>
              <a:rPr lang="en-US" sz="2400" dirty="0"/>
              <a:t>-controller directive with name as the </a:t>
            </a:r>
            <a:r>
              <a:rPr lang="en-US" sz="2400" dirty="0" smtClean="0"/>
              <a:t>value: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 </a:t>
            </a:r>
            <a:r>
              <a:rPr lang="en-US" sz="2400" dirty="0" err="1"/>
              <a:t>ng</a:t>
            </a:r>
            <a:r>
              <a:rPr lang="en-US" sz="2400" dirty="0"/>
              <a:t>-controller="</a:t>
            </a:r>
            <a:r>
              <a:rPr lang="en-US" sz="2400" dirty="0" err="1"/>
              <a:t>cntrlName</a:t>
            </a:r>
            <a:r>
              <a:rPr lang="en-US" sz="2400" dirty="0"/>
              <a:t>"&gt;Controller owns </a:t>
            </a:r>
            <a:r>
              <a:rPr lang="en-US" sz="2400" dirty="0" smtClean="0"/>
              <a:t>this&lt;</a:t>
            </a:r>
            <a:r>
              <a:rPr lang="en-US" sz="2400" dirty="0"/>
              <a:t>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 Controllers should be </a:t>
            </a:r>
            <a:r>
              <a:rPr lang="en-US" sz="2400" dirty="0" err="1" smtClean="0"/>
              <a:t>ViewModels</a:t>
            </a:r>
            <a:r>
              <a:rPr lang="en-US" sz="2400" dirty="0" smtClean="0"/>
              <a:t> (MVVM)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coordinate data flow between the </a:t>
            </a:r>
            <a:r>
              <a:rPr lang="en-US" sz="2000" dirty="0" smtClean="0"/>
              <a:t>model </a:t>
            </a:r>
            <a:r>
              <a:rPr lang="en-US" sz="2000" dirty="0"/>
              <a:t>and view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More complex logic should live in a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should never reference </a:t>
            </a:r>
            <a:r>
              <a:rPr lang="en-US" sz="2400" dirty="0" smtClean="0"/>
              <a:t>DOM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have single responsibility for DOM mods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Complicates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66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Official 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6446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Official </a:t>
            </a:r>
            <a:r>
              <a:rPr lang="en-US" sz="1600" dirty="0"/>
              <a:t>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Proceed </a:t>
            </a:r>
            <a:r>
              <a:rPr lang="en-US" sz="2000" dirty="0"/>
              <a:t>with </a:t>
            </a:r>
            <a:r>
              <a:rPr lang="en-US" sz="2000" dirty="0" smtClean="0"/>
              <a:t>caution</a:t>
            </a:r>
          </a:p>
          <a:p>
            <a:pPr lvl="1" algn="l"/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68596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Microsoft, a compiled superset of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valid JS is valid TS (theoretically - in practice often requires tweaking)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support for static typing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Specify </a:t>
            </a:r>
            <a:r>
              <a:rPr lang="en-US" sz="1600" dirty="0"/>
              <a:t>type when declaring </a:t>
            </a:r>
            <a:r>
              <a:rPr lang="en-US" sz="1600" dirty="0" err="1"/>
              <a:t>vars</a:t>
            </a:r>
            <a:r>
              <a:rPr lang="en-US" sz="1600" dirty="0"/>
              <a:t>, function arguments and return values,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custom types with a "declaration" file - describe interface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the common ES6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arrow </a:t>
            </a:r>
            <a:r>
              <a:rPr lang="en-US" sz="1600" dirty="0"/>
              <a:t>functions, classes, modules, let keyword, Map, Promise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Compatibility </a:t>
            </a:r>
            <a:r>
              <a:rPr lang="en-US" sz="1600" dirty="0"/>
              <a:t>table: http://</a:t>
            </a:r>
            <a:r>
              <a:rPr lang="en-US" sz="1600" dirty="0" err="1"/>
              <a:t>kangax.github.io</a:t>
            </a:r>
            <a:r>
              <a:rPr lang="en-US" sz="1600" dirty="0"/>
              <a:t>/</a:t>
            </a:r>
            <a:r>
              <a:rPr lang="en-US" sz="1600" dirty="0" err="1"/>
              <a:t>compat</a:t>
            </a:r>
            <a:r>
              <a:rPr lang="en-US" sz="1600" dirty="0"/>
              <a:t>-table/es6/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some unique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@ </a:t>
            </a:r>
            <a:r>
              <a:rPr lang="en-US" sz="1600" dirty="0"/>
              <a:t>Decorator syntax (often referred to as annotation)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inline </a:t>
            </a:r>
            <a:r>
              <a:rPr lang="en-US" sz="1600" dirty="0"/>
              <a:t>variable type specification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Tutorial</a:t>
            </a:r>
            <a:r>
              <a:rPr lang="en-US" sz="2000" dirty="0"/>
              <a:t>: https://</a:t>
            </a:r>
            <a:r>
              <a:rPr lang="en-US" sz="2000" dirty="0" err="1"/>
              <a:t>johnpapa.net</a:t>
            </a:r>
            <a:r>
              <a:rPr lang="en-US" sz="2000" dirty="0"/>
              <a:t>/typescriptpost1/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syntax reference: https://</a:t>
            </a:r>
            <a:r>
              <a:rPr lang="en-US" sz="2000" dirty="0" err="1"/>
              <a:t>quizlet.com</a:t>
            </a:r>
            <a:r>
              <a:rPr lang="en-US" sz="2000" dirty="0"/>
              <a:t>/134674527/typescript-syntax-flash-cards/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73706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</a:t>
            </a:r>
            <a:r>
              <a:rPr lang="en-US" sz="2000" dirty="0"/>
              <a:t>always specifies at least one template (</a:t>
            </a:r>
            <a:r>
              <a:rPr lang="en-US" sz="2000" dirty="0" err="1"/>
              <a:t>mulitple</a:t>
            </a:r>
            <a:r>
              <a:rPr lang="en-US" sz="2000" dirty="0"/>
              <a:t> based on media query)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New </a:t>
            </a:r>
            <a:r>
              <a:rPr lang="en-US" sz="2000" dirty="0"/>
              <a:t>template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ES6 </a:t>
            </a:r>
            <a:r>
              <a:rPr lang="en-US" sz="2000" dirty="0"/>
              <a:t>Class with constructor replaces Controller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Scope </a:t>
            </a:r>
            <a:r>
              <a:rPr lang="en-US" sz="2000" dirty="0"/>
              <a:t>is gone - properties of the ES6 Class now represent Component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Input </a:t>
            </a:r>
            <a:r>
              <a:rPr lang="en-US" sz="2000" dirty="0"/>
              <a:t>and Output properties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Public </a:t>
            </a:r>
            <a:r>
              <a:rPr lang="en-US" sz="2000" dirty="0"/>
              <a:t>API of the 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Binding </a:t>
            </a:r>
            <a:r>
              <a:rPr lang="en-US" sz="2000" dirty="0"/>
              <a:t>to Inputs remains familiar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Subscribe </a:t>
            </a:r>
            <a:r>
              <a:rPr lang="en-US" sz="2000" dirty="0"/>
              <a:t>to events for Output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98364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1.x, valid HTML + script tag pointing to </a:t>
            </a:r>
            <a:r>
              <a:rPr lang="en-US" sz="2000" dirty="0" err="1" smtClean="0"/>
              <a:t>angular.js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Core </a:t>
            </a:r>
            <a:r>
              <a:rPr lang="en-US" sz="2000" dirty="0" err="1" smtClean="0"/>
              <a:t>angular.js</a:t>
            </a:r>
            <a:r>
              <a:rPr lang="en-US" sz="2000" dirty="0" smtClean="0"/>
              <a:t> is super stripped down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script tags to include what you need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Notes on </a:t>
            </a:r>
            <a:r>
              <a:rPr lang="en-US" sz="2000" dirty="0" err="1"/>
              <a:t>SystemJS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It is </a:t>
            </a:r>
            <a:r>
              <a:rPr lang="en-US" sz="1600" dirty="0"/>
              <a:t>optional - other module loaders such as </a:t>
            </a:r>
            <a:r>
              <a:rPr lang="en-US" sz="1600" dirty="0" err="1"/>
              <a:t>Webpack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SystemJS</a:t>
            </a:r>
            <a:r>
              <a:rPr lang="en-US" sz="1600" dirty="0" smtClean="0"/>
              <a:t> </a:t>
            </a:r>
            <a:r>
              <a:rPr lang="en-US" sz="1600" dirty="0"/>
              <a:t>is capable of </a:t>
            </a:r>
            <a:r>
              <a:rPr lang="en-US" sz="1600" dirty="0" err="1"/>
              <a:t>transpiling</a:t>
            </a:r>
            <a:r>
              <a:rPr lang="en-US" sz="1600" dirty="0"/>
              <a:t> on the fly (client side)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 officially recommended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it </a:t>
            </a:r>
            <a:r>
              <a:rPr lang="en-US" sz="1600" dirty="0"/>
              <a:t>is faster than waiting for a watcher to recompile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code </a:t>
            </a:r>
            <a:r>
              <a:rPr lang="en-US" sz="1600" dirty="0"/>
              <a:t>will sometimes run in browser when the TSC compiler </a:t>
            </a:r>
            <a:r>
              <a:rPr lang="en-US" sz="1600" dirty="0" smtClean="0"/>
              <a:t>errors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tsc</a:t>
            </a:r>
            <a:r>
              <a:rPr lang="en-US" sz="1600" dirty="0" smtClean="0"/>
              <a:t> </a:t>
            </a:r>
            <a:r>
              <a:rPr lang="en-US" sz="1600" dirty="0"/>
              <a:t>depends more on definition files to provide typing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40148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 </a:t>
            </a:r>
            <a:r>
              <a:rPr lang="en-US" sz="2400" dirty="0"/>
              <a:t>is an object that refers to the application 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Provides </a:t>
            </a:r>
            <a:r>
              <a:rPr lang="en-US" sz="2400" dirty="0"/>
              <a:t>the execution context </a:t>
            </a:r>
            <a:r>
              <a:rPr lang="en-US" sz="2400" dirty="0" smtClean="0"/>
              <a:t>for template </a:t>
            </a:r>
            <a:r>
              <a:rPr lang="en-US" sz="2400" dirty="0"/>
              <a:t>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 </a:t>
            </a:r>
            <a:r>
              <a:rPr lang="en-US" sz="2400" dirty="0"/>
              <a:t>can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observe </a:t>
            </a:r>
            <a:r>
              <a:rPr lang="en-US" sz="2000" dirty="0"/>
              <a:t>model mutations ($watch)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propagate </a:t>
            </a:r>
            <a:r>
              <a:rPr lang="en-US" sz="2000" dirty="0"/>
              <a:t>events ($apply)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</a:t>
            </a:r>
            <a:r>
              <a:rPr lang="en-US" sz="2400" dirty="0"/>
              <a:t>and directives modify scope, but not each other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Scopes </a:t>
            </a:r>
            <a:r>
              <a:rPr lang="en-US" sz="2400" dirty="0"/>
              <a:t>arranged in hierarchical structure mirroring the application </a:t>
            </a:r>
            <a:r>
              <a:rPr lang="en-US" sz="2400" dirty="0" smtClean="0"/>
              <a:t>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Why scope?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DOM changes, scope </a:t>
            </a:r>
            <a:r>
              <a:rPr lang="en-US" sz="2000" dirty="0" smtClean="0"/>
              <a:t>changes, and vice versa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Scopes 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</a:t>
            </a:r>
            <a:r>
              <a:rPr lang="en-US" sz="2400" dirty="0" smtClean="0"/>
              <a:t>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30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 smtClean="0"/>
              <a:t>Four </a:t>
            </a:r>
            <a:r>
              <a:rPr lang="en-US" sz="2400" dirty="0"/>
              <a:t>types (plus none) of scope 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None</a:t>
            </a:r>
            <a:r>
              <a:rPr lang="en-US" sz="2400" dirty="0"/>
              <a:t>: directives by default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Directive </a:t>
            </a:r>
            <a:r>
              <a:rPr lang="en-US" sz="2000" dirty="0"/>
              <a:t>accesses &amp; assigns values on parent scope directly.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Normal </a:t>
            </a:r>
            <a:r>
              <a:rPr lang="en-US" sz="2400" dirty="0"/>
              <a:t>prototypal: </a:t>
            </a:r>
            <a:r>
              <a:rPr lang="en-US" sz="2400" dirty="0" err="1"/>
              <a:t>ng</a:t>
            </a:r>
            <a:r>
              <a:rPr lang="en-US" sz="2400" dirty="0"/>
              <a:t>-controller, </a:t>
            </a:r>
            <a:r>
              <a:rPr lang="en-US" sz="2400" dirty="0" err="1"/>
              <a:t>ng</a:t>
            </a:r>
            <a:r>
              <a:rPr lang="en-US" sz="2400" dirty="0"/>
              <a:t>-include, </a:t>
            </a:r>
            <a:r>
              <a:rPr lang="en-US" sz="2400" dirty="0" err="1"/>
              <a:t>ng</a:t>
            </a:r>
            <a:r>
              <a:rPr lang="en-US" sz="2400" dirty="0"/>
              <a:t>-switch, directive with option </a:t>
            </a:r>
            <a:r>
              <a:rPr lang="en-US" sz="2400" dirty="0" err="1"/>
              <a:t>scope:true</a:t>
            </a:r>
            <a:endParaRPr lang="en-US" sz="2400" dirty="0"/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Tries </a:t>
            </a:r>
            <a:r>
              <a:rPr lang="en-US" sz="2000" dirty="0"/>
              <a:t>to look up properties on child, followed by parent; assigns properties on child.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Normal </a:t>
            </a:r>
            <a:r>
              <a:rPr lang="en-US" sz="2400" dirty="0"/>
              <a:t>prototypal plus copy/assignment: </a:t>
            </a:r>
            <a:r>
              <a:rPr lang="en-US" sz="2400" dirty="0" err="1"/>
              <a:t>ng</a:t>
            </a:r>
            <a:r>
              <a:rPr lang="en-US" sz="2400" dirty="0"/>
              <a:t>-repeat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iteration of </a:t>
            </a:r>
            <a:r>
              <a:rPr lang="en-US" sz="2000" dirty="0" err="1"/>
              <a:t>ng</a:t>
            </a:r>
            <a:r>
              <a:rPr lang="en-US" sz="2000" dirty="0"/>
              <a:t>-repeat creates a new child scope, which also gets a property with alias name.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Isolate </a:t>
            </a:r>
            <a:r>
              <a:rPr lang="en-US" sz="2400" dirty="0"/>
              <a:t>scope: directive with option scope:{}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Object </a:t>
            </a:r>
            <a:r>
              <a:rPr lang="en-US" sz="2000" dirty="0"/>
              <a:t>literal creates "blank", non-inherited scope. Reference to parent scope is still available.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/>
              <a:t>Transcluded</a:t>
            </a:r>
            <a:r>
              <a:rPr lang="en-US" sz="2400" dirty="0" smtClean="0"/>
              <a:t> </a:t>
            </a:r>
            <a:r>
              <a:rPr lang="en-US" sz="2400" dirty="0"/>
              <a:t>scope: directive with option </a:t>
            </a:r>
            <a:r>
              <a:rPr lang="en-US" sz="2400" dirty="0" err="1"/>
              <a:t>transclude:true</a:t>
            </a:r>
            <a:endParaRPr lang="en-US" sz="2400" dirty="0"/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Normal</a:t>
            </a:r>
            <a:r>
              <a:rPr lang="en-US" sz="2100" dirty="0" smtClean="0"/>
              <a:t> </a:t>
            </a:r>
            <a:r>
              <a:rPr lang="en-US" sz="2100" dirty="0"/>
              <a:t>prototypal scope inheritance, but also a sibling of any isolate scope.</a:t>
            </a:r>
          </a:p>
        </p:txBody>
      </p:sp>
    </p:spTree>
    <p:extLst>
      <p:ext uri="{BB962C8B-B14F-4D97-AF65-F5344CB8AC3E}">
        <p14:creationId xmlns:p14="http://schemas.microsoft.com/office/powerpoint/2010/main" val="297646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ControllerAs</a:t>
            </a:r>
            <a:r>
              <a:rPr lang="en-US" dirty="0"/>
              <a:t> syntax (</a:t>
            </a:r>
            <a:r>
              <a:rPr lang="en-US" dirty="0" err="1"/>
              <a:t>nG</a:t>
            </a:r>
            <a:r>
              <a:rPr lang="en-US" dirty="0"/>
              <a:t> 1.2+)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nl-NL" sz="2000" dirty="0"/>
              <a:t>Template 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 smtClean="0"/>
              <a:t>coupled</a:t>
            </a:r>
            <a:r>
              <a:rPr lang="nl-NL" sz="2000" dirty="0" smtClean="0"/>
              <a:t> </a:t>
            </a:r>
            <a:r>
              <a:rPr lang="nl-NL" sz="2000" dirty="0" err="1"/>
              <a:t>to</a:t>
            </a:r>
            <a:r>
              <a:rPr lang="nl-NL" sz="2000" dirty="0"/>
              <a:t> DOM placement ($</a:t>
            </a:r>
            <a:r>
              <a:rPr lang="nl-NL" sz="2000" dirty="0" err="1"/>
              <a:t>parent</a:t>
            </a:r>
            <a:r>
              <a:rPr lang="nl-NL" sz="2000" dirty="0"/>
              <a:t>) -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moveable</a:t>
            </a:r>
            <a:endParaRPr lang="nl-NL" sz="2000" dirty="0"/>
          </a:p>
          <a:p>
            <a:pPr lvl="1" algn="l"/>
            <a:r>
              <a:rPr lang="en-US" sz="1600" dirty="0" smtClean="0"/>
              <a:t>&lt;</a:t>
            </a:r>
            <a:r>
              <a:rPr lang="en-US" sz="1600" dirty="0"/>
              <a:t>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"&gt;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</a:t>
            </a:r>
            <a:r>
              <a:rPr lang="nl-NL" sz="1600" dirty="0" smtClean="0"/>
              <a:t>}</a:t>
            </a:r>
            <a:endParaRPr lang="nl-NL" sz="1600" dirty="0"/>
          </a:p>
          <a:p>
            <a:pPr lvl="1" algn="l"/>
            <a:r>
              <a:rPr lang="nl-NL" sz="1600" dirty="0" smtClean="0"/>
              <a:t>&lt;</a:t>
            </a:r>
            <a:r>
              <a:rPr lang="nl-NL" sz="1600" dirty="0"/>
              <a:t>div </a:t>
            </a:r>
            <a:r>
              <a:rPr lang="nl-NL" sz="1600" dirty="0" err="1"/>
              <a:t>ng</a:t>
            </a:r>
            <a:r>
              <a:rPr lang="nl-NL" sz="1600" dirty="0"/>
              <a:t>-controller="</a:t>
            </a:r>
            <a:r>
              <a:rPr lang="nl-NL" sz="1600" dirty="0" err="1"/>
              <a:t>ControllerTwo</a:t>
            </a:r>
            <a:r>
              <a:rPr lang="nl-NL" sz="1600" dirty="0"/>
              <a:t>"&gt;</a:t>
            </a:r>
          </a:p>
          <a:p>
            <a:pPr lvl="1" algn="l"/>
            <a:r>
              <a:rPr lang="nl-NL" sz="1600" dirty="0" smtClean="0"/>
              <a:t> 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}}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{$</a:t>
            </a:r>
            <a:r>
              <a:rPr lang="nl-NL" sz="1600" dirty="0" err="1"/>
              <a:t>parent.foo</a:t>
            </a:r>
            <a:r>
              <a:rPr lang="nl-NL" sz="1600" dirty="0"/>
              <a:t>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Template </a:t>
            </a:r>
            <a:r>
              <a:rPr lang="nl-NL" sz="2000" dirty="0" err="1" smtClean="0"/>
              <a:t>decoupled</a:t>
            </a:r>
            <a:r>
              <a:rPr lang="nl-NL" sz="2000" dirty="0" smtClean="0"/>
              <a:t> - </a:t>
            </a:r>
            <a:r>
              <a:rPr lang="nl-NL" sz="2000" dirty="0" err="1" smtClean="0"/>
              <a:t>moveable</a:t>
            </a:r>
            <a:endParaRPr lang="nl-NL" sz="2000" dirty="0" smtClean="0"/>
          </a:p>
          <a:p>
            <a:pPr lvl="1" algn="l"/>
            <a:r>
              <a:rPr lang="nl-NL" sz="1600" dirty="0" smtClean="0"/>
              <a:t>  &lt;div </a:t>
            </a:r>
            <a:r>
              <a:rPr lang="nl-NL" sz="1600" dirty="0" err="1" smtClean="0"/>
              <a:t>ng</a:t>
            </a:r>
            <a:r>
              <a:rPr lang="nl-NL" sz="1600" dirty="0" smtClean="0"/>
              <a:t>-controller="</a:t>
            </a:r>
            <a:r>
              <a:rPr lang="nl-NL" sz="1600" dirty="0" err="1" smtClean="0"/>
              <a:t>ControllerOne</a:t>
            </a:r>
            <a:r>
              <a:rPr lang="nl-NL" sz="1600" dirty="0" smtClean="0"/>
              <a:t> as ctrl1"&gt;</a:t>
            </a:r>
          </a:p>
          <a:p>
            <a:pPr lvl="1" algn="l"/>
            <a:r>
              <a:rPr lang="nl-NL" sz="1600" dirty="0" smtClean="0"/>
              <a:t>    {</a:t>
            </a:r>
            <a:r>
              <a:rPr lang="nl-NL" sz="1600" dirty="0"/>
              <a:t>{ctrl1.foo}}</a:t>
            </a:r>
          </a:p>
          <a:p>
            <a:pPr algn="l"/>
            <a:r>
              <a:rPr lang="nl-NL" sz="1600" dirty="0"/>
              <a:t>          &lt;div </a:t>
            </a:r>
            <a:r>
              <a:rPr lang="nl-NL" sz="1600" dirty="0" err="1"/>
              <a:t>ng</a:t>
            </a:r>
            <a:r>
              <a:rPr lang="nl-NL" sz="1600" dirty="0"/>
              <a:t>-</a:t>
            </a:r>
            <a:r>
              <a:rPr lang="nl-NL" sz="1600" dirty="0" smtClean="0"/>
              <a:t>controller</a:t>
            </a:r>
            <a:r>
              <a:rPr lang="nl-NL" sz="1600" dirty="0"/>
              <a:t>="</a:t>
            </a:r>
            <a:r>
              <a:rPr lang="nl-NL" sz="1600" dirty="0" err="1"/>
              <a:t>ControllerTwo</a:t>
            </a:r>
            <a:r>
              <a:rPr lang="nl-NL" sz="1600" dirty="0"/>
              <a:t> as ctrl2"&gt;</a:t>
            </a:r>
          </a:p>
          <a:p>
            <a:pPr lvl="1" algn="l"/>
            <a:r>
              <a:rPr lang="nl-NL" sz="1600" dirty="0"/>
              <a:t>   </a:t>
            </a:r>
            <a:r>
              <a:rPr lang="nl-NL" sz="1600" dirty="0" smtClean="0"/>
              <a:t>  {</a:t>
            </a:r>
            <a:r>
              <a:rPr lang="nl-NL" sz="1600" dirty="0"/>
              <a:t>{ctrl2.foo}}</a:t>
            </a:r>
          </a:p>
          <a:p>
            <a:pPr lvl="1" algn="l"/>
            <a:r>
              <a:rPr lang="nl-NL" sz="1600" dirty="0"/>
              <a:t>     </a:t>
            </a:r>
            <a:r>
              <a:rPr lang="nl-NL" sz="1600" dirty="0" smtClean="0"/>
              <a:t>{</a:t>
            </a:r>
            <a:r>
              <a:rPr lang="nl-NL" sz="1600" dirty="0"/>
              <a:t>{ctrl1.foo}}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Syntax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limited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views - </a:t>
            </a:r>
            <a:r>
              <a:rPr lang="nl-NL" sz="2000" dirty="0" err="1"/>
              <a:t>heres</a:t>
            </a:r>
            <a:r>
              <a:rPr lang="nl-NL" sz="2000" dirty="0"/>
              <a:t> a Directive Definition </a:t>
            </a:r>
            <a:r>
              <a:rPr lang="nl-NL" sz="2000" dirty="0" smtClean="0"/>
              <a:t>Object:</a:t>
            </a:r>
          </a:p>
          <a:p>
            <a:pPr lvl="1" algn="l"/>
            <a:r>
              <a:rPr lang="fr-FR" sz="1600" dirty="0" smtClean="0"/>
              <a:t>{ </a:t>
            </a:r>
            <a:r>
              <a:rPr lang="fr-FR" sz="1600" dirty="0" err="1" smtClean="0"/>
              <a:t>restrict</a:t>
            </a:r>
            <a:r>
              <a:rPr lang="fr-FR" sz="1600" dirty="0" smtClean="0"/>
              <a:t>: 'A',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</a:t>
            </a:r>
            <a:r>
              <a:rPr lang="fr-FR" sz="1600" dirty="0"/>
              <a:t>: '</a:t>
            </a:r>
            <a:r>
              <a:rPr lang="fr-FR" sz="1600" dirty="0" err="1"/>
              <a:t>SomeController</a:t>
            </a:r>
            <a:r>
              <a:rPr lang="fr-FR" sz="1600" dirty="0"/>
              <a:t>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controllerAs</a:t>
            </a:r>
            <a:r>
              <a:rPr lang="fr-FR" sz="1600" dirty="0"/>
              <a:t>: 'ctrl',</a:t>
            </a:r>
          </a:p>
          <a:p>
            <a:pPr lvl="1" algn="l"/>
            <a:r>
              <a:rPr lang="nl-NL" sz="1600" dirty="0" smtClean="0"/>
              <a:t> template</a:t>
            </a:r>
            <a:r>
              <a:rPr lang="nl-NL" sz="1600" dirty="0"/>
              <a:t>: '{{</a:t>
            </a:r>
            <a:r>
              <a:rPr lang="nl-NL" sz="1600" dirty="0" err="1"/>
              <a:t>ctrl.foo</a:t>
            </a:r>
            <a:r>
              <a:rPr lang="nl-NL" sz="1600" dirty="0"/>
              <a:t>}</a:t>
            </a:r>
            <a:r>
              <a:rPr lang="nl-NL" sz="1600" dirty="0" smtClean="0"/>
              <a:t>}’}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256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array: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/03-simple-looping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28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Looping - more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Sets </a:t>
            </a:r>
            <a:r>
              <a:rPr lang="en-US" sz="2400" dirty="0"/>
              <a:t>special properties within iterations: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-end to add sibling 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37485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3313</TotalTime>
  <Words>2433</Words>
  <Application>Microsoft Macintosh PowerPoint</Application>
  <PresentationFormat>On-screen Show (4:3)</PresentationFormat>
  <Paragraphs>284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DevelopIntelligence Intro To AngularJS, day 2</vt:lpstr>
      <vt:lpstr>Day 2 Schedule</vt:lpstr>
      <vt:lpstr>Controllers</vt:lpstr>
      <vt:lpstr>Angular Scope</vt:lpstr>
      <vt:lpstr>Why scope?</vt:lpstr>
      <vt:lpstr>Scope inheritance</vt:lpstr>
      <vt:lpstr>ControllerAs syntax (nG 1.2+)</vt:lpstr>
      <vt:lpstr>Looping</vt:lpstr>
      <vt:lpstr>Looping - more features</vt:lpstr>
      <vt:lpstr>Providers/Services</vt:lpstr>
      <vt:lpstr>Dependency Injection</vt:lpstr>
      <vt:lpstr>Dependency Injection</vt:lpstr>
      <vt:lpstr>Dependency Injection</vt:lpstr>
      <vt:lpstr>Providers</vt:lpstr>
      <vt:lpstr>Provider recipe syntax</vt:lpstr>
      <vt:lpstr>Providers in practice</vt:lpstr>
      <vt:lpstr>Services, Factories, Values and Constants, oh my!</vt:lpstr>
      <vt:lpstr>Factories</vt:lpstr>
      <vt:lpstr>Services</vt:lpstr>
      <vt:lpstr>Factories versus Services</vt:lpstr>
      <vt:lpstr>Values and Constants</vt:lpstr>
      <vt:lpstr>Recap</vt:lpstr>
      <vt:lpstr>$http Lab</vt:lpstr>
      <vt:lpstr>Angular Material</vt:lpstr>
      <vt:lpstr>Material in practice</vt:lpstr>
      <vt:lpstr>Material lab</vt:lpstr>
      <vt:lpstr>Intro to Angular 2</vt:lpstr>
      <vt:lpstr>Major changes</vt:lpstr>
      <vt:lpstr>Advantages gained</vt:lpstr>
      <vt:lpstr>A word of caution</vt:lpstr>
      <vt:lpstr>A word of caution</vt:lpstr>
      <vt:lpstr>TypeScript</vt:lpstr>
      <vt:lpstr>Lab: Get started with Angular 2</vt:lpstr>
      <vt:lpstr>Lab: Get started with Angular 2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28</cp:revision>
  <dcterms:created xsi:type="dcterms:W3CDTF">2016-05-30T01:39:32Z</dcterms:created>
  <dcterms:modified xsi:type="dcterms:W3CDTF">2016-10-05T19:16:41Z</dcterms:modified>
</cp:coreProperties>
</file>