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6" r:id="rId10"/>
    <p:sldId id="311" r:id="rId11"/>
    <p:sldId id="312" r:id="rId12"/>
    <p:sldId id="313" r:id="rId13"/>
    <p:sldId id="315" r:id="rId14"/>
    <p:sldId id="314" r:id="rId15"/>
    <p:sldId id="294" r:id="rId16"/>
    <p:sldId id="286" r:id="rId17"/>
    <p:sldId id="283" r:id="rId18"/>
    <p:sldId id="295" r:id="rId19"/>
    <p:sldId id="296" r:id="rId20"/>
    <p:sldId id="297" r:id="rId21"/>
    <p:sldId id="299" r:id="rId22"/>
    <p:sldId id="300" r:id="rId23"/>
    <p:sldId id="284" r:id="rId24"/>
    <p:sldId id="285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48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5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ngAnimate</a:t>
            </a:r>
            <a:r>
              <a:rPr lang="en-US" dirty="0" smtClean="0"/>
              <a:t> overhaul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New $cookies service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Dynamic </a:t>
            </a:r>
            <a:r>
              <a:rPr lang="en-US" dirty="0" err="1" smtClean="0"/>
              <a:t>ngMessages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Miscellaneous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ngAnimate</a:t>
            </a:r>
            <a:r>
              <a:rPr lang="en-US" dirty="0" smtClean="0"/>
              <a:t> overhaul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sz="2400" dirty="0"/>
              <a:t>imperative CSS-based </a:t>
            </a:r>
            <a:r>
              <a:rPr lang="en-US" sz="2400" dirty="0" smtClean="0"/>
              <a:t>animations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anchoring </a:t>
            </a:r>
            <a:r>
              <a:rPr lang="en-US" sz="2400" dirty="0"/>
              <a:t>(cross-</a:t>
            </a:r>
            <a:r>
              <a:rPr lang="en-US" sz="2400" dirty="0" smtClean="0"/>
              <a:t>animate between views)</a:t>
            </a:r>
            <a:endParaRPr lang="en-US" sz="2400" dirty="0"/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animation callbacks from </a:t>
            </a:r>
            <a:r>
              <a:rPr lang="en-US" sz="2400" dirty="0" smtClean="0"/>
              <a:t>controllers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promises support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performance enhancements</a:t>
            </a:r>
            <a:endParaRPr lang="en-US" sz="2400" dirty="0"/>
          </a:p>
          <a:p>
            <a:pPr marL="457200" indent="-457200" algn="l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07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New $cookies </a:t>
            </a:r>
            <a:r>
              <a:rPr lang="en-US" dirty="0" smtClean="0"/>
              <a:t>service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err="1"/>
              <a:t>ngCookies</a:t>
            </a:r>
            <a:r>
              <a:rPr lang="en-US" sz="2400" dirty="0"/>
              <a:t> module replaces $</a:t>
            </a:r>
            <a:r>
              <a:rPr lang="en-US" sz="2400" dirty="0" err="1" smtClean="0"/>
              <a:t>cookieStore</a:t>
            </a:r>
            <a:endParaRPr lang="en-US" sz="2400" dirty="0" smtClean="0"/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/>
              <a:t>Configure </a:t>
            </a:r>
            <a:r>
              <a:rPr lang="en-US" sz="2400" dirty="0"/>
              <a:t>defaults via </a:t>
            </a:r>
            <a:r>
              <a:rPr lang="en-US" sz="2400" dirty="0" smtClean="0"/>
              <a:t>$</a:t>
            </a:r>
            <a:r>
              <a:rPr lang="en-US" sz="2400" dirty="0" err="1" smtClean="0"/>
              <a:t>cookiesProvider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$</a:t>
            </a:r>
            <a:r>
              <a:rPr lang="en-US" sz="2400" dirty="0" err="1"/>
              <a:t>cookies.put</a:t>
            </a:r>
            <a:r>
              <a:rPr lang="en-US" sz="2400" dirty="0"/>
              <a:t>('name', 'value', </a:t>
            </a:r>
            <a:r>
              <a:rPr lang="en-US" sz="2400" dirty="0" err="1"/>
              <a:t>config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$</a:t>
            </a:r>
            <a:r>
              <a:rPr lang="en-US" sz="2400" dirty="0" err="1"/>
              <a:t>cookies.putObject</a:t>
            </a:r>
            <a:r>
              <a:rPr lang="en-US" sz="2400" dirty="0"/>
              <a:t>('name', 'value', </a:t>
            </a:r>
            <a:r>
              <a:rPr lang="en-US" sz="2400" dirty="0" err="1"/>
              <a:t>config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$</a:t>
            </a:r>
            <a:r>
              <a:rPr lang="en-US" sz="2400" dirty="0" err="1"/>
              <a:t>cookies.remove</a:t>
            </a:r>
            <a:r>
              <a:rPr lang="en-US" sz="2400" dirty="0"/>
              <a:t>('name', {path: '/a/b'})</a:t>
            </a:r>
            <a:r>
              <a:rPr lang="en-US" sz="2400" dirty="0" smtClean="0"/>
              <a:t>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$</a:t>
            </a:r>
            <a:r>
              <a:rPr lang="en-US" sz="2400" dirty="0" err="1"/>
              <a:t>cookiesProvider.defaults</a:t>
            </a:r>
            <a:r>
              <a:rPr lang="en-US" sz="2400" dirty="0"/>
              <a:t> = {</a:t>
            </a:r>
          </a:p>
          <a:p>
            <a:pPr algn="l"/>
            <a:r>
              <a:rPr lang="en-US" sz="2400" dirty="0"/>
              <a:t>   domain: ‘</a:t>
            </a:r>
            <a:r>
              <a:rPr lang="en-US" sz="2400" dirty="0" err="1"/>
              <a:t>www.mydomain.com</a:t>
            </a:r>
            <a:r>
              <a:rPr lang="en-US" sz="2400" dirty="0"/>
              <a:t>’,</a:t>
            </a:r>
          </a:p>
          <a:p>
            <a:pPr algn="l"/>
            <a:r>
              <a:rPr lang="en-US" sz="2400" dirty="0"/>
              <a:t>   secure: </a:t>
            </a:r>
            <a:r>
              <a:rPr lang="en-US" sz="2400" dirty="0" smtClean="0"/>
              <a:t>true</a:t>
            </a:r>
          </a:p>
          <a:p>
            <a:pPr algn="l"/>
            <a:r>
              <a:rPr lang="en-US" sz="2400" dirty="0" smtClean="0"/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329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Dynamic </a:t>
            </a:r>
            <a:r>
              <a:rPr lang="en-US" dirty="0" err="1" smtClean="0"/>
              <a:t>ngMessages</a:t>
            </a:r>
            <a:endParaRPr lang="en-US" dirty="0" smtClean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&lt;div </a:t>
            </a:r>
            <a:r>
              <a:rPr lang="en-US" sz="2400" dirty="0" err="1"/>
              <a:t>ng</a:t>
            </a:r>
            <a:r>
              <a:rPr lang="en-US" sz="2400" dirty="0"/>
              <a:t>-repeat="m in messages"&gt;</a:t>
            </a:r>
          </a:p>
          <a:p>
            <a:pPr algn="l"/>
            <a:r>
              <a:rPr lang="en-US" sz="2400" dirty="0"/>
              <a:t>     &lt;div </a:t>
            </a:r>
            <a:r>
              <a:rPr lang="en-US" sz="2400" dirty="0" err="1"/>
              <a:t>ng</a:t>
            </a:r>
            <a:r>
              <a:rPr lang="en-US" sz="2400" dirty="0"/>
              <a:t>-message-</a:t>
            </a:r>
            <a:r>
              <a:rPr lang="en-US" sz="2400" dirty="0" err="1"/>
              <a:t>exp</a:t>
            </a:r>
            <a:r>
              <a:rPr lang="en-US" sz="2400" dirty="0"/>
              <a:t>="</a:t>
            </a:r>
            <a:r>
              <a:rPr lang="en-US" sz="2400" dirty="0" err="1"/>
              <a:t>m.expression</a:t>
            </a:r>
            <a:r>
              <a:rPr lang="en-US" sz="2400" dirty="0"/>
              <a:t>"</a:t>
            </a:r>
            <a:r>
              <a:rPr lang="en-US" sz="2400" dirty="0" smtClean="0"/>
              <a:t>&gt;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{</a:t>
            </a:r>
            <a:r>
              <a:rPr lang="en-US" sz="2400" dirty="0"/>
              <a:t>{</a:t>
            </a:r>
            <a:r>
              <a:rPr lang="en-US" sz="2400" dirty="0" err="1"/>
              <a:t>m.description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&lt;</a:t>
            </a:r>
            <a:r>
              <a:rPr lang="en-US" sz="2400" dirty="0"/>
              <a:t>/div&gt;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&lt;</a:t>
            </a:r>
            <a:r>
              <a:rPr lang="en-US" sz="2400" dirty="0"/>
              <a:t>/div&gt;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292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Miscellaneous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ngModelOptions</a:t>
            </a:r>
            <a:r>
              <a:rPr lang="en-US" sz="2400" dirty="0"/>
              <a:t> </a:t>
            </a:r>
            <a:r>
              <a:rPr lang="en-US" sz="2400" dirty="0" err="1"/>
              <a:t>timezone</a:t>
            </a:r>
            <a:r>
              <a:rPr lang="en-US" sz="2400" dirty="0"/>
              <a:t> </a:t>
            </a:r>
            <a:r>
              <a:rPr lang="en-US" sz="2400" dirty="0" smtClean="0"/>
              <a:t>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angular.merge</a:t>
            </a:r>
            <a:r>
              <a:rPr lang="en-US" sz="2400" dirty="0" smtClean="0"/>
              <a:t>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bindToController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Changes from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to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No </a:t>
            </a:r>
            <a:r>
              <a:rPr lang="en-US" sz="2000" dirty="0" smtClean="0"/>
              <a:t>longer </a:t>
            </a:r>
            <a:r>
              <a:rPr lang="en-US" sz="2000" dirty="0"/>
              <a:t>exclusive to isolated scope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5352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Components (</a:t>
            </a:r>
            <a:r>
              <a:rPr lang="en-US" dirty="0" smtClean="0"/>
              <a:t>1.5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Transitional </a:t>
            </a:r>
            <a:r>
              <a:rPr lang="en-US" sz="2000" dirty="0"/>
              <a:t>step towards </a:t>
            </a:r>
            <a:r>
              <a:rPr lang="en-US" sz="2000" dirty="0" err="1"/>
              <a:t>nG</a:t>
            </a:r>
            <a:r>
              <a:rPr lang="en-US" sz="2000" dirty="0"/>
              <a:t> 2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are a subtype of directive representing a complete UI element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Bundles a </a:t>
            </a:r>
            <a:r>
              <a:rPr lang="en-US" sz="1600" dirty="0"/>
              <a:t>view, a controller, and bindings in simpler recipe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Default Component options:</a:t>
            </a:r>
            <a:endParaRPr lang="en-US" sz="1600" dirty="0"/>
          </a:p>
          <a:p>
            <a:pPr marL="1257300" lvl="2" indent="-342900" algn="l">
              <a:buFont typeface="Arial"/>
              <a:buChar char="•"/>
            </a:pPr>
            <a:r>
              <a:rPr lang="en-US" sz="1500" dirty="0" smtClean="0"/>
              <a:t>restricted </a:t>
            </a:r>
            <a:r>
              <a:rPr lang="en-US" sz="1500" dirty="0"/>
              <a:t>to elements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err="1" smtClean="0"/>
              <a:t>transclude</a:t>
            </a:r>
            <a:r>
              <a:rPr lang="en-US" sz="1500" dirty="0" smtClean="0"/>
              <a:t> </a:t>
            </a:r>
            <a:r>
              <a:rPr lang="en-US" sz="1500" dirty="0"/>
              <a:t>false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smtClean="0"/>
              <a:t>I</a:t>
            </a:r>
            <a:r>
              <a:rPr lang="it-IT" sz="1500" dirty="0"/>
              <a:t>solate </a:t>
            </a:r>
            <a:r>
              <a:rPr lang="it-IT" sz="1500" dirty="0" smtClean="0"/>
              <a:t>scope</a:t>
            </a:r>
            <a:endParaRPr lang="it-IT" sz="1500" dirty="0"/>
          </a:p>
          <a:p>
            <a:pPr marL="1257300" lvl="2" indent="-342900" algn="l">
              <a:buFont typeface="Arial"/>
              <a:buChar char="•"/>
            </a:pPr>
            <a:r>
              <a:rPr lang="it-IT" sz="1500" dirty="0" err="1" smtClean="0"/>
              <a:t>controllerAs</a:t>
            </a:r>
            <a:r>
              <a:rPr lang="it-IT" sz="1500" dirty="0" smtClean="0"/>
              <a:t> </a:t>
            </a:r>
            <a:r>
              <a:rPr lang="it-IT" sz="1500" dirty="0"/>
              <a:t>$</a:t>
            </a:r>
            <a:r>
              <a:rPr lang="it-IT" sz="1500" dirty="0" err="1"/>
              <a:t>ctrl</a:t>
            </a:r>
            <a:endParaRPr lang="it-IT" sz="15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smtClean="0"/>
              <a:t>Continue </a:t>
            </a:r>
            <a:r>
              <a:rPr lang="it-IT" sz="1600" dirty="0"/>
              <a:t>to use </a:t>
            </a:r>
            <a:r>
              <a:rPr lang="it-IT" sz="1600" dirty="0" err="1"/>
              <a:t>Directives</a:t>
            </a:r>
            <a:r>
              <a:rPr lang="it-IT" sz="1600" dirty="0"/>
              <a:t> to </a:t>
            </a:r>
            <a:r>
              <a:rPr lang="it-IT" sz="1600" dirty="0" err="1"/>
              <a:t>add</a:t>
            </a:r>
            <a:r>
              <a:rPr lang="it-IT" sz="1600" dirty="0"/>
              <a:t> custom </a:t>
            </a:r>
            <a:r>
              <a:rPr lang="it-IT" sz="1600" dirty="0" err="1" smtClean="0"/>
              <a:t>behavior</a:t>
            </a:r>
            <a:r>
              <a:rPr lang="it-IT" sz="1600" dirty="0" smtClean="0"/>
              <a:t> </a:t>
            </a:r>
            <a:r>
              <a:rPr lang="it-IT" sz="1600" dirty="0"/>
              <a:t>to </a:t>
            </a:r>
            <a:r>
              <a:rPr lang="it-IT" sz="1600" dirty="0" err="1"/>
              <a:t>existing</a:t>
            </a:r>
            <a:r>
              <a:rPr lang="it-IT" sz="1600" dirty="0"/>
              <a:t> </a:t>
            </a:r>
            <a:r>
              <a:rPr lang="it-IT" sz="1600" dirty="0" err="1"/>
              <a:t>elements</a:t>
            </a:r>
            <a:endParaRPr lang="it-IT" sz="1600" dirty="0"/>
          </a:p>
          <a:p>
            <a:pPr marL="342900" indent="-342900" algn="l">
              <a:buFont typeface="Arial"/>
              <a:buChar char="•"/>
            </a:pP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/>
              <a:t>way </a:t>
            </a:r>
            <a:r>
              <a:rPr lang="it-IT" sz="2000" dirty="0" err="1"/>
              <a:t>bindings</a:t>
            </a:r>
            <a:r>
              <a:rPr lang="it-IT" sz="2000" dirty="0"/>
              <a:t> are </a:t>
            </a:r>
            <a:r>
              <a:rPr lang="it-IT" sz="2000" dirty="0" err="1"/>
              <a:t>deprecated</a:t>
            </a:r>
            <a:r>
              <a:rPr lang="it-IT" sz="2000" dirty="0"/>
              <a:t> in 1.5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nG</a:t>
            </a:r>
            <a:r>
              <a:rPr lang="it-IT" sz="1600" dirty="0" smtClean="0"/>
              <a:t> </a:t>
            </a:r>
            <a:r>
              <a:rPr lang="it-IT" sz="1600" dirty="0"/>
              <a:t>2 </a:t>
            </a:r>
            <a:r>
              <a:rPr lang="it-IT" sz="1600" dirty="0" err="1"/>
              <a:t>moves</a:t>
            </a:r>
            <a:r>
              <a:rPr lang="it-IT" sz="1600" dirty="0"/>
              <a:t> </a:t>
            </a:r>
            <a:r>
              <a:rPr lang="it-IT" sz="1600" dirty="0" err="1"/>
              <a:t>away</a:t>
            </a:r>
            <a:r>
              <a:rPr lang="it-IT" sz="1600" dirty="0"/>
              <a:t> from </a:t>
            </a:r>
            <a:r>
              <a:rPr lang="it-IT" sz="1600" dirty="0" err="1"/>
              <a:t>two</a:t>
            </a:r>
            <a:r>
              <a:rPr lang="it-IT" sz="1600" dirty="0"/>
              <a:t> way </a:t>
            </a:r>
            <a:r>
              <a:rPr lang="it-IT" sz="1600" dirty="0" err="1"/>
              <a:t>binding</a:t>
            </a:r>
            <a:endParaRPr lang="it-IT" sz="16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They</a:t>
            </a:r>
            <a:r>
              <a:rPr lang="it-IT" sz="1600" dirty="0" smtClean="0"/>
              <a:t> </a:t>
            </a:r>
            <a:r>
              <a:rPr lang="it-IT" sz="1600" dirty="0"/>
              <a:t>cause </a:t>
            </a:r>
            <a:r>
              <a:rPr lang="it-IT" sz="1600" dirty="0" err="1"/>
              <a:t>too</a:t>
            </a:r>
            <a:r>
              <a:rPr lang="it-IT" sz="1600" dirty="0"/>
              <a:t> </a:t>
            </a:r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issues</a:t>
            </a:r>
            <a:r>
              <a:rPr lang="it-IT" sz="1600" dirty="0"/>
              <a:t> with </a:t>
            </a:r>
            <a:r>
              <a:rPr lang="it-IT" sz="1600" dirty="0" err="1"/>
              <a:t>parent</a:t>
            </a:r>
            <a:r>
              <a:rPr lang="it-IT" sz="1600" dirty="0"/>
              <a:t> scope and </a:t>
            </a:r>
            <a:r>
              <a:rPr lang="it-IT" sz="1600" dirty="0" err="1"/>
              <a:t>prevent</a:t>
            </a:r>
            <a:r>
              <a:rPr lang="it-IT" sz="1600" dirty="0"/>
              <a:t> full </a:t>
            </a:r>
            <a:r>
              <a:rPr lang="it-IT" sz="1600" dirty="0" err="1"/>
              <a:t>separation</a:t>
            </a:r>
            <a:r>
              <a:rPr lang="it-IT" sz="1600" dirty="0"/>
              <a:t> from DOM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Instead</a:t>
            </a:r>
            <a:r>
              <a:rPr lang="it-IT" sz="1600" dirty="0"/>
              <a:t>, </a:t>
            </a:r>
            <a:r>
              <a:rPr lang="it-IT" sz="1600" dirty="0" err="1"/>
              <a:t>specify</a:t>
            </a:r>
            <a:r>
              <a:rPr lang="it-IT" sz="1600" dirty="0"/>
              <a:t> </a:t>
            </a:r>
            <a:r>
              <a:rPr lang="it-IT" sz="1600" dirty="0" err="1"/>
              <a:t>one</a:t>
            </a:r>
            <a:r>
              <a:rPr lang="it-IT" sz="1600" dirty="0"/>
              <a:t>-way </a:t>
            </a:r>
            <a:r>
              <a:rPr lang="it-IT" sz="1600" dirty="0" err="1"/>
              <a:t>bind</a:t>
            </a:r>
            <a:r>
              <a:rPr lang="it-IT" sz="1600" dirty="0"/>
              <a:t> for display info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Then</a:t>
            </a:r>
            <a:r>
              <a:rPr lang="it-IT" sz="1600" dirty="0" smtClean="0"/>
              <a:t> </a:t>
            </a:r>
            <a:r>
              <a:rPr lang="it-IT" sz="1600" dirty="0" err="1"/>
              <a:t>register</a:t>
            </a:r>
            <a:r>
              <a:rPr lang="it-IT" sz="1600" dirty="0"/>
              <a:t> an </a:t>
            </a:r>
            <a:r>
              <a:rPr lang="it-IT" sz="1600" dirty="0" err="1"/>
              <a:t>event</a:t>
            </a:r>
            <a:r>
              <a:rPr lang="it-IT" sz="1600" dirty="0"/>
              <a:t> </a:t>
            </a:r>
            <a:r>
              <a:rPr lang="it-IT" sz="1600" dirty="0" err="1"/>
              <a:t>handler</a:t>
            </a:r>
            <a:r>
              <a:rPr lang="it-IT" sz="1600" dirty="0"/>
              <a:t> (</a:t>
            </a:r>
            <a:r>
              <a:rPr lang="it-IT" sz="1600" dirty="0" err="1"/>
              <a:t>onChange</a:t>
            </a:r>
            <a:r>
              <a:rPr lang="it-IT" sz="1600" dirty="0"/>
              <a:t>, </a:t>
            </a:r>
            <a:r>
              <a:rPr lang="it-IT" sz="1600" dirty="0" err="1"/>
              <a:t>onDelete</a:t>
            </a:r>
            <a:r>
              <a:rPr lang="it-IT" sz="1600" dirty="0"/>
              <a:t>)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76282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1.5 -&gt; </a:t>
            </a:r>
            <a:r>
              <a:rPr lang="en-US" dirty="0" smtClean="0"/>
              <a:t>2 </a:t>
            </a:r>
            <a:r>
              <a:rPr lang="en-US" dirty="0"/>
              <a:t>Migration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</a:t>
            </a:r>
            <a:r>
              <a:rPr lang="en-US" sz="2000" dirty="0"/>
              <a:t>-based architecture can be implemented using nG1.5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nG1.5 </a:t>
            </a:r>
            <a:r>
              <a:rPr lang="en-US" sz="2000" dirty="0"/>
              <a:t>app following component pattern should convert relatively easily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Template </a:t>
            </a:r>
            <a:r>
              <a:rPr lang="en-US" sz="1600" dirty="0"/>
              <a:t>syntax conversion is straightforward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Component </a:t>
            </a:r>
            <a:r>
              <a:rPr lang="en-US" sz="1600" dirty="0"/>
              <a:t>syntax cant be converted, but design pattern stays comparable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</a:t>
            </a:r>
            <a:r>
              <a:rPr lang="en-US" sz="1600" dirty="0"/>
              <a:t>functions will be </a:t>
            </a:r>
            <a:r>
              <a:rPr lang="en-US" sz="1600" dirty="0" err="1"/>
              <a:t>copypasteable</a:t>
            </a:r>
            <a:r>
              <a:rPr lang="en-US" sz="1600" dirty="0"/>
              <a:t>, or small tweaks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Services </a:t>
            </a:r>
            <a:r>
              <a:rPr lang="en-US" sz="1600" dirty="0" err="1"/>
              <a:t>dont</a:t>
            </a:r>
            <a:r>
              <a:rPr lang="en-US" sz="1600" dirty="0"/>
              <a:t> change much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&lt;</a:t>
            </a:r>
            <a:r>
              <a:rPr lang="en-US" sz="2000" dirty="0"/>
              <a:t>1.5 apps not following component style will </a:t>
            </a:r>
            <a:r>
              <a:rPr lang="en-US" sz="2000" dirty="0" smtClean="0"/>
              <a:t>require more rewriting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449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/>
              <a:t>Component Architecture in </a:t>
            </a:r>
            <a:r>
              <a:rPr lang="en-US" dirty="0" err="1"/>
              <a:t>nG</a:t>
            </a:r>
            <a:r>
              <a:rPr lang="en-US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Components have everything they need to be self contained units of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nG2 apps should be made by composing reusable components into new features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consist of...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component definition object (CDO)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Template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API to communicate outside (Input and Output props</a:t>
            </a:r>
            <a:r>
              <a:rPr lang="en-US" sz="16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Changes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$scope is gone. Store data directly as properties of the CDO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Controllers are gone. CDO coordinates bindings between View and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</a:t>
            </a:r>
            <a:r>
              <a:rPr lang="en-US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Emphasis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Aligning with </a:t>
            </a:r>
            <a:r>
              <a:rPr lang="en-US" sz="2000" dirty="0"/>
              <a:t>HTML5 web </a:t>
            </a:r>
            <a:r>
              <a:rPr lang="en-US" sz="2000" dirty="0" smtClean="0"/>
              <a:t>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err="1" smtClean="0"/>
              <a:t>Simplifyling</a:t>
            </a:r>
            <a:r>
              <a:rPr lang="en-US" sz="2000" dirty="0" smtClean="0"/>
              <a:t> API – many removals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Browser support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Targets "evergreen" </a:t>
            </a:r>
            <a:r>
              <a:rPr lang="en-US" sz="2000" dirty="0" smtClean="0"/>
              <a:t>browsers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Some conflicting info online, but looks like support goes back as far as IE9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https://</a:t>
            </a:r>
            <a:r>
              <a:rPr lang="en-US" sz="2000" dirty="0" err="1"/>
              <a:t>angular.io</a:t>
            </a:r>
            <a:r>
              <a:rPr lang="en-US" sz="2000" dirty="0"/>
              <a:t>/docs/</a:t>
            </a:r>
            <a:r>
              <a:rPr lang="en-US" sz="2000" dirty="0" err="1"/>
              <a:t>ts</a:t>
            </a:r>
            <a:r>
              <a:rPr lang="en-US" sz="2000" dirty="0"/>
              <a:t>/latest/guide/browser-</a:t>
            </a:r>
            <a:r>
              <a:rPr lang="en-US" sz="2000" dirty="0" err="1"/>
              <a:t>support.html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TypeScript</a:t>
            </a:r>
            <a:r>
              <a:rPr lang="en-US" sz="2000" dirty="0" smtClean="0"/>
              <a:t>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Officially recommended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Documentation is written in TS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261465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Major 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central API is now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are a type of Directive, those are still around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Providers are still around, but their sugar/subtypes have been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Large </a:t>
            </a:r>
            <a:r>
              <a:rPr lang="en-US" sz="2000" dirty="0"/>
              <a:t>portions of the API have been removed: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angular.module</a:t>
            </a:r>
            <a:r>
              <a:rPr lang="en-US" sz="1600" dirty="0"/>
              <a:t>, scope, controllers, filters, </a:t>
            </a:r>
            <a:r>
              <a:rPr lang="en-US" sz="1600" dirty="0" err="1"/>
              <a:t>ng</a:t>
            </a:r>
            <a:r>
              <a:rPr lang="en-US" sz="1600" dirty="0"/>
              <a:t>-app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reliance on dependency injection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nG2 </a:t>
            </a:r>
            <a:r>
              <a:rPr lang="en-US" sz="1600" dirty="0"/>
              <a:t>only includes minimum functionality by default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Gotcha</a:t>
            </a:r>
            <a:r>
              <a:rPr lang="en-US" sz="1600" dirty="0"/>
              <a:t>: common "undefined" or "not a function" errors when you forget an </a:t>
            </a:r>
            <a:r>
              <a:rPr lang="en-US" sz="1600" dirty="0" smtClean="0"/>
              <a:t>import</a:t>
            </a:r>
          </a:p>
          <a:p>
            <a:pPr algn="l"/>
            <a:r>
              <a:rPr lang="en-US" sz="2400" dirty="0" smtClean="0"/>
              <a:t>Relatively unchanged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Directives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Providers are still around, but their sugar/subtypes have been removed</a:t>
            </a:r>
          </a:p>
          <a:p>
            <a:pPr marL="800100" lvl="1" indent="-342900" algn="l">
              <a:buFont typeface="Arial"/>
              <a:buChar char="•"/>
            </a:pP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256567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4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What’s new in 1.3 and 1.4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Components in Angular 1.5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Angular 2 Introduction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TypeScript</a:t>
            </a:r>
            <a:r>
              <a:rPr lang="en-US" dirty="0"/>
              <a:t> and ES6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Components in Angular 2</a:t>
            </a:r>
          </a:p>
        </p:txBody>
      </p:sp>
    </p:spTree>
    <p:extLst>
      <p:ext uri="{BB962C8B-B14F-4D97-AF65-F5344CB8AC3E}">
        <p14:creationId xmlns:p14="http://schemas.microsoft.com/office/powerpoint/2010/main" val="340068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Advantages gained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Smaller</a:t>
            </a:r>
            <a:r>
              <a:rPr lang="en-US" sz="2000" dirty="0"/>
              <a:t>, more consistent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modularity/DI - import only what you need means smaller downloads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separation from DOM - testing, IDE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Performance </a:t>
            </a:r>
            <a:r>
              <a:rPr lang="en-US" sz="2000" dirty="0"/>
              <a:t>speedups primarily due to jettisoning digest checking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Aligns </a:t>
            </a:r>
            <a:r>
              <a:rPr lang="en-US" sz="2000" dirty="0"/>
              <a:t>closer with the future of web components</a:t>
            </a: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203588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A word of caution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</a:t>
            </a:r>
            <a:r>
              <a:rPr lang="en-US" sz="2000" dirty="0" smtClean="0"/>
              <a:t>is officially in beta. </a:t>
            </a:r>
            <a:r>
              <a:rPr lang="en-US" sz="2000" dirty="0"/>
              <a:t>What does beta mean?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we're now confident that most developers can be successful building large applications"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platform is not just its code though, also its ecosystem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Tooling </a:t>
            </a:r>
            <a:r>
              <a:rPr lang="en-US" sz="2000" dirty="0"/>
              <a:t>&amp; 3rd party library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Error </a:t>
            </a:r>
            <a:r>
              <a:rPr lang="en-US" sz="2000" dirty="0"/>
              <a:t>handling messages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Community </a:t>
            </a:r>
            <a:r>
              <a:rPr lang="en-US" sz="2000" dirty="0"/>
              <a:t>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IMO, nG2 ecosystem is not mature yet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Official </a:t>
            </a:r>
            <a:r>
              <a:rPr lang="en-US" sz="1600" dirty="0"/>
              <a:t>documentation is </a:t>
            </a:r>
            <a:r>
              <a:rPr lang="en-US" sz="1600" dirty="0" smtClean="0"/>
              <a:t>intentionally complete</a:t>
            </a:r>
            <a:endParaRPr lang="is-IS" sz="4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syntax changes make older articles unreliable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TSC compilation issues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Proceed </a:t>
            </a:r>
            <a:r>
              <a:rPr lang="en-US" sz="2000" dirty="0"/>
              <a:t>with </a:t>
            </a:r>
            <a:r>
              <a:rPr lang="en-US" sz="2000" dirty="0" smtClean="0"/>
              <a:t>caution</a:t>
            </a:r>
          </a:p>
          <a:p>
            <a:pPr lvl="1" algn="l"/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179221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From </a:t>
            </a:r>
            <a:r>
              <a:rPr lang="en-US" sz="2000" dirty="0"/>
              <a:t>Microsoft, a compiled superset of </a:t>
            </a:r>
            <a:r>
              <a:rPr lang="en-US" sz="2000" dirty="0" err="1"/>
              <a:t>Javascript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valid JS is valid TS (theoretically - in practice often requires tweaking)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support for static typing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Specify </a:t>
            </a:r>
            <a:r>
              <a:rPr lang="en-US" sz="1600" dirty="0"/>
              <a:t>type when declaring </a:t>
            </a:r>
            <a:r>
              <a:rPr lang="en-US" sz="1600" dirty="0" err="1"/>
              <a:t>vars</a:t>
            </a:r>
            <a:r>
              <a:rPr lang="en-US" sz="1600" dirty="0"/>
              <a:t>, function arguments and return values, </a:t>
            </a:r>
            <a:r>
              <a:rPr lang="en-US" sz="1600" dirty="0" err="1"/>
              <a:t>etc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Describe </a:t>
            </a:r>
            <a:r>
              <a:rPr lang="en-US" sz="1600" dirty="0"/>
              <a:t>custom types with a "declaration" file - describe interface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the common ES6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arrow </a:t>
            </a:r>
            <a:r>
              <a:rPr lang="en-US" sz="1600" dirty="0"/>
              <a:t>functions, classes, modules, let keyword, Map, Promise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Compatibility </a:t>
            </a:r>
            <a:r>
              <a:rPr lang="en-US" sz="1600" dirty="0"/>
              <a:t>table: http://</a:t>
            </a:r>
            <a:r>
              <a:rPr lang="en-US" sz="1600" dirty="0" err="1"/>
              <a:t>kangax.github.io</a:t>
            </a:r>
            <a:r>
              <a:rPr lang="en-US" sz="1600" dirty="0"/>
              <a:t>/</a:t>
            </a:r>
            <a:r>
              <a:rPr lang="en-US" sz="1600" dirty="0" err="1"/>
              <a:t>compat</a:t>
            </a:r>
            <a:r>
              <a:rPr lang="en-US" sz="1600" dirty="0"/>
              <a:t>-table/es6/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And </a:t>
            </a:r>
            <a:r>
              <a:rPr lang="en-US" sz="2000" dirty="0"/>
              <a:t>some unique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@ </a:t>
            </a:r>
            <a:r>
              <a:rPr lang="en-US" sz="1600" dirty="0"/>
              <a:t>Decorator syntax (often referred to as annotation)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inline </a:t>
            </a:r>
            <a:r>
              <a:rPr lang="en-US" sz="1600" dirty="0"/>
              <a:t>variable type specification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Tutorial</a:t>
            </a:r>
            <a:r>
              <a:rPr lang="en-US" sz="2000" dirty="0"/>
              <a:t>: https://</a:t>
            </a:r>
            <a:r>
              <a:rPr lang="en-US" sz="2000" dirty="0" err="1"/>
              <a:t>johnpapa.net</a:t>
            </a:r>
            <a:r>
              <a:rPr lang="en-US" sz="2000" dirty="0"/>
              <a:t>/typescriptpost1/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Quick </a:t>
            </a:r>
            <a:r>
              <a:rPr lang="en-US" sz="2000" dirty="0"/>
              <a:t>syntax reference: https://</a:t>
            </a:r>
            <a:r>
              <a:rPr lang="en-US" sz="2000" dirty="0" err="1"/>
              <a:t>quizlet.com</a:t>
            </a:r>
            <a:r>
              <a:rPr lang="en-US" sz="2000" dirty="0"/>
              <a:t>/134674527/typescript-syntax-flash-cards/</a:t>
            </a:r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342843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New template 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longer markup-based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square bracket to bind output: [</a:t>
            </a:r>
            <a:r>
              <a:rPr lang="en-US" sz="2000" dirty="0" err="1"/>
              <a:t>ngModel</a:t>
            </a:r>
            <a:r>
              <a:rPr lang="en-US" sz="2000" dirty="0"/>
              <a:t>]="</a:t>
            </a:r>
            <a:r>
              <a:rPr lang="en-US" sz="2000" dirty="0" err="1"/>
              <a:t>editingSong.title</a:t>
            </a:r>
            <a:r>
              <a:rPr lang="en-US" sz="2000" dirty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Parenthesis </a:t>
            </a:r>
            <a:r>
              <a:rPr lang="en-US" sz="2000" dirty="0"/>
              <a:t>subscribe their target to events: (click)="</a:t>
            </a:r>
            <a:r>
              <a:rPr lang="en-US" sz="2000" dirty="0" err="1"/>
              <a:t>editSong</a:t>
            </a:r>
            <a:r>
              <a:rPr lang="en-US" sz="2000" dirty="0"/>
              <a:t>(index)"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forms, nest </a:t>
            </a:r>
            <a:r>
              <a:rPr lang="en-US" sz="2000" dirty="0" err="1"/>
              <a:t>parens</a:t>
            </a:r>
            <a:r>
              <a:rPr lang="en-US" sz="2000" dirty="0"/>
              <a:t> inside brackets to two-way bind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Previous </a:t>
            </a:r>
            <a:r>
              <a:rPr lang="en-US" sz="2000" dirty="0"/>
              <a:t>format </a:t>
            </a:r>
            <a:r>
              <a:rPr lang="en-US" sz="2000" dirty="0" err="1"/>
              <a:t>ng-dirname</a:t>
            </a:r>
            <a:r>
              <a:rPr lang="en-US" sz="2000" dirty="0"/>
              <a:t> now *</a:t>
            </a:r>
            <a:r>
              <a:rPr lang="en-US" sz="2000" dirty="0" err="1"/>
              <a:t>ngDirname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New </a:t>
            </a:r>
            <a:r>
              <a:rPr lang="en-US" sz="2000" dirty="0"/>
              <a:t>iteration syntax "#</a:t>
            </a:r>
            <a:r>
              <a:rPr lang="en-US" sz="2000" dirty="0" err="1"/>
              <a:t>eachThing</a:t>
            </a:r>
            <a:r>
              <a:rPr lang="en-US" sz="2000" dirty="0"/>
              <a:t> of </a:t>
            </a:r>
            <a:r>
              <a:rPr lang="en-US" sz="2000" dirty="0" err="1"/>
              <a:t>thingsList</a:t>
            </a:r>
            <a:r>
              <a:rPr lang="en-US" sz="2000" dirty="0"/>
              <a:t>; #</a:t>
            </a:r>
            <a:r>
              <a:rPr lang="en-US" sz="2000" dirty="0" err="1"/>
              <a:t>i</a:t>
            </a:r>
            <a:r>
              <a:rPr lang="en-US" sz="2000" dirty="0"/>
              <a:t> = index"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Reasons </a:t>
            </a:r>
            <a:r>
              <a:rPr lang="en-US" sz="2000" dirty="0"/>
              <a:t>for the changes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Enables </a:t>
            </a:r>
            <a:r>
              <a:rPr lang="en-US" sz="1600" dirty="0"/>
              <a:t>tons of IDE features like autocomplete and refactor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Makes </a:t>
            </a:r>
            <a:r>
              <a:rPr lang="en-US" sz="1600" dirty="0"/>
              <a:t>the direction of binding obvious from the markup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01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Pipes aren’t </a:t>
            </a:r>
            <a:r>
              <a:rPr lang="en-US" sz="2000" dirty="0"/>
              <a:t>much more than a new name for filters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Async</a:t>
            </a:r>
            <a:r>
              <a:rPr lang="en-US" sz="2000" dirty="0" smtClean="0"/>
              <a:t> </a:t>
            </a:r>
            <a:r>
              <a:rPr lang="en-US" sz="2000" dirty="0"/>
              <a:t>is the exception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Binds </a:t>
            </a:r>
            <a:r>
              <a:rPr lang="en-US" sz="1600" dirty="0"/>
              <a:t>to the output of an Observable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More </a:t>
            </a:r>
            <a:r>
              <a:rPr lang="en-US" sz="1600" dirty="0"/>
              <a:t>on </a:t>
            </a:r>
            <a:r>
              <a:rPr lang="en-US" sz="1600" dirty="0" smtClean="0"/>
              <a:t>observables soon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265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ngModel</a:t>
            </a:r>
            <a:r>
              <a:rPr lang="en-US" sz="2000" dirty="0" smtClean="0"/>
              <a:t> </a:t>
            </a:r>
            <a:r>
              <a:rPr lang="en-US" sz="2000" dirty="0"/>
              <a:t>is still available, but forms get a new non-DOM syntax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are built from Validators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email</a:t>
            </a:r>
            <a:r>
              <a:rPr lang="en-US" sz="1600" dirty="0"/>
              <a:t>: new Control("email", </a:t>
            </a:r>
            <a:r>
              <a:rPr lang="en-US" sz="1600" dirty="0" err="1"/>
              <a:t>Validators.required</a:t>
            </a:r>
            <a:r>
              <a:rPr lang="en-US" sz="1600" dirty="0"/>
              <a:t>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ControlGroup</a:t>
            </a:r>
            <a:r>
              <a:rPr lang="en-US" sz="1600" dirty="0" smtClean="0"/>
              <a:t> </a:t>
            </a:r>
            <a:r>
              <a:rPr lang="en-US" sz="1600" dirty="0"/>
              <a:t>built from controls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FormBuilder</a:t>
            </a:r>
            <a:r>
              <a:rPr lang="en-US" sz="1600" dirty="0" smtClean="0"/>
              <a:t> </a:t>
            </a:r>
            <a:r>
              <a:rPr lang="en-US" sz="1600" dirty="0"/>
              <a:t>available as sugar for creating the whole </a:t>
            </a:r>
            <a:r>
              <a:rPr lang="en-US" sz="1600" dirty="0" err="1"/>
              <a:t>kaboodle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ngControl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Tracks </a:t>
            </a:r>
            <a:r>
              <a:rPr lang="en-US" sz="1600" dirty="0"/>
              <a:t>state and validity by creating Control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Applies </a:t>
            </a:r>
            <a:r>
              <a:rPr lang="en-US" sz="1600" dirty="0"/>
              <a:t>classes to element based on UI actions: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 </a:t>
            </a:r>
            <a:r>
              <a:rPr lang="en-US" sz="1600" dirty="0"/>
              <a:t>visited: </a:t>
            </a:r>
            <a:r>
              <a:rPr lang="en-US" sz="1600" dirty="0" err="1"/>
              <a:t>ng</a:t>
            </a:r>
            <a:r>
              <a:rPr lang="en-US" sz="1600" dirty="0"/>
              <a:t>-touched/</a:t>
            </a:r>
            <a:r>
              <a:rPr lang="en-US" sz="1600" dirty="0" err="1"/>
              <a:t>ng</a:t>
            </a:r>
            <a:r>
              <a:rPr lang="en-US" sz="1600" dirty="0"/>
              <a:t>-untouched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value changed: </a:t>
            </a:r>
            <a:r>
              <a:rPr lang="en-US" sz="1600" dirty="0" err="1"/>
              <a:t>ng</a:t>
            </a:r>
            <a:r>
              <a:rPr lang="en-US" sz="1600" dirty="0"/>
              <a:t>-dirty/</a:t>
            </a:r>
            <a:r>
              <a:rPr lang="en-US" sz="1600" dirty="0" err="1"/>
              <a:t>ng</a:t>
            </a:r>
            <a:r>
              <a:rPr lang="en-US" sz="1600" dirty="0"/>
              <a:t>-pristine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value valid:  </a:t>
            </a:r>
            <a:r>
              <a:rPr lang="en-US" sz="1600" dirty="0" err="1"/>
              <a:t>ng</a:t>
            </a:r>
            <a:r>
              <a:rPr lang="en-US" sz="1600" dirty="0"/>
              <a:t>-valid/</a:t>
            </a:r>
            <a:r>
              <a:rPr lang="en-US" sz="1600" dirty="0" err="1"/>
              <a:t>ng</a:t>
            </a:r>
            <a:r>
              <a:rPr lang="en-US" sz="1600" dirty="0"/>
              <a:t>-</a:t>
            </a:r>
            <a:r>
              <a:rPr lang="en-US" sz="1600" dirty="0" smtClean="0"/>
              <a:t>invalid</a:t>
            </a:r>
            <a:endParaRPr lang="en-US" sz="1600" dirty="0"/>
          </a:p>
          <a:p>
            <a:pPr marL="457200" indent="-457200" algn="l">
              <a:buFont typeface="Arial"/>
              <a:buChar char="•"/>
            </a:pPr>
            <a:r>
              <a:rPr lang="en-US" sz="2100" dirty="0"/>
              <a:t> </a:t>
            </a:r>
            <a:r>
              <a:rPr lang="en-US" sz="2100" dirty="0" smtClean="0"/>
              <a:t>Form </a:t>
            </a:r>
            <a:r>
              <a:rPr lang="en-US" sz="2100" dirty="0"/>
              <a:t>gotchas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</a:t>
            </a:r>
            <a:r>
              <a:rPr lang="en-US" sz="1600" dirty="0" smtClean="0"/>
              <a:t> </a:t>
            </a:r>
            <a:r>
              <a:rPr lang="en-US" sz="1600" dirty="0"/>
              <a:t>adds </a:t>
            </a:r>
            <a:r>
              <a:rPr lang="en-US" sz="1600" dirty="0" err="1"/>
              <a:t>ngForm</a:t>
            </a:r>
            <a:r>
              <a:rPr lang="en-US" sz="1600" dirty="0"/>
              <a:t> directive to &lt;form&gt; automatically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NgForm</a:t>
            </a:r>
            <a:r>
              <a:rPr lang="en-US" sz="1600" dirty="0"/>
              <a:t>, </a:t>
            </a:r>
            <a:r>
              <a:rPr lang="en-US" sz="1600" dirty="0" err="1"/>
              <a:t>NgModel</a:t>
            </a:r>
            <a:r>
              <a:rPr lang="en-US" sz="1600" dirty="0"/>
              <a:t>, </a:t>
            </a:r>
            <a:r>
              <a:rPr lang="en-US" sz="1600" dirty="0" err="1"/>
              <a:t>NgControlName</a:t>
            </a:r>
            <a:r>
              <a:rPr lang="en-US" sz="1600" dirty="0"/>
              <a:t> and </a:t>
            </a:r>
            <a:r>
              <a:rPr lang="en-US" sz="1600" dirty="0" err="1"/>
              <a:t>NgControlGroup</a:t>
            </a:r>
            <a:r>
              <a:rPr lang="en-US" sz="1600" dirty="0"/>
              <a:t> all </a:t>
            </a:r>
            <a:r>
              <a:rPr lang="en-US" sz="1600" dirty="0" err="1"/>
              <a:t>exportAs</a:t>
            </a:r>
            <a:r>
              <a:rPr lang="en-US" sz="1600" dirty="0"/>
              <a:t> "</a:t>
            </a:r>
            <a:r>
              <a:rPr lang="en-US" sz="1600" dirty="0" err="1" smtClean="0"/>
              <a:t>ngForm</a:t>
            </a:r>
            <a:r>
              <a:rPr lang="en-US" sz="1600" dirty="0" smtClean="0"/>
              <a:t>”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ngModel</a:t>
            </a:r>
            <a:r>
              <a:rPr lang="en-US" sz="1600" dirty="0" smtClean="0"/>
              <a:t> overridden when any other applied to same element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900" dirty="0" err="1" smtClean="0"/>
              <a:t>ngControl</a:t>
            </a:r>
            <a:r>
              <a:rPr lang="en-US" sz="1900" dirty="0" smtClean="0"/>
              <a:t> </a:t>
            </a:r>
            <a:r>
              <a:rPr lang="en-US" sz="1900" dirty="0"/>
              <a:t>attribute =&gt; directive </a:t>
            </a:r>
            <a:r>
              <a:rPr lang="en-US" sz="1900" dirty="0" err="1"/>
              <a:t>ngControlName</a:t>
            </a:r>
            <a:r>
              <a:rPr lang="en-US" sz="1900" dirty="0"/>
              <a:t> (</a:t>
            </a:r>
            <a:r>
              <a:rPr lang="en-US" sz="1900" dirty="0" err="1"/>
              <a:t>ngControl</a:t>
            </a:r>
            <a:r>
              <a:rPr lang="en-US" sz="1900" dirty="0"/>
              <a:t> is abstract)</a:t>
            </a:r>
          </a:p>
        </p:txBody>
      </p:sp>
    </p:spTree>
    <p:extLst>
      <p:ext uri="{BB962C8B-B14F-4D97-AF65-F5344CB8AC3E}">
        <p14:creationId xmlns:p14="http://schemas.microsoft.com/office/powerpoint/2010/main" val="148439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/>
              <a:t>Template reference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#</a:t>
            </a:r>
            <a:r>
              <a:rPr lang="en-US" sz="2000" dirty="0" err="1"/>
              <a:t>varname</a:t>
            </a:r>
            <a:r>
              <a:rPr lang="en-US" sz="2000" dirty="0"/>
              <a:t> as an </a:t>
            </a:r>
            <a:r>
              <a:rPr lang="en-US" sz="2000" dirty="0" smtClean="0"/>
              <a:t>attribute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References </a:t>
            </a:r>
            <a:r>
              <a:rPr lang="en-US" sz="2000" dirty="0"/>
              <a:t>element by default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input #phone placeholder="phone number"&gt;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button (click)="</a:t>
            </a:r>
            <a:r>
              <a:rPr lang="en-US" sz="1600" dirty="0" err="1"/>
              <a:t>callPhone</a:t>
            </a:r>
            <a:r>
              <a:rPr lang="en-US" sz="1600" dirty="0"/>
              <a:t>(</a:t>
            </a:r>
            <a:r>
              <a:rPr lang="en-US" sz="1600" dirty="0" err="1"/>
              <a:t>phone.value</a:t>
            </a:r>
            <a:r>
              <a:rPr lang="en-US" sz="1600" dirty="0"/>
              <a:t>)"&gt;Call&lt;/button&gt;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Or</a:t>
            </a:r>
            <a:r>
              <a:rPr lang="en-US" sz="2000" dirty="0"/>
              <a:t>, assign </a:t>
            </a:r>
            <a:r>
              <a:rPr lang="en-US" sz="2000" dirty="0" err="1"/>
              <a:t>var</a:t>
            </a:r>
            <a:r>
              <a:rPr lang="en-US" sz="2000" dirty="0"/>
              <a:t> to form data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input </a:t>
            </a:r>
            <a:r>
              <a:rPr lang="en-US" sz="1600" dirty="0" err="1"/>
              <a:t>ngControl</a:t>
            </a:r>
            <a:r>
              <a:rPr lang="en-US" sz="1600" dirty="0"/>
              <a:t>="username"  #name="</a:t>
            </a:r>
            <a:r>
              <a:rPr lang="en-US" sz="1600" dirty="0" err="1"/>
              <a:t>ngForm</a:t>
            </a:r>
            <a:r>
              <a:rPr lang="en-US" sz="1600" dirty="0"/>
              <a:t>" 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div [hidden]="</a:t>
            </a:r>
            <a:r>
              <a:rPr lang="en-US" sz="1600" dirty="0" err="1"/>
              <a:t>name.valid</a:t>
            </a:r>
            <a:r>
              <a:rPr lang="en-US" sz="1600" dirty="0"/>
              <a:t> || </a:t>
            </a:r>
            <a:r>
              <a:rPr lang="en-US" sz="1600" dirty="0" err="1"/>
              <a:t>name.pristine</a:t>
            </a:r>
            <a:r>
              <a:rPr lang="en-US" sz="1600" dirty="0"/>
              <a:t>" class="alert alert-</a:t>
            </a:r>
            <a:r>
              <a:rPr lang="en-US" sz="1600" dirty="0" smtClean="0"/>
              <a:t>danger”&gt;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74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one</a:t>
            </a:r>
            <a:r>
              <a:rPr lang="en-US" dirty="0"/>
              <a:t>-time </a:t>
            </a:r>
            <a:r>
              <a:rPr lang="en-US" dirty="0" smtClean="0"/>
              <a:t>bindings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ngAria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ngMessages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ngModelOptions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ng</a:t>
            </a:r>
            <a:r>
              <a:rPr lang="en-US" dirty="0"/>
              <a:t>-</a:t>
            </a:r>
            <a:r>
              <a:rPr lang="en-US" dirty="0" smtClean="0"/>
              <a:t>hint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bindToController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5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One</a:t>
            </a:r>
            <a:r>
              <a:rPr lang="en-US" dirty="0"/>
              <a:t>-time </a:t>
            </a:r>
            <a:r>
              <a:rPr lang="en-US" dirty="0" smtClean="0"/>
              <a:t>bindings</a:t>
            </a:r>
          </a:p>
          <a:p>
            <a:pPr algn="l"/>
            <a:endParaRPr lang="en-US" dirty="0"/>
          </a:p>
          <a:p>
            <a:pPr algn="l"/>
            <a:r>
              <a:rPr lang="en-US" sz="2400" dirty="0"/>
              <a:t>&lt;!-- </a:t>
            </a:r>
            <a:r>
              <a:rPr lang="en-US" sz="2400" dirty="0" smtClean="0"/>
              <a:t>expression </a:t>
            </a:r>
            <a:r>
              <a:rPr lang="en-US" sz="2400" dirty="0"/>
              <a:t>will not change once set --&gt;</a:t>
            </a:r>
          </a:p>
          <a:p>
            <a:pPr algn="l"/>
            <a:r>
              <a:rPr lang="en-US" sz="2400" dirty="0"/>
              <a:t>&lt;h1&gt;{{::title | uppercase}}&lt;h1&gt;</a:t>
            </a:r>
          </a:p>
        </p:txBody>
      </p:sp>
    </p:spTree>
    <p:extLst>
      <p:ext uri="{BB962C8B-B14F-4D97-AF65-F5344CB8AC3E}">
        <p14:creationId xmlns:p14="http://schemas.microsoft.com/office/powerpoint/2010/main" val="208470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ngAria</a:t>
            </a:r>
            <a:r>
              <a:rPr lang="en-US" dirty="0" smtClean="0"/>
              <a:t> (module)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sz="2400" dirty="0" smtClean="0"/>
              <a:t>Support </a:t>
            </a:r>
            <a:r>
              <a:rPr lang="en-US" sz="2400" dirty="0"/>
              <a:t>common ARIA attributes for users using assistive technologies like screen readers. </a:t>
            </a:r>
          </a:p>
        </p:txBody>
      </p:sp>
    </p:spTree>
    <p:extLst>
      <p:ext uri="{BB962C8B-B14F-4D97-AF65-F5344CB8AC3E}">
        <p14:creationId xmlns:p14="http://schemas.microsoft.com/office/powerpoint/2010/main" val="18083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/>
              <a:t>ngMessages</a:t>
            </a:r>
            <a:r>
              <a:rPr lang="en-US" dirty="0" smtClean="0"/>
              <a:t> (module)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Improves form validation feedback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 smtClean="0"/>
              <a:t>angular.module</a:t>
            </a:r>
            <a:r>
              <a:rPr lang="en-US" sz="2400" dirty="0"/>
              <a:t>("App", ['</a:t>
            </a:r>
            <a:r>
              <a:rPr lang="en-US" sz="2400" dirty="0" err="1"/>
              <a:t>ngMessages</a:t>
            </a:r>
            <a:r>
              <a:rPr lang="en-US" sz="2400" dirty="0"/>
              <a:t>']</a:t>
            </a:r>
            <a:r>
              <a:rPr lang="en-US" sz="2400" dirty="0" smtClean="0"/>
              <a:t>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&lt;</a:t>
            </a:r>
            <a:r>
              <a:rPr lang="en-US" sz="2400" dirty="0"/>
              <a:t>div </a:t>
            </a:r>
            <a:r>
              <a:rPr lang="en-US" sz="2400" dirty="0" err="1"/>
              <a:t>ng</a:t>
            </a:r>
            <a:r>
              <a:rPr lang="en-US" sz="2400" dirty="0"/>
              <a:t>-messages="myForm.</a:t>
            </a:r>
            <a:r>
              <a:rPr lang="en-US" sz="2400" dirty="0" err="1"/>
              <a:t>myField</a:t>
            </a:r>
            <a:r>
              <a:rPr lang="en-US" sz="2400" dirty="0"/>
              <a:t>.$error"&gt;</a:t>
            </a:r>
          </a:p>
          <a:p>
            <a:pPr algn="l"/>
            <a:r>
              <a:rPr lang="en-US" sz="2400" dirty="0" smtClean="0"/>
              <a:t>  &lt;</a:t>
            </a:r>
            <a:r>
              <a:rPr lang="en-US" sz="2400" dirty="0"/>
              <a:t>div </a:t>
            </a:r>
            <a:r>
              <a:rPr lang="en-US" sz="2400" dirty="0" err="1"/>
              <a:t>ng</a:t>
            </a:r>
            <a:r>
              <a:rPr lang="en-US" sz="2400" dirty="0"/>
              <a:t>-message="required"</a:t>
            </a:r>
            <a:r>
              <a:rPr lang="en-US" sz="2400" dirty="0" smtClean="0"/>
              <a:t>&gt;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You </a:t>
            </a:r>
            <a:r>
              <a:rPr lang="en-US" sz="2400" dirty="0"/>
              <a:t>did not enter a </a:t>
            </a:r>
            <a:r>
              <a:rPr lang="en-US" sz="2400" dirty="0" smtClean="0"/>
              <a:t>field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&lt;</a:t>
            </a:r>
            <a:r>
              <a:rPr lang="en-US" sz="2400" dirty="0"/>
              <a:t>/div&gt;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smtClean="0"/>
              <a:t>&lt;</a:t>
            </a:r>
            <a:r>
              <a:rPr lang="en-US" sz="2400" dirty="0"/>
              <a:t>div </a:t>
            </a:r>
            <a:r>
              <a:rPr lang="en-US" sz="2400" dirty="0" err="1"/>
              <a:t>ng</a:t>
            </a:r>
            <a:r>
              <a:rPr lang="en-US" sz="2400" dirty="0"/>
              <a:t>-message="</a:t>
            </a:r>
            <a:r>
              <a:rPr lang="en-US" sz="2400" dirty="0" err="1"/>
              <a:t>minlength</a:t>
            </a:r>
            <a:r>
              <a:rPr lang="en-US" sz="2400" dirty="0"/>
              <a:t>"</a:t>
            </a:r>
            <a:r>
              <a:rPr lang="en-US" sz="2400" dirty="0" smtClean="0"/>
              <a:t>&gt;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value entered is too </a:t>
            </a:r>
            <a:r>
              <a:rPr lang="en-US" sz="2400" dirty="0" smtClean="0"/>
              <a:t>short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&lt;</a:t>
            </a:r>
            <a:r>
              <a:rPr lang="en-US" sz="2400" dirty="0"/>
              <a:t>/div&gt;</a:t>
            </a:r>
          </a:p>
        </p:txBody>
      </p:sp>
    </p:spTree>
    <p:extLst>
      <p:ext uri="{BB962C8B-B14F-4D97-AF65-F5344CB8AC3E}">
        <p14:creationId xmlns:p14="http://schemas.microsoft.com/office/powerpoint/2010/main" val="176136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ngModelOptions</a:t>
            </a:r>
            <a:endParaRPr lang="en-US" dirty="0"/>
          </a:p>
          <a:p>
            <a:pPr algn="l"/>
            <a:r>
              <a:rPr lang="en-US" sz="2400" dirty="0" smtClean="0"/>
              <a:t>Specify how </a:t>
            </a:r>
            <a:r>
              <a:rPr lang="en-US" sz="2400" dirty="0"/>
              <a:t>model updates are </a:t>
            </a:r>
            <a:r>
              <a:rPr lang="en-US" sz="2400" dirty="0" smtClean="0"/>
              <a:t>done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&lt;input </a:t>
            </a:r>
            <a:endParaRPr lang="en-US" sz="2400" dirty="0" smtClean="0"/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type</a:t>
            </a:r>
            <a:r>
              <a:rPr lang="en-US" sz="2400" dirty="0"/>
              <a:t>="text" </a:t>
            </a:r>
            <a:endParaRPr lang="en-US" sz="2400" dirty="0" smtClean="0"/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ng</a:t>
            </a:r>
            <a:r>
              <a:rPr lang="en-US" sz="2400" dirty="0"/>
              <a:t>-model="search" </a:t>
            </a:r>
            <a:endParaRPr lang="en-US" sz="2400" dirty="0" smtClean="0"/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ng</a:t>
            </a:r>
            <a:r>
              <a:rPr lang="en-US" sz="2400" dirty="0"/>
              <a:t>-model-options="{ </a:t>
            </a:r>
            <a:endParaRPr lang="en-US" sz="2400" dirty="0" smtClean="0"/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updateOn</a:t>
            </a:r>
            <a:r>
              <a:rPr lang="en-US" sz="2400" dirty="0"/>
              <a:t>: 'default blur', </a:t>
            </a:r>
            <a:endParaRPr lang="en-US" sz="2400" dirty="0" smtClean="0"/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debounce</a:t>
            </a:r>
            <a:r>
              <a:rPr lang="en-US" sz="2400" dirty="0"/>
              <a:t>: {'default': 500, 'blur': 0} </a:t>
            </a:r>
            <a:endParaRPr lang="en-US" sz="2400" dirty="0" smtClean="0"/>
          </a:p>
          <a:p>
            <a:pPr algn="l"/>
            <a:r>
              <a:rPr lang="en-US" sz="2400" dirty="0" smtClean="0"/>
              <a:t>  }"</a:t>
            </a:r>
          </a:p>
          <a:p>
            <a:pPr algn="l"/>
            <a:r>
              <a:rPr lang="en-US" sz="2400" dirty="0" smtClean="0"/>
              <a:t>&gt;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89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ngHint</a:t>
            </a:r>
            <a:endParaRPr lang="en-US" dirty="0"/>
          </a:p>
          <a:p>
            <a:pPr algn="l"/>
            <a:r>
              <a:rPr lang="en-US" sz="2400" dirty="0" smtClean="0"/>
              <a:t>Improve debugging experience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/>
              <a:t>&lt;body </a:t>
            </a:r>
            <a:r>
              <a:rPr lang="en-US" sz="2400" dirty="0" err="1"/>
              <a:t>ng</a:t>
            </a:r>
            <a:r>
              <a:rPr lang="en-US" sz="2400" dirty="0"/>
              <a:t>-app="</a:t>
            </a:r>
            <a:r>
              <a:rPr lang="en-US" sz="2400" dirty="0" err="1"/>
              <a:t>myApp</a:t>
            </a:r>
            <a:r>
              <a:rPr lang="en-US" sz="2400" dirty="0"/>
              <a:t>" </a:t>
            </a:r>
            <a:r>
              <a:rPr lang="en-US" sz="2400" dirty="0" err="1"/>
              <a:t>ng</a:t>
            </a:r>
            <a:r>
              <a:rPr lang="en-US" sz="2400" dirty="0"/>
              <a:t>-hint&gt;</a:t>
            </a:r>
          </a:p>
          <a:p>
            <a:pPr algn="l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598332"/>
            <a:ext cx="6781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3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New in 1.3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/>
              <a:t>bindToController</a:t>
            </a:r>
            <a:endParaRPr lang="en-US" dirty="0"/>
          </a:p>
          <a:p>
            <a:pPr algn="l"/>
            <a:r>
              <a:rPr lang="en-US" sz="2400" dirty="0" smtClean="0"/>
              <a:t>Boolean flag which solves some gnarly problems when using </a:t>
            </a:r>
            <a:r>
              <a:rPr lang="en-US" sz="2400" dirty="0" err="1" smtClean="0"/>
              <a:t>controllerAs</a:t>
            </a:r>
            <a:r>
              <a:rPr lang="en-US" sz="2400" dirty="0" smtClean="0"/>
              <a:t> in a directive with isolate scope.</a:t>
            </a:r>
          </a:p>
          <a:p>
            <a:pPr algn="l"/>
            <a:r>
              <a:rPr lang="en-US" sz="2400" dirty="0" smtClean="0"/>
              <a:t>This:</a:t>
            </a:r>
            <a:endParaRPr lang="en-US" sz="2400" dirty="0"/>
          </a:p>
          <a:p>
            <a:pPr algn="l"/>
            <a:r>
              <a:rPr lang="en-US" sz="2400" dirty="0"/>
              <a:t> controller: function ($scope) {</a:t>
            </a:r>
          </a:p>
          <a:p>
            <a:pPr algn="l"/>
            <a:r>
              <a:rPr lang="en-US" sz="2400" dirty="0"/>
              <a:t>      </a:t>
            </a:r>
            <a:r>
              <a:rPr lang="en-US" sz="2400" dirty="0" err="1"/>
              <a:t>this.name</a:t>
            </a:r>
            <a:r>
              <a:rPr lang="en-US" sz="2400" dirty="0"/>
              <a:t> = 'Pascal'</a:t>
            </a:r>
            <a:r>
              <a:rPr lang="en-US" sz="2400" dirty="0" smtClean="0"/>
              <a:t>;</a:t>
            </a:r>
            <a:endParaRPr lang="en-US" sz="2400" dirty="0"/>
          </a:p>
          <a:p>
            <a:pPr algn="l"/>
            <a:r>
              <a:rPr lang="en-US" sz="2400" dirty="0"/>
              <a:t>      $</a:t>
            </a:r>
            <a:r>
              <a:rPr lang="en-US" sz="2400" dirty="0" err="1"/>
              <a:t>scope.$watch</a:t>
            </a:r>
            <a:r>
              <a:rPr lang="en-US" sz="2400" dirty="0"/>
              <a:t>('name', function (</a:t>
            </a:r>
            <a:r>
              <a:rPr lang="en-US" sz="2400" dirty="0" err="1"/>
              <a:t>newValue</a:t>
            </a:r>
            <a:r>
              <a:rPr lang="en-US" sz="2400" dirty="0"/>
              <a:t>) {</a:t>
            </a:r>
          </a:p>
          <a:p>
            <a:pPr algn="l"/>
            <a:r>
              <a:rPr lang="en-US" sz="2400" dirty="0"/>
              <a:t>        </a:t>
            </a:r>
            <a:r>
              <a:rPr lang="en-US" sz="2400" dirty="0" err="1"/>
              <a:t>this.name</a:t>
            </a:r>
            <a:r>
              <a:rPr lang="en-US" sz="2400" dirty="0"/>
              <a:t> = </a:t>
            </a:r>
            <a:r>
              <a:rPr lang="en-US" sz="2400" dirty="0" err="1"/>
              <a:t>newValue</a:t>
            </a:r>
            <a:r>
              <a:rPr lang="en-US" sz="2400" dirty="0"/>
              <a:t>;</a:t>
            </a:r>
          </a:p>
          <a:p>
            <a:pPr algn="l"/>
            <a:r>
              <a:rPr lang="en-US" sz="2400" dirty="0"/>
              <a:t>      }.bind(this));</a:t>
            </a:r>
          </a:p>
          <a:p>
            <a:pPr algn="l"/>
            <a:r>
              <a:rPr lang="en-US" sz="2400" dirty="0" smtClean="0"/>
              <a:t>}</a:t>
            </a:r>
          </a:p>
          <a:p>
            <a:pPr algn="l"/>
            <a:r>
              <a:rPr lang="en-US" sz="2400" dirty="0" smtClean="0"/>
              <a:t>Becomes this:</a:t>
            </a:r>
          </a:p>
          <a:p>
            <a:pPr algn="l"/>
            <a:r>
              <a:rPr lang="en-US" sz="2400" dirty="0"/>
              <a:t> controller: function () {</a:t>
            </a:r>
          </a:p>
          <a:p>
            <a:pPr algn="l"/>
            <a:r>
              <a:rPr lang="en-US" sz="2400" dirty="0"/>
              <a:t>      </a:t>
            </a:r>
            <a:r>
              <a:rPr lang="en-US" sz="2400" dirty="0" err="1"/>
              <a:t>this.name</a:t>
            </a:r>
            <a:r>
              <a:rPr lang="en-US" sz="2400" dirty="0"/>
              <a:t> = 'Pascal';</a:t>
            </a:r>
          </a:p>
          <a:p>
            <a:pPr algn="l"/>
            <a:r>
              <a:rPr lang="en-US" sz="2400" dirty="0" smtClean="0"/>
              <a:t>}</a:t>
            </a:r>
            <a:r>
              <a:rPr lang="en-US" sz="2400" dirty="0"/>
              <a:t>,</a:t>
            </a:r>
          </a:p>
          <a:p>
            <a:pPr algn="l"/>
            <a:r>
              <a:rPr lang="en-US" sz="2400" dirty="0" err="1" smtClean="0"/>
              <a:t>bindToController</a:t>
            </a:r>
            <a:r>
              <a:rPr lang="en-US" sz="2400" dirty="0"/>
              <a:t>: true,</a:t>
            </a:r>
          </a:p>
        </p:txBody>
      </p:sp>
    </p:spTree>
    <p:extLst>
      <p:ext uri="{BB962C8B-B14F-4D97-AF65-F5344CB8AC3E}">
        <p14:creationId xmlns:p14="http://schemas.microsoft.com/office/powerpoint/2010/main" val="77215352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4127</TotalTime>
  <Words>1571</Words>
  <Application>Microsoft Macintosh PowerPoint</Application>
  <PresentationFormat>On-screen Show (4:3)</PresentationFormat>
  <Paragraphs>244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 Black </vt:lpstr>
      <vt:lpstr>AngularJS training Day 4</vt:lpstr>
      <vt:lpstr>Day 4 Schedule</vt:lpstr>
      <vt:lpstr>New in 1.3</vt:lpstr>
      <vt:lpstr>New in 1.3</vt:lpstr>
      <vt:lpstr>New in 1.3</vt:lpstr>
      <vt:lpstr>New in 1.3</vt:lpstr>
      <vt:lpstr>New in 1.3</vt:lpstr>
      <vt:lpstr>New in 1.3</vt:lpstr>
      <vt:lpstr>New in 1.3</vt:lpstr>
      <vt:lpstr>New in 1.4</vt:lpstr>
      <vt:lpstr>New in 1.4</vt:lpstr>
      <vt:lpstr>New in 1.4</vt:lpstr>
      <vt:lpstr>New in 1.4</vt:lpstr>
      <vt:lpstr>New in 1.4</vt:lpstr>
      <vt:lpstr>Components (1.5)</vt:lpstr>
      <vt:lpstr>1.5 -&gt; 2 Migration Strategy</vt:lpstr>
      <vt:lpstr>Component Architecture in nG 2</vt:lpstr>
      <vt:lpstr>Angular 2</vt:lpstr>
      <vt:lpstr>Angular 2</vt:lpstr>
      <vt:lpstr>Angular 2</vt:lpstr>
      <vt:lpstr>Angular 2</vt:lpstr>
      <vt:lpstr>TypeScript</vt:lpstr>
      <vt:lpstr>New template syntax</vt:lpstr>
      <vt:lpstr>Pipes</vt:lpstr>
      <vt:lpstr>Forms and validation</vt:lpstr>
      <vt:lpstr>Template reference variables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38</cp:revision>
  <dcterms:created xsi:type="dcterms:W3CDTF">2016-05-30T01:39:32Z</dcterms:created>
  <dcterms:modified xsi:type="dcterms:W3CDTF">2016-10-11T04:56:18Z</dcterms:modified>
</cp:coreProperties>
</file>