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292" r:id="rId12"/>
    <p:sldId id="293" r:id="rId13"/>
    <p:sldId id="294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DevelopIntelligence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Intro To </a:t>
            </a:r>
            <a:r>
              <a:rPr lang="en-US" dirty="0" err="1" smtClean="0"/>
              <a:t>AngularJS</a:t>
            </a:r>
            <a:r>
              <a:rPr lang="en-US" dirty="0" smtClean="0"/>
              <a:t>, day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1252"/>
            <a:ext cx="6400800" cy="997547"/>
          </a:xfrm>
        </p:spPr>
        <p:txBody>
          <a:bodyPr/>
          <a:lstStyle/>
          <a:p>
            <a:r>
              <a:rPr lang="en-US" dirty="0" smtClean="0"/>
              <a:t>Elias Carlston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873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Lab: Get started with Angular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Like 1.x, valid HTML + script tag pointing to </a:t>
            </a:r>
            <a:r>
              <a:rPr lang="en-US" sz="2000" dirty="0" err="1" smtClean="0"/>
              <a:t>angular.js</a:t>
            </a:r>
            <a:endParaRPr lang="en-US" sz="20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Core </a:t>
            </a:r>
            <a:r>
              <a:rPr lang="en-US" sz="2000" dirty="0" err="1" smtClean="0"/>
              <a:t>angular.js</a:t>
            </a:r>
            <a:r>
              <a:rPr lang="en-US" sz="2000" dirty="0" smtClean="0"/>
              <a:t> is super stripped down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More script tags to include what you need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Notes on </a:t>
            </a:r>
            <a:r>
              <a:rPr lang="en-US" sz="2000" dirty="0" err="1"/>
              <a:t>SystemJS</a:t>
            </a:r>
            <a:r>
              <a:rPr lang="en-US" sz="2000" dirty="0"/>
              <a:t> </a:t>
            </a:r>
            <a:endParaRPr lang="en-US" sz="2000" dirty="0" smtClean="0"/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It is </a:t>
            </a:r>
            <a:r>
              <a:rPr lang="en-US" sz="1600" dirty="0"/>
              <a:t>optional - other module loaders such as </a:t>
            </a:r>
            <a:r>
              <a:rPr lang="en-US" sz="1600" dirty="0" err="1"/>
              <a:t>Webpack</a:t>
            </a:r>
            <a:endParaRPr lang="en-US" sz="1600" dirty="0"/>
          </a:p>
          <a:p>
            <a:pPr marL="800100" lvl="1" indent="-342900" algn="l">
              <a:buFont typeface="Arial"/>
              <a:buChar char="•"/>
            </a:pPr>
            <a:r>
              <a:rPr lang="en-US" sz="1600" dirty="0" err="1" smtClean="0"/>
              <a:t>SystemJS</a:t>
            </a:r>
            <a:r>
              <a:rPr lang="en-US" sz="1600" dirty="0" smtClean="0"/>
              <a:t> </a:t>
            </a:r>
            <a:r>
              <a:rPr lang="en-US" sz="1600" dirty="0"/>
              <a:t>is capable of </a:t>
            </a:r>
            <a:r>
              <a:rPr lang="en-US" sz="1600" dirty="0" err="1"/>
              <a:t>transpiling</a:t>
            </a:r>
            <a:r>
              <a:rPr lang="en-US" sz="1600" dirty="0"/>
              <a:t> on the fly (client side)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Not officially recommended</a:t>
            </a:r>
            <a:endParaRPr lang="en-US" sz="1600" dirty="0"/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But it </a:t>
            </a:r>
            <a:r>
              <a:rPr lang="en-US" sz="1600" dirty="0"/>
              <a:t>is faster than waiting for a watcher to recompile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Also code </a:t>
            </a:r>
            <a:r>
              <a:rPr lang="en-US" sz="1600" dirty="0"/>
              <a:t>will sometimes run in browser when the TSC compiler </a:t>
            </a:r>
            <a:r>
              <a:rPr lang="en-US" sz="1600" dirty="0" smtClean="0"/>
              <a:t>errors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err="1" smtClean="0"/>
              <a:t>tsc</a:t>
            </a:r>
            <a:r>
              <a:rPr lang="en-US" sz="1600" dirty="0" smtClean="0"/>
              <a:t> </a:t>
            </a:r>
            <a:r>
              <a:rPr lang="en-US" sz="1600" dirty="0"/>
              <a:t>depends more on definition files to provide typing</a:t>
            </a:r>
            <a:endParaRPr lang="is-IS" sz="1600" dirty="0"/>
          </a:p>
        </p:txBody>
      </p:sp>
    </p:spTree>
    <p:extLst>
      <p:ext uri="{BB962C8B-B14F-4D97-AF65-F5344CB8AC3E}">
        <p14:creationId xmlns:p14="http://schemas.microsoft.com/office/powerpoint/2010/main" val="1922799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Built in filters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Filters get a </a:t>
            </a:r>
            <a:r>
              <a:rPr lang="en-US" sz="2400" dirty="0"/>
              <a:t>template </a:t>
            </a:r>
            <a:r>
              <a:rPr lang="en-US" sz="2400" dirty="0" smtClean="0"/>
              <a:t>expression</a:t>
            </a:r>
            <a:r>
              <a:rPr lang="en-US" sz="2400" dirty="0"/>
              <a:t> “piped</a:t>
            </a:r>
            <a:r>
              <a:rPr lang="en-US" sz="2400" dirty="0" smtClean="0"/>
              <a:t>” to them</a:t>
            </a:r>
            <a:endParaRPr lang="en-US" sz="2400" dirty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&lt;</a:t>
            </a:r>
            <a:r>
              <a:rPr lang="en-US" sz="2400" dirty="0"/>
              <a:t>p </a:t>
            </a:r>
            <a:r>
              <a:rPr lang="en-US" sz="2400" dirty="0" err="1"/>
              <a:t>ng</a:t>
            </a:r>
            <a:r>
              <a:rPr lang="en-US" sz="2400" dirty="0"/>
              <a:t>-some-directive="{{ value | </a:t>
            </a:r>
            <a:r>
              <a:rPr lang="en-US" sz="2400" dirty="0" err="1"/>
              <a:t>filtername</a:t>
            </a:r>
            <a:r>
              <a:rPr lang="en-US" sz="2400" dirty="0"/>
              <a:t> }}"&lt;/p&gt;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Chainable: </a:t>
            </a:r>
            <a:r>
              <a:rPr lang="en-US" sz="2400" dirty="0"/>
              <a:t>{{ value | </a:t>
            </a:r>
            <a:r>
              <a:rPr lang="en-US" sz="2400" dirty="0" err="1"/>
              <a:t>filtername</a:t>
            </a:r>
            <a:r>
              <a:rPr lang="en-US" sz="2400" dirty="0"/>
              <a:t> | </a:t>
            </a:r>
            <a:r>
              <a:rPr lang="en-US" sz="2400" dirty="0" err="1"/>
              <a:t>anotherfilter</a:t>
            </a:r>
            <a:r>
              <a:rPr lang="en-US" sz="2400" dirty="0"/>
              <a:t> }}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Accepts </a:t>
            </a:r>
            <a:r>
              <a:rPr lang="en-US" sz="2400" dirty="0"/>
              <a:t>parameters with colon: </a:t>
            </a:r>
            <a:endParaRPr lang="en-US" sz="2400" dirty="0" smtClean="0"/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{</a:t>
            </a:r>
            <a:r>
              <a:rPr lang="en-US" sz="2000" dirty="0"/>
              <a:t>{ value | </a:t>
            </a:r>
            <a:r>
              <a:rPr lang="en-US" sz="2000" dirty="0" err="1"/>
              <a:t>filtername:oneparameter:anotherparam</a:t>
            </a:r>
            <a:r>
              <a:rPr lang="en-US" sz="2000" dirty="0"/>
              <a:t> }}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Watch </a:t>
            </a:r>
            <a:r>
              <a:rPr lang="en-US" sz="2400" dirty="0"/>
              <a:t>out for performance penalties (filters can be expensive)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examples</a:t>
            </a:r>
            <a:r>
              <a:rPr lang="en-US" sz="2400" dirty="0"/>
              <a:t>/01-built-in-filters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71949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Custom filters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Register </a:t>
            </a:r>
            <a:r>
              <a:rPr lang="en-US" sz="2400" dirty="0"/>
              <a:t>custom functions with </a:t>
            </a:r>
            <a:r>
              <a:rPr lang="en-US" sz="2400" dirty="0" err="1"/>
              <a:t>nG</a:t>
            </a:r>
            <a:r>
              <a:rPr lang="en-US" sz="2400" dirty="0"/>
              <a:t> using a '</a:t>
            </a:r>
            <a:r>
              <a:rPr lang="en-US" sz="2400" dirty="0">
                <a:solidFill>
                  <a:srgbClr val="FF6600"/>
                </a:solidFill>
              </a:rPr>
              <a:t>recipe</a:t>
            </a:r>
            <a:r>
              <a:rPr lang="en-US" sz="2400" dirty="0"/>
              <a:t>' pattern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Recipe </a:t>
            </a:r>
            <a:r>
              <a:rPr lang="en-US" sz="2000" dirty="0"/>
              <a:t>pattern: from a reference to a module, call a factory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module </a:t>
            </a:r>
            <a:r>
              <a:rPr lang="en-US" sz="2000" dirty="0"/>
              <a:t>is a standalone unit of </a:t>
            </a:r>
            <a:r>
              <a:rPr lang="en-US" sz="2000" dirty="0" err="1"/>
              <a:t>nG</a:t>
            </a:r>
            <a:r>
              <a:rPr lang="en-US" sz="2000" dirty="0"/>
              <a:t> code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Reference </a:t>
            </a:r>
            <a:r>
              <a:rPr lang="en-US" sz="2000" dirty="0"/>
              <a:t>to a module:</a:t>
            </a:r>
          </a:p>
          <a:p>
            <a:pPr marL="1257300" lvl="2" indent="-342900" algn="l">
              <a:buFont typeface="Arial"/>
              <a:buChar char="•"/>
            </a:pPr>
            <a:r>
              <a:rPr lang="en-US" sz="1600" dirty="0" smtClean="0"/>
              <a:t>new </a:t>
            </a:r>
            <a:r>
              <a:rPr lang="en-US" sz="1600" dirty="0"/>
              <a:t>module (note empty array): </a:t>
            </a:r>
            <a:r>
              <a:rPr lang="en-US" sz="1600" dirty="0" err="1" smtClean="0"/>
              <a:t>angular.module</a:t>
            </a:r>
            <a:r>
              <a:rPr lang="en-US" sz="1600" dirty="0"/>
              <a:t>('</a:t>
            </a:r>
            <a:r>
              <a:rPr lang="en-US" sz="1600" dirty="0" err="1"/>
              <a:t>someModuleName</a:t>
            </a:r>
            <a:r>
              <a:rPr lang="en-US" sz="1600" dirty="0"/>
              <a:t>', [])</a:t>
            </a:r>
          </a:p>
          <a:p>
            <a:pPr marL="1257300" lvl="2" indent="-342900" algn="l">
              <a:buFont typeface="Arial"/>
              <a:buChar char="•"/>
            </a:pPr>
            <a:r>
              <a:rPr lang="en-US" sz="1600" dirty="0" smtClean="0"/>
              <a:t>existing </a:t>
            </a:r>
            <a:r>
              <a:rPr lang="en-US" sz="1600" dirty="0"/>
              <a:t>module: </a:t>
            </a:r>
            <a:r>
              <a:rPr lang="en-US" sz="1600" dirty="0" err="1"/>
              <a:t>angular.module</a:t>
            </a:r>
            <a:r>
              <a:rPr lang="en-US" sz="1600" dirty="0"/>
              <a:t>('</a:t>
            </a:r>
            <a:r>
              <a:rPr lang="en-US" sz="1600" dirty="0" err="1"/>
              <a:t>someModuleName</a:t>
            </a:r>
            <a:r>
              <a:rPr lang="en-US" sz="1600" dirty="0"/>
              <a:t>')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Factory </a:t>
            </a:r>
            <a:r>
              <a:rPr lang="en-US" sz="2400" dirty="0"/>
              <a:t>call: .filter('</a:t>
            </a:r>
            <a:r>
              <a:rPr lang="en-US" sz="2400" dirty="0" err="1"/>
              <a:t>thisFilterName</a:t>
            </a:r>
            <a:r>
              <a:rPr lang="en-US" sz="2400" dirty="0"/>
              <a:t>', function (text) {...})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Factory </a:t>
            </a:r>
            <a:r>
              <a:rPr lang="en-US" sz="2400" dirty="0"/>
              <a:t>function gets passed the value from when the filter was invoked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Recipe </a:t>
            </a:r>
            <a:r>
              <a:rPr lang="en-US" sz="2400" dirty="0"/>
              <a:t>only gets invoked when the filter is used in a view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Remember</a:t>
            </a:r>
            <a:r>
              <a:rPr lang="en-US" sz="2400" dirty="0"/>
              <a:t>, custom filter should follow best practices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More </a:t>
            </a:r>
            <a:r>
              <a:rPr lang="en-US" sz="2400" dirty="0"/>
              <a:t>complicated actions are better suited to directives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24875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Components (</a:t>
            </a:r>
            <a:r>
              <a:rPr lang="en-US" dirty="0" err="1"/>
              <a:t>nG</a:t>
            </a:r>
            <a:r>
              <a:rPr lang="en-US" dirty="0"/>
              <a:t> 1.5)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Transitional </a:t>
            </a:r>
            <a:r>
              <a:rPr lang="en-US" sz="2000" dirty="0"/>
              <a:t>step towards </a:t>
            </a:r>
            <a:r>
              <a:rPr lang="en-US" sz="2000" dirty="0" err="1"/>
              <a:t>nG</a:t>
            </a:r>
            <a:r>
              <a:rPr lang="en-US" sz="2000" dirty="0"/>
              <a:t> 2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Components </a:t>
            </a:r>
            <a:r>
              <a:rPr lang="en-US" sz="2000" dirty="0"/>
              <a:t>are a subtype of directive representing a complete UI element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Bundles </a:t>
            </a:r>
            <a:r>
              <a:rPr lang="en-US" sz="1600" dirty="0"/>
              <a:t>together a view, a controller, and bindings in simpler recipe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.</a:t>
            </a:r>
            <a:r>
              <a:rPr lang="en-US" sz="1600" dirty="0"/>
              <a:t>component('</a:t>
            </a:r>
            <a:r>
              <a:rPr lang="en-US" sz="1600" dirty="0" err="1"/>
              <a:t>cmpnName</a:t>
            </a:r>
            <a:r>
              <a:rPr lang="en-US" sz="1600" dirty="0"/>
              <a:t>', _</a:t>
            </a:r>
            <a:r>
              <a:rPr lang="en-US" sz="1600" dirty="0" err="1"/>
              <a:t>componentDefinitionObject</a:t>
            </a:r>
            <a:r>
              <a:rPr lang="en-US" sz="1600" dirty="0"/>
              <a:t>)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Many </a:t>
            </a:r>
            <a:r>
              <a:rPr lang="en-US" sz="1600" dirty="0"/>
              <a:t>Directive options are defaulted to Component values:</a:t>
            </a:r>
          </a:p>
          <a:p>
            <a:pPr marL="1257300" lvl="2" indent="-342900" algn="l">
              <a:buFont typeface="Arial"/>
              <a:buChar char="•"/>
            </a:pPr>
            <a:r>
              <a:rPr lang="en-US" sz="1500" dirty="0" smtClean="0"/>
              <a:t>restricted </a:t>
            </a:r>
            <a:r>
              <a:rPr lang="en-US" sz="1500" dirty="0"/>
              <a:t>to elements</a:t>
            </a:r>
          </a:p>
          <a:p>
            <a:pPr marL="1257300" lvl="2" indent="-342900" algn="l">
              <a:buFont typeface="Arial"/>
              <a:buChar char="•"/>
            </a:pPr>
            <a:r>
              <a:rPr lang="en-US" sz="1500" dirty="0" err="1" smtClean="0"/>
              <a:t>transclude</a:t>
            </a:r>
            <a:r>
              <a:rPr lang="en-US" sz="1500" dirty="0" smtClean="0"/>
              <a:t> </a:t>
            </a:r>
            <a:r>
              <a:rPr lang="en-US" sz="1500" dirty="0"/>
              <a:t>false</a:t>
            </a:r>
          </a:p>
          <a:p>
            <a:pPr marL="1257300" lvl="2" indent="-342900" algn="l">
              <a:buFont typeface="Arial"/>
              <a:buChar char="•"/>
            </a:pPr>
            <a:r>
              <a:rPr lang="it-IT" sz="1500" dirty="0" smtClean="0"/>
              <a:t>scope </a:t>
            </a:r>
            <a:r>
              <a:rPr lang="it-IT" sz="1500" dirty="0"/>
              <a:t>isolate</a:t>
            </a:r>
          </a:p>
          <a:p>
            <a:pPr marL="1257300" lvl="2" indent="-342900" algn="l">
              <a:buFont typeface="Arial"/>
              <a:buChar char="•"/>
            </a:pPr>
            <a:r>
              <a:rPr lang="it-IT" sz="1500" dirty="0" err="1" smtClean="0"/>
              <a:t>controllerAs</a:t>
            </a:r>
            <a:r>
              <a:rPr lang="it-IT" sz="1500" dirty="0" smtClean="0"/>
              <a:t> </a:t>
            </a:r>
            <a:r>
              <a:rPr lang="it-IT" sz="1500" dirty="0"/>
              <a:t>$</a:t>
            </a:r>
            <a:r>
              <a:rPr lang="it-IT" sz="1500" dirty="0" err="1"/>
              <a:t>ctrl</a:t>
            </a:r>
            <a:endParaRPr lang="it-IT" sz="1500" dirty="0"/>
          </a:p>
          <a:p>
            <a:pPr marL="800100" lvl="1" indent="-342900" algn="l">
              <a:buFont typeface="Arial"/>
              <a:buChar char="•"/>
            </a:pPr>
            <a:r>
              <a:rPr lang="it-IT" sz="1600" dirty="0" smtClean="0"/>
              <a:t>Continue </a:t>
            </a:r>
            <a:r>
              <a:rPr lang="it-IT" sz="1600" dirty="0"/>
              <a:t>to use </a:t>
            </a:r>
            <a:r>
              <a:rPr lang="it-IT" sz="1600" dirty="0" err="1"/>
              <a:t>Directives</a:t>
            </a:r>
            <a:r>
              <a:rPr lang="it-IT" sz="1600" dirty="0"/>
              <a:t> to </a:t>
            </a:r>
            <a:r>
              <a:rPr lang="it-IT" sz="1600" dirty="0" err="1"/>
              <a:t>add</a:t>
            </a:r>
            <a:r>
              <a:rPr lang="it-IT" sz="1600" dirty="0"/>
              <a:t> custom </a:t>
            </a:r>
            <a:r>
              <a:rPr lang="it-IT" sz="1600" dirty="0" err="1" smtClean="0"/>
              <a:t>behavior</a:t>
            </a:r>
            <a:r>
              <a:rPr lang="it-IT" sz="1600" dirty="0" smtClean="0"/>
              <a:t> </a:t>
            </a:r>
            <a:r>
              <a:rPr lang="it-IT" sz="1600" dirty="0"/>
              <a:t>to </a:t>
            </a:r>
            <a:r>
              <a:rPr lang="it-IT" sz="1600" dirty="0" err="1"/>
              <a:t>existing</a:t>
            </a:r>
            <a:r>
              <a:rPr lang="it-IT" sz="1600" dirty="0"/>
              <a:t> </a:t>
            </a:r>
            <a:r>
              <a:rPr lang="it-IT" sz="1600" dirty="0" err="1"/>
              <a:t>elements</a:t>
            </a:r>
            <a:endParaRPr lang="it-IT" sz="1600" dirty="0"/>
          </a:p>
          <a:p>
            <a:pPr marL="342900" indent="-342900" algn="l">
              <a:buFont typeface="Arial"/>
              <a:buChar char="•"/>
            </a:pPr>
            <a:r>
              <a:rPr lang="it-IT" sz="2000" dirty="0" err="1" smtClean="0"/>
              <a:t>Two</a:t>
            </a:r>
            <a:r>
              <a:rPr lang="it-IT" sz="2000" dirty="0" smtClean="0"/>
              <a:t> </a:t>
            </a:r>
            <a:r>
              <a:rPr lang="it-IT" sz="2000" dirty="0"/>
              <a:t>way </a:t>
            </a:r>
            <a:r>
              <a:rPr lang="it-IT" sz="2000" dirty="0" err="1"/>
              <a:t>bindings</a:t>
            </a:r>
            <a:r>
              <a:rPr lang="it-IT" sz="2000" dirty="0"/>
              <a:t> are </a:t>
            </a:r>
            <a:r>
              <a:rPr lang="it-IT" sz="2000" dirty="0" err="1"/>
              <a:t>deprecated</a:t>
            </a:r>
            <a:r>
              <a:rPr lang="it-IT" sz="2000" dirty="0"/>
              <a:t> in 1.5 Components</a:t>
            </a:r>
          </a:p>
          <a:p>
            <a:pPr marL="800100" lvl="1" indent="-342900" algn="l">
              <a:buFont typeface="Arial"/>
              <a:buChar char="•"/>
            </a:pPr>
            <a:r>
              <a:rPr lang="it-IT" sz="1600" dirty="0" err="1" smtClean="0"/>
              <a:t>nG</a:t>
            </a:r>
            <a:r>
              <a:rPr lang="it-IT" sz="1600" dirty="0" smtClean="0"/>
              <a:t> </a:t>
            </a:r>
            <a:r>
              <a:rPr lang="it-IT" sz="1600" dirty="0"/>
              <a:t>2 </a:t>
            </a:r>
            <a:r>
              <a:rPr lang="it-IT" sz="1600" dirty="0" err="1"/>
              <a:t>moves</a:t>
            </a:r>
            <a:r>
              <a:rPr lang="it-IT" sz="1600" dirty="0"/>
              <a:t> </a:t>
            </a:r>
            <a:r>
              <a:rPr lang="it-IT" sz="1600" dirty="0" err="1"/>
              <a:t>away</a:t>
            </a:r>
            <a:r>
              <a:rPr lang="it-IT" sz="1600" dirty="0"/>
              <a:t> from </a:t>
            </a:r>
            <a:r>
              <a:rPr lang="it-IT" sz="1600" dirty="0" err="1"/>
              <a:t>two</a:t>
            </a:r>
            <a:r>
              <a:rPr lang="it-IT" sz="1600" dirty="0"/>
              <a:t> way </a:t>
            </a:r>
            <a:r>
              <a:rPr lang="it-IT" sz="1600" dirty="0" err="1"/>
              <a:t>binding</a:t>
            </a:r>
            <a:endParaRPr lang="it-IT" sz="1600" dirty="0"/>
          </a:p>
          <a:p>
            <a:pPr marL="800100" lvl="1" indent="-342900" algn="l">
              <a:buFont typeface="Arial"/>
              <a:buChar char="•"/>
            </a:pPr>
            <a:r>
              <a:rPr lang="it-IT" sz="1600" dirty="0" err="1" smtClean="0"/>
              <a:t>They</a:t>
            </a:r>
            <a:r>
              <a:rPr lang="it-IT" sz="1600" dirty="0" smtClean="0"/>
              <a:t> </a:t>
            </a:r>
            <a:r>
              <a:rPr lang="it-IT" sz="1600" dirty="0"/>
              <a:t>cause </a:t>
            </a:r>
            <a:r>
              <a:rPr lang="it-IT" sz="1600" dirty="0" err="1"/>
              <a:t>too</a:t>
            </a:r>
            <a:r>
              <a:rPr lang="it-IT" sz="1600" dirty="0"/>
              <a:t> </a:t>
            </a:r>
            <a:r>
              <a:rPr lang="it-IT" sz="1600" dirty="0" err="1"/>
              <a:t>many</a:t>
            </a:r>
            <a:r>
              <a:rPr lang="it-IT" sz="1600" dirty="0"/>
              <a:t> </a:t>
            </a:r>
            <a:r>
              <a:rPr lang="it-IT" sz="1600" dirty="0" err="1"/>
              <a:t>issues</a:t>
            </a:r>
            <a:r>
              <a:rPr lang="it-IT" sz="1600" dirty="0"/>
              <a:t> with </a:t>
            </a:r>
            <a:r>
              <a:rPr lang="it-IT" sz="1600" dirty="0" err="1"/>
              <a:t>parent</a:t>
            </a:r>
            <a:r>
              <a:rPr lang="it-IT" sz="1600" dirty="0"/>
              <a:t> scope and </a:t>
            </a:r>
            <a:r>
              <a:rPr lang="it-IT" sz="1600" dirty="0" err="1"/>
              <a:t>prevent</a:t>
            </a:r>
            <a:r>
              <a:rPr lang="it-IT" sz="1600" dirty="0"/>
              <a:t> full </a:t>
            </a:r>
            <a:r>
              <a:rPr lang="it-IT" sz="1600" dirty="0" err="1"/>
              <a:t>separation</a:t>
            </a:r>
            <a:r>
              <a:rPr lang="it-IT" sz="1600" dirty="0"/>
              <a:t> from DOM</a:t>
            </a:r>
          </a:p>
          <a:p>
            <a:pPr marL="800100" lvl="1" indent="-342900" algn="l">
              <a:buFont typeface="Arial"/>
              <a:buChar char="•"/>
            </a:pPr>
            <a:r>
              <a:rPr lang="it-IT" sz="1600" dirty="0" err="1" smtClean="0"/>
              <a:t>Instead</a:t>
            </a:r>
            <a:r>
              <a:rPr lang="it-IT" sz="1600" dirty="0"/>
              <a:t>, </a:t>
            </a:r>
            <a:r>
              <a:rPr lang="it-IT" sz="1600" dirty="0" err="1"/>
              <a:t>specify</a:t>
            </a:r>
            <a:r>
              <a:rPr lang="it-IT" sz="1600" dirty="0"/>
              <a:t> </a:t>
            </a:r>
            <a:r>
              <a:rPr lang="it-IT" sz="1600" dirty="0" err="1"/>
              <a:t>one</a:t>
            </a:r>
            <a:r>
              <a:rPr lang="it-IT" sz="1600" dirty="0"/>
              <a:t>-way </a:t>
            </a:r>
            <a:r>
              <a:rPr lang="it-IT" sz="1600" dirty="0" err="1"/>
              <a:t>bind</a:t>
            </a:r>
            <a:r>
              <a:rPr lang="it-IT" sz="1600" dirty="0"/>
              <a:t> for display info</a:t>
            </a:r>
          </a:p>
          <a:p>
            <a:pPr marL="800100" lvl="1" indent="-342900" algn="l">
              <a:buFont typeface="Arial"/>
              <a:buChar char="•"/>
            </a:pPr>
            <a:r>
              <a:rPr lang="it-IT" sz="1600" dirty="0" err="1" smtClean="0"/>
              <a:t>Then</a:t>
            </a:r>
            <a:r>
              <a:rPr lang="it-IT" sz="1600" dirty="0" smtClean="0"/>
              <a:t> </a:t>
            </a:r>
            <a:r>
              <a:rPr lang="it-IT" sz="1600" dirty="0" err="1"/>
              <a:t>register</a:t>
            </a:r>
            <a:r>
              <a:rPr lang="it-IT" sz="1600" dirty="0"/>
              <a:t> an </a:t>
            </a:r>
            <a:r>
              <a:rPr lang="it-IT" sz="1600" dirty="0" err="1"/>
              <a:t>event</a:t>
            </a:r>
            <a:r>
              <a:rPr lang="it-IT" sz="1600" dirty="0"/>
              <a:t> </a:t>
            </a:r>
            <a:r>
              <a:rPr lang="it-IT" sz="1600" dirty="0" err="1"/>
              <a:t>handler</a:t>
            </a:r>
            <a:r>
              <a:rPr lang="it-IT" sz="1600" dirty="0"/>
              <a:t> (</a:t>
            </a:r>
            <a:r>
              <a:rPr lang="it-IT" sz="1600" dirty="0" err="1"/>
              <a:t>onChange</a:t>
            </a:r>
            <a:r>
              <a:rPr lang="it-IT" sz="1600" dirty="0"/>
              <a:t>, </a:t>
            </a:r>
            <a:r>
              <a:rPr lang="it-IT" sz="1600" dirty="0" err="1"/>
              <a:t>onDelete</a:t>
            </a:r>
            <a:r>
              <a:rPr lang="it-IT" sz="1600" dirty="0"/>
              <a:t>)</a:t>
            </a:r>
            <a:endParaRPr lang="en-US" sz="500" dirty="0"/>
          </a:p>
        </p:txBody>
      </p:sp>
    </p:spTree>
    <p:extLst>
      <p:ext uri="{BB962C8B-B14F-4D97-AF65-F5344CB8AC3E}">
        <p14:creationId xmlns:p14="http://schemas.microsoft.com/office/powerpoint/2010/main" val="2762821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342900" indent="-342900"/>
            <a:r>
              <a:rPr lang="en-US" dirty="0"/>
              <a:t>Component Architecture in </a:t>
            </a:r>
            <a:r>
              <a:rPr lang="en-US" dirty="0" err="1"/>
              <a:t>nG</a:t>
            </a:r>
            <a:r>
              <a:rPr lang="en-US" dirty="0"/>
              <a:t>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/>
              <a:t>Components have everything they need to be self contained units of code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nG2 apps should be made by composing reusable components into new features</a:t>
            </a:r>
            <a:endParaRPr lang="en-US" sz="1600" dirty="0"/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Components </a:t>
            </a:r>
            <a:r>
              <a:rPr lang="en-US" sz="2000" dirty="0"/>
              <a:t>consist of...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A component definition object (CDO)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Template</a:t>
            </a:r>
            <a:endParaRPr lang="en-US" sz="1600" dirty="0"/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An </a:t>
            </a:r>
            <a:r>
              <a:rPr lang="en-US" sz="1600" dirty="0"/>
              <a:t>API to communicate outside (Input and Output props</a:t>
            </a:r>
            <a:r>
              <a:rPr lang="en-US" sz="1600" dirty="0" smtClean="0"/>
              <a:t>)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Changes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$scope is gone. Store data directly as properties of the CDO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Controllers are gone. CDO coordinates bindings between View and Model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00027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New template syntax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No </a:t>
            </a:r>
            <a:r>
              <a:rPr lang="en-US" sz="2000" dirty="0"/>
              <a:t>longer markup-based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Use </a:t>
            </a:r>
            <a:r>
              <a:rPr lang="en-US" sz="2000" dirty="0"/>
              <a:t>square bracket to bind output: [</a:t>
            </a:r>
            <a:r>
              <a:rPr lang="en-US" sz="2000" dirty="0" err="1"/>
              <a:t>ngModel</a:t>
            </a:r>
            <a:r>
              <a:rPr lang="en-US" sz="2000" dirty="0"/>
              <a:t>]="</a:t>
            </a:r>
            <a:r>
              <a:rPr lang="en-US" sz="2000" dirty="0" err="1"/>
              <a:t>editingSong.title</a:t>
            </a:r>
            <a:r>
              <a:rPr lang="en-US" sz="2000" dirty="0"/>
              <a:t>"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Parenthesis </a:t>
            </a:r>
            <a:r>
              <a:rPr lang="en-US" sz="2000" dirty="0"/>
              <a:t>subscribe their target to events: (click)="</a:t>
            </a:r>
            <a:r>
              <a:rPr lang="en-US" sz="2000" dirty="0" err="1"/>
              <a:t>editSong</a:t>
            </a:r>
            <a:r>
              <a:rPr lang="en-US" sz="2000" dirty="0"/>
              <a:t>(index)"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For </a:t>
            </a:r>
            <a:r>
              <a:rPr lang="en-US" sz="2000" dirty="0"/>
              <a:t>forms, nest </a:t>
            </a:r>
            <a:r>
              <a:rPr lang="en-US" sz="2000" dirty="0" err="1"/>
              <a:t>parens</a:t>
            </a:r>
            <a:r>
              <a:rPr lang="en-US" sz="2000" dirty="0"/>
              <a:t> inside brackets to two-way bind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Previous </a:t>
            </a:r>
            <a:r>
              <a:rPr lang="en-US" sz="2000" dirty="0"/>
              <a:t>format </a:t>
            </a:r>
            <a:r>
              <a:rPr lang="en-US" sz="2000" dirty="0" err="1"/>
              <a:t>ng-dirname</a:t>
            </a:r>
            <a:r>
              <a:rPr lang="en-US" sz="2000" dirty="0"/>
              <a:t> now *</a:t>
            </a:r>
            <a:r>
              <a:rPr lang="en-US" sz="2000" dirty="0" err="1"/>
              <a:t>ngDirname</a:t>
            </a:r>
            <a:endParaRPr lang="en-US" sz="2000" dirty="0"/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New </a:t>
            </a:r>
            <a:r>
              <a:rPr lang="en-US" sz="2000" dirty="0"/>
              <a:t>iteration syntax "#</a:t>
            </a:r>
            <a:r>
              <a:rPr lang="en-US" sz="2000" dirty="0" err="1"/>
              <a:t>eachThing</a:t>
            </a:r>
            <a:r>
              <a:rPr lang="en-US" sz="2000" dirty="0"/>
              <a:t> of </a:t>
            </a:r>
            <a:r>
              <a:rPr lang="en-US" sz="2000" dirty="0" err="1"/>
              <a:t>thingsList</a:t>
            </a:r>
            <a:r>
              <a:rPr lang="en-US" sz="2000" dirty="0"/>
              <a:t>; #</a:t>
            </a:r>
            <a:r>
              <a:rPr lang="en-US" sz="2000" dirty="0" err="1"/>
              <a:t>i</a:t>
            </a:r>
            <a:r>
              <a:rPr lang="en-US" sz="2000" dirty="0"/>
              <a:t> = index"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Reasons </a:t>
            </a:r>
            <a:r>
              <a:rPr lang="en-US" sz="2000" dirty="0"/>
              <a:t>for the changes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Enables </a:t>
            </a:r>
            <a:r>
              <a:rPr lang="en-US" sz="1600" dirty="0"/>
              <a:t>tons of IDE features like autocomplete and refactor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Makes </a:t>
            </a:r>
            <a:r>
              <a:rPr lang="en-US" sz="1600" dirty="0"/>
              <a:t>the direction of binding obvious from the markup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11019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Pipes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Pipes aren’t </a:t>
            </a:r>
            <a:r>
              <a:rPr lang="en-US" sz="2000" dirty="0"/>
              <a:t>much more than a new name for filters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err="1" smtClean="0"/>
              <a:t>Async</a:t>
            </a:r>
            <a:r>
              <a:rPr lang="en-US" sz="2000" dirty="0" smtClean="0"/>
              <a:t> </a:t>
            </a:r>
            <a:r>
              <a:rPr lang="en-US" sz="2000" dirty="0"/>
              <a:t>is the exception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Binds </a:t>
            </a:r>
            <a:r>
              <a:rPr lang="en-US" sz="1600" dirty="0"/>
              <a:t>to the output of an Observable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More </a:t>
            </a:r>
            <a:r>
              <a:rPr lang="en-US" sz="1600" dirty="0"/>
              <a:t>on </a:t>
            </a:r>
            <a:r>
              <a:rPr lang="en-US" sz="1600" dirty="0" smtClean="0"/>
              <a:t>observables soon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772659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nG2 Migration Strategy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Component</a:t>
            </a:r>
            <a:r>
              <a:rPr lang="en-US" sz="2000" dirty="0"/>
              <a:t>-based architecture can be implemented using nG1.5 Components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nG1.5 </a:t>
            </a:r>
            <a:r>
              <a:rPr lang="en-US" sz="2000" dirty="0"/>
              <a:t>app following component pattern should convert relatively easily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Template </a:t>
            </a:r>
            <a:r>
              <a:rPr lang="en-US" sz="1600" dirty="0"/>
              <a:t>syntax conversion is straightforward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Component </a:t>
            </a:r>
            <a:r>
              <a:rPr lang="en-US" sz="1600" dirty="0"/>
              <a:t>syntax cant be converted, but design pattern stays comparable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Many </a:t>
            </a:r>
            <a:r>
              <a:rPr lang="en-US" sz="1600" dirty="0"/>
              <a:t>functions will be </a:t>
            </a:r>
            <a:r>
              <a:rPr lang="en-US" sz="1600" dirty="0" err="1"/>
              <a:t>copypasteable</a:t>
            </a:r>
            <a:r>
              <a:rPr lang="en-US" sz="1600" dirty="0"/>
              <a:t>, or small tweaks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Services </a:t>
            </a:r>
            <a:r>
              <a:rPr lang="en-US" sz="1600" dirty="0" err="1"/>
              <a:t>dont</a:t>
            </a:r>
            <a:r>
              <a:rPr lang="en-US" sz="1600" dirty="0"/>
              <a:t> change much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&lt;</a:t>
            </a:r>
            <a:r>
              <a:rPr lang="en-US" sz="2000" dirty="0"/>
              <a:t>1.5 apps not following component style will </a:t>
            </a:r>
            <a:r>
              <a:rPr lang="en-US" sz="2000" dirty="0" smtClean="0"/>
              <a:t>require more rewriting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844937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nG2 Migration Lab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Convert </a:t>
            </a:r>
            <a:r>
              <a:rPr lang="en-US" sz="2000" dirty="0"/>
              <a:t>our Jukebox UI to nG2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900653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Forms and validation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err="1" smtClean="0"/>
              <a:t>ngModel</a:t>
            </a:r>
            <a:r>
              <a:rPr lang="en-US" sz="2000" dirty="0" smtClean="0"/>
              <a:t> </a:t>
            </a:r>
            <a:r>
              <a:rPr lang="en-US" sz="2000" dirty="0"/>
              <a:t>is still available, but forms get a new non-DOM syntax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Controls </a:t>
            </a:r>
            <a:r>
              <a:rPr lang="en-US" sz="1600" dirty="0"/>
              <a:t>are built from Validators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email</a:t>
            </a:r>
            <a:r>
              <a:rPr lang="en-US" sz="1600" dirty="0"/>
              <a:t>: new Control("email", </a:t>
            </a:r>
            <a:r>
              <a:rPr lang="en-US" sz="1600" dirty="0" err="1"/>
              <a:t>Validators.required</a:t>
            </a:r>
            <a:r>
              <a:rPr lang="en-US" sz="1600" dirty="0"/>
              <a:t>)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err="1" smtClean="0"/>
              <a:t>ControlGroup</a:t>
            </a:r>
            <a:r>
              <a:rPr lang="en-US" sz="1600" dirty="0" smtClean="0"/>
              <a:t> </a:t>
            </a:r>
            <a:r>
              <a:rPr lang="en-US" sz="1600" dirty="0"/>
              <a:t>built from controls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err="1" smtClean="0"/>
              <a:t>FormBuilder</a:t>
            </a:r>
            <a:r>
              <a:rPr lang="en-US" sz="1600" dirty="0" smtClean="0"/>
              <a:t> </a:t>
            </a:r>
            <a:r>
              <a:rPr lang="en-US" sz="1600" dirty="0"/>
              <a:t>available as sugar for creating the whole </a:t>
            </a:r>
            <a:r>
              <a:rPr lang="en-US" sz="1600" dirty="0" err="1"/>
              <a:t>kaboodle</a:t>
            </a:r>
            <a:endParaRPr lang="en-US" sz="1600" dirty="0"/>
          </a:p>
          <a:p>
            <a:pPr marL="342900" indent="-342900" algn="l">
              <a:buFont typeface="Arial"/>
              <a:buChar char="•"/>
            </a:pPr>
            <a:r>
              <a:rPr lang="en-US" sz="2000" dirty="0" err="1" smtClean="0"/>
              <a:t>ngControl</a:t>
            </a:r>
            <a:endParaRPr lang="en-US" sz="2000" dirty="0"/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Tracks </a:t>
            </a:r>
            <a:r>
              <a:rPr lang="en-US" sz="1600" dirty="0"/>
              <a:t>state and validity by creating Control object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Applies </a:t>
            </a:r>
            <a:r>
              <a:rPr lang="en-US" sz="1600" dirty="0"/>
              <a:t>classes to element based on UI actions: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Control </a:t>
            </a:r>
            <a:r>
              <a:rPr lang="en-US" sz="1600" dirty="0"/>
              <a:t>visited: </a:t>
            </a:r>
            <a:r>
              <a:rPr lang="en-US" sz="1600" dirty="0" err="1"/>
              <a:t>ng</a:t>
            </a:r>
            <a:r>
              <a:rPr lang="en-US" sz="1600" dirty="0"/>
              <a:t>-touched/</a:t>
            </a:r>
            <a:r>
              <a:rPr lang="en-US" sz="1600" dirty="0" err="1"/>
              <a:t>ng</a:t>
            </a:r>
            <a:r>
              <a:rPr lang="en-US" sz="1600" dirty="0"/>
              <a:t>-untouched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Controls </a:t>
            </a:r>
            <a:r>
              <a:rPr lang="en-US" sz="1600" dirty="0"/>
              <a:t>value changed: </a:t>
            </a:r>
            <a:r>
              <a:rPr lang="en-US" sz="1600" dirty="0" err="1"/>
              <a:t>ng</a:t>
            </a:r>
            <a:r>
              <a:rPr lang="en-US" sz="1600" dirty="0"/>
              <a:t>-dirty/</a:t>
            </a:r>
            <a:r>
              <a:rPr lang="en-US" sz="1600" dirty="0" err="1"/>
              <a:t>ng</a:t>
            </a:r>
            <a:r>
              <a:rPr lang="en-US" sz="1600" dirty="0"/>
              <a:t>-pristine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Controls </a:t>
            </a:r>
            <a:r>
              <a:rPr lang="en-US" sz="1600" dirty="0"/>
              <a:t>value valid:  </a:t>
            </a:r>
            <a:r>
              <a:rPr lang="en-US" sz="1600" dirty="0" err="1"/>
              <a:t>ng</a:t>
            </a:r>
            <a:r>
              <a:rPr lang="en-US" sz="1600" dirty="0"/>
              <a:t>-valid/</a:t>
            </a:r>
            <a:r>
              <a:rPr lang="en-US" sz="1600" dirty="0" err="1"/>
              <a:t>ng</a:t>
            </a:r>
            <a:r>
              <a:rPr lang="en-US" sz="1600" dirty="0"/>
              <a:t>-</a:t>
            </a:r>
            <a:r>
              <a:rPr lang="en-US" sz="1600" dirty="0" smtClean="0"/>
              <a:t>invalid</a:t>
            </a:r>
            <a:endParaRPr lang="en-US" sz="1600" dirty="0"/>
          </a:p>
          <a:p>
            <a:pPr marL="457200" indent="-457200" algn="l">
              <a:buFont typeface="Arial"/>
              <a:buChar char="•"/>
            </a:pPr>
            <a:r>
              <a:rPr lang="en-US" sz="2100" dirty="0"/>
              <a:t> </a:t>
            </a:r>
            <a:r>
              <a:rPr lang="en-US" sz="2100" dirty="0" smtClean="0"/>
              <a:t>Form </a:t>
            </a:r>
            <a:r>
              <a:rPr lang="en-US" sz="2100" dirty="0"/>
              <a:t>gotchas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sz="1600" dirty="0" err="1" smtClean="0"/>
              <a:t>nG</a:t>
            </a:r>
            <a:r>
              <a:rPr lang="en-US" sz="1600" dirty="0" smtClean="0"/>
              <a:t> </a:t>
            </a:r>
            <a:r>
              <a:rPr lang="en-US" sz="1600" dirty="0"/>
              <a:t>adds </a:t>
            </a:r>
            <a:r>
              <a:rPr lang="en-US" sz="1600" dirty="0" err="1"/>
              <a:t>ngForm</a:t>
            </a:r>
            <a:r>
              <a:rPr lang="en-US" sz="1600" dirty="0"/>
              <a:t> directive to &lt;form&gt; automatically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sz="1600" dirty="0" err="1" smtClean="0"/>
              <a:t>NgForm</a:t>
            </a:r>
            <a:r>
              <a:rPr lang="en-US" sz="1600" dirty="0"/>
              <a:t>, </a:t>
            </a:r>
            <a:r>
              <a:rPr lang="en-US" sz="1600" dirty="0" err="1"/>
              <a:t>NgModel</a:t>
            </a:r>
            <a:r>
              <a:rPr lang="en-US" sz="1600" dirty="0"/>
              <a:t>, </a:t>
            </a:r>
            <a:r>
              <a:rPr lang="en-US" sz="1600" dirty="0" err="1"/>
              <a:t>NgControlName</a:t>
            </a:r>
            <a:r>
              <a:rPr lang="en-US" sz="1600" dirty="0"/>
              <a:t> and </a:t>
            </a:r>
            <a:r>
              <a:rPr lang="en-US" sz="1600" dirty="0" err="1"/>
              <a:t>NgControlGroup</a:t>
            </a:r>
            <a:r>
              <a:rPr lang="en-US" sz="1600" dirty="0"/>
              <a:t> all </a:t>
            </a:r>
            <a:r>
              <a:rPr lang="en-US" sz="1600" dirty="0" err="1"/>
              <a:t>exportAs</a:t>
            </a:r>
            <a:r>
              <a:rPr lang="en-US" sz="1600" dirty="0"/>
              <a:t> "</a:t>
            </a:r>
            <a:r>
              <a:rPr lang="en-US" sz="1600" dirty="0" err="1" smtClean="0"/>
              <a:t>ngForm</a:t>
            </a:r>
            <a:r>
              <a:rPr lang="en-US" sz="1600" dirty="0" smtClean="0"/>
              <a:t>”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sz="1600" dirty="0" err="1" smtClean="0"/>
              <a:t>ngModel</a:t>
            </a:r>
            <a:r>
              <a:rPr lang="en-US" sz="1600" dirty="0" smtClean="0"/>
              <a:t> overridden when any other applied to same element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sz="1900" dirty="0" err="1" smtClean="0"/>
              <a:t>ngControl</a:t>
            </a:r>
            <a:r>
              <a:rPr lang="en-US" sz="1900" dirty="0" smtClean="0"/>
              <a:t> </a:t>
            </a:r>
            <a:r>
              <a:rPr lang="en-US" sz="1900" dirty="0"/>
              <a:t>attribute =&gt; directive </a:t>
            </a:r>
            <a:r>
              <a:rPr lang="en-US" sz="1900" dirty="0" err="1"/>
              <a:t>ngControlName</a:t>
            </a:r>
            <a:r>
              <a:rPr lang="en-US" sz="1900" dirty="0"/>
              <a:t> (</a:t>
            </a:r>
            <a:r>
              <a:rPr lang="en-US" sz="1900" dirty="0" err="1"/>
              <a:t>ngControl</a:t>
            </a:r>
            <a:r>
              <a:rPr lang="en-US" sz="1900" dirty="0"/>
              <a:t> is abstract)</a:t>
            </a:r>
          </a:p>
        </p:txBody>
      </p:sp>
    </p:spTree>
    <p:extLst>
      <p:ext uri="{BB962C8B-B14F-4D97-AF65-F5344CB8AC3E}">
        <p14:creationId xmlns:p14="http://schemas.microsoft.com/office/powerpoint/2010/main" val="1484393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1600" dirty="0" smtClean="0"/>
              <a:t>Review</a:t>
            </a:r>
          </a:p>
          <a:p>
            <a:pPr marL="342900" indent="-342900" algn="l">
              <a:buFont typeface="Arial"/>
              <a:buChar char="•"/>
            </a:pPr>
            <a:r>
              <a:rPr lang="en-US" sz="1600" dirty="0"/>
              <a:t>Intro to Angular </a:t>
            </a:r>
            <a:r>
              <a:rPr lang="en-US" sz="1600" dirty="0" smtClean="0"/>
              <a:t>2</a:t>
            </a:r>
          </a:p>
          <a:p>
            <a:pPr marL="342900" indent="-342900" algn="l">
              <a:buFont typeface="Arial"/>
              <a:buChar char="•"/>
            </a:pPr>
            <a:r>
              <a:rPr lang="en-US" sz="1600" dirty="0" smtClean="0"/>
              <a:t>1.5 =&gt; 2.0 migration strategy</a:t>
            </a:r>
          </a:p>
          <a:p>
            <a:pPr marL="342900" indent="-342900" algn="l">
              <a:buFont typeface="Arial"/>
              <a:buChar char="•"/>
            </a:pPr>
            <a:r>
              <a:rPr lang="en-US" sz="1600" dirty="0" smtClean="0"/>
              <a:t>Migration Lab</a:t>
            </a:r>
          </a:p>
          <a:p>
            <a:pPr marL="342900" indent="-342900" algn="l">
              <a:buFont typeface="Arial"/>
              <a:buChar char="•"/>
            </a:pPr>
            <a:r>
              <a:rPr lang="en-US" sz="1600" dirty="0" err="1" smtClean="0"/>
              <a:t>nG</a:t>
            </a:r>
            <a:r>
              <a:rPr lang="en-US" sz="1600" dirty="0" smtClean="0"/>
              <a:t> 2 Forms</a:t>
            </a:r>
          </a:p>
          <a:p>
            <a:pPr marL="342900" indent="-342900" algn="l">
              <a:buFont typeface="Arial"/>
              <a:buChar char="•"/>
            </a:pPr>
            <a:r>
              <a:rPr lang="en-US" sz="1600" dirty="0" smtClean="0"/>
              <a:t>Forms Lab</a:t>
            </a:r>
          </a:p>
        </p:txBody>
      </p:sp>
    </p:spTree>
    <p:extLst>
      <p:ext uri="{BB962C8B-B14F-4D97-AF65-F5344CB8AC3E}">
        <p14:creationId xmlns:p14="http://schemas.microsoft.com/office/powerpoint/2010/main" val="1184490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342900" indent="-342900"/>
            <a:r>
              <a:rPr lang="en-US" dirty="0"/>
              <a:t>Template reference variables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Add </a:t>
            </a:r>
            <a:r>
              <a:rPr lang="en-US" sz="2000" dirty="0"/>
              <a:t>#</a:t>
            </a:r>
            <a:r>
              <a:rPr lang="en-US" sz="2000" dirty="0" err="1"/>
              <a:t>varname</a:t>
            </a:r>
            <a:r>
              <a:rPr lang="en-US" sz="2000" dirty="0"/>
              <a:t> as an </a:t>
            </a:r>
            <a:r>
              <a:rPr lang="en-US" sz="2000" dirty="0" smtClean="0"/>
              <a:t>attribute</a:t>
            </a:r>
            <a:endParaRPr lang="en-US" sz="2000" dirty="0"/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References </a:t>
            </a:r>
            <a:r>
              <a:rPr lang="en-US" sz="2000" dirty="0"/>
              <a:t>element by default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&lt;</a:t>
            </a:r>
            <a:r>
              <a:rPr lang="en-US" sz="1600" dirty="0"/>
              <a:t>input #phone placeholder="phone number"&gt;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&lt;</a:t>
            </a:r>
            <a:r>
              <a:rPr lang="en-US" sz="1600" dirty="0"/>
              <a:t>button (click)="</a:t>
            </a:r>
            <a:r>
              <a:rPr lang="en-US" sz="1600" dirty="0" err="1"/>
              <a:t>callPhone</a:t>
            </a:r>
            <a:r>
              <a:rPr lang="en-US" sz="1600" dirty="0"/>
              <a:t>(</a:t>
            </a:r>
            <a:r>
              <a:rPr lang="en-US" sz="1600" dirty="0" err="1"/>
              <a:t>phone.value</a:t>
            </a:r>
            <a:r>
              <a:rPr lang="en-US" sz="1600" dirty="0"/>
              <a:t>)"&gt;Call&lt;/button&gt;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  </a:t>
            </a:r>
            <a:r>
              <a:rPr lang="en-US" sz="2000" dirty="0" smtClean="0"/>
              <a:t>Or</a:t>
            </a:r>
            <a:r>
              <a:rPr lang="en-US" sz="2000" dirty="0"/>
              <a:t>, assign </a:t>
            </a:r>
            <a:r>
              <a:rPr lang="en-US" sz="2000" dirty="0" err="1"/>
              <a:t>var</a:t>
            </a:r>
            <a:r>
              <a:rPr lang="en-US" sz="2000" dirty="0"/>
              <a:t> to form data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&lt;</a:t>
            </a:r>
            <a:r>
              <a:rPr lang="en-US" sz="1600" dirty="0"/>
              <a:t>input </a:t>
            </a:r>
            <a:r>
              <a:rPr lang="en-US" sz="1600" dirty="0" err="1"/>
              <a:t>ngControl</a:t>
            </a:r>
            <a:r>
              <a:rPr lang="en-US" sz="1600" dirty="0"/>
              <a:t>="username"  #name="</a:t>
            </a:r>
            <a:r>
              <a:rPr lang="en-US" sz="1600" dirty="0" err="1"/>
              <a:t>ngForm</a:t>
            </a:r>
            <a:r>
              <a:rPr lang="en-US" sz="1600" dirty="0"/>
              <a:t>" &gt;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&lt;</a:t>
            </a:r>
            <a:r>
              <a:rPr lang="en-US" sz="1600" dirty="0"/>
              <a:t>div [hidden]="</a:t>
            </a:r>
            <a:r>
              <a:rPr lang="en-US" sz="1600" dirty="0" err="1"/>
              <a:t>name.valid</a:t>
            </a:r>
            <a:r>
              <a:rPr lang="en-US" sz="1600" dirty="0"/>
              <a:t> || </a:t>
            </a:r>
            <a:r>
              <a:rPr lang="en-US" sz="1600" dirty="0" err="1"/>
              <a:t>name.pristine</a:t>
            </a:r>
            <a:r>
              <a:rPr lang="en-US" sz="1600" dirty="0"/>
              <a:t>" class="alert alert-</a:t>
            </a:r>
            <a:r>
              <a:rPr lang="en-US" sz="1600" dirty="0" smtClean="0"/>
              <a:t>danger”&gt;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80746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nG2 Forms Lab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Convert </a:t>
            </a:r>
            <a:r>
              <a:rPr lang="en-US" sz="2000" dirty="0"/>
              <a:t>Playlists UI to nG2 Forms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99542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Intro to Angular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Targets </a:t>
            </a:r>
            <a:r>
              <a:rPr lang="en-US" sz="2000" dirty="0"/>
              <a:t>"evergreen" browsers - no legacy support (IE9+)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err="1" smtClean="0"/>
              <a:t>nG</a:t>
            </a:r>
            <a:r>
              <a:rPr lang="en-US" sz="2000" dirty="0" smtClean="0"/>
              <a:t> </a:t>
            </a:r>
            <a:r>
              <a:rPr lang="en-US" sz="2000" dirty="0"/>
              <a:t>2 is a major redesign, with many breaking changes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Emphasis </a:t>
            </a:r>
            <a:r>
              <a:rPr lang="en-US" sz="2000" dirty="0"/>
              <a:t>on moving towards HTML5 web components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err="1" smtClean="0"/>
              <a:t>TypeScript</a:t>
            </a:r>
            <a:r>
              <a:rPr lang="en-US" sz="2000" dirty="0" smtClean="0"/>
              <a:t> </a:t>
            </a:r>
            <a:r>
              <a:rPr lang="en-US" sz="2000" dirty="0"/>
              <a:t>recommended</a:t>
            </a:r>
            <a:endParaRPr lang="is-IS" sz="1200" dirty="0"/>
          </a:p>
        </p:txBody>
      </p:sp>
    </p:spTree>
    <p:extLst>
      <p:ext uri="{BB962C8B-B14F-4D97-AF65-F5344CB8AC3E}">
        <p14:creationId xmlns:p14="http://schemas.microsoft.com/office/powerpoint/2010/main" val="2614652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Major changes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More </a:t>
            </a:r>
            <a:r>
              <a:rPr lang="en-US" sz="2000" dirty="0"/>
              <a:t>like a reboot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central API is now Components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Components </a:t>
            </a:r>
            <a:r>
              <a:rPr lang="en-US" sz="2000" dirty="0"/>
              <a:t>are a type of Directive, those are still around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Providers </a:t>
            </a:r>
            <a:r>
              <a:rPr lang="en-US" sz="2000" dirty="0"/>
              <a:t>are still around, but their sugar/subtypes have been removed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Large </a:t>
            </a:r>
            <a:r>
              <a:rPr lang="en-US" sz="2000" dirty="0"/>
              <a:t>portions of the API have been removed: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err="1" smtClean="0"/>
              <a:t>angular.module</a:t>
            </a:r>
            <a:r>
              <a:rPr lang="en-US" sz="1600" dirty="0"/>
              <a:t>, scope, controllers, filters, </a:t>
            </a:r>
            <a:r>
              <a:rPr lang="en-US" sz="1600" dirty="0" err="1"/>
              <a:t>ng</a:t>
            </a:r>
            <a:r>
              <a:rPr lang="en-US" sz="1600" dirty="0"/>
              <a:t>-app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Greater </a:t>
            </a:r>
            <a:r>
              <a:rPr lang="en-US" sz="2000" dirty="0"/>
              <a:t>reliance on dependency injection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nG2 </a:t>
            </a:r>
            <a:r>
              <a:rPr lang="en-US" sz="1600" dirty="0"/>
              <a:t>only includes minimum functionality by default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Gotcha</a:t>
            </a:r>
            <a:r>
              <a:rPr lang="en-US" sz="1600" dirty="0"/>
              <a:t>: common "undefined" or "not a function" errors when you forget an import</a:t>
            </a:r>
            <a:endParaRPr lang="is-IS" sz="800" dirty="0"/>
          </a:p>
        </p:txBody>
      </p:sp>
    </p:spTree>
    <p:extLst>
      <p:ext uri="{BB962C8B-B14F-4D97-AF65-F5344CB8AC3E}">
        <p14:creationId xmlns:p14="http://schemas.microsoft.com/office/powerpoint/2010/main" val="2565676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Advantages </a:t>
            </a:r>
            <a:r>
              <a:rPr lang="en-US" dirty="0" smtClean="0"/>
              <a:t>gained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Smaller</a:t>
            </a:r>
            <a:r>
              <a:rPr lang="en-US" sz="2000" dirty="0"/>
              <a:t>, more consistent API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Greater </a:t>
            </a:r>
            <a:r>
              <a:rPr lang="en-US" sz="2000" dirty="0"/>
              <a:t>modularity/DI - import only what you need means smaller downloads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Greater </a:t>
            </a:r>
            <a:r>
              <a:rPr lang="en-US" sz="2000" dirty="0"/>
              <a:t>separation from DOM - testing, IDE support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Performance </a:t>
            </a:r>
            <a:r>
              <a:rPr lang="en-US" sz="2000" dirty="0"/>
              <a:t>speedups primarily due to jettisoning digest checking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Aligns </a:t>
            </a:r>
            <a:r>
              <a:rPr lang="en-US" sz="2000" dirty="0"/>
              <a:t>closer with the future of web components</a:t>
            </a:r>
            <a:endParaRPr lang="is-IS" sz="800" dirty="0"/>
          </a:p>
        </p:txBody>
      </p:sp>
    </p:spTree>
    <p:extLst>
      <p:ext uri="{BB962C8B-B14F-4D97-AF65-F5344CB8AC3E}">
        <p14:creationId xmlns:p14="http://schemas.microsoft.com/office/powerpoint/2010/main" val="2035884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A word of caution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err="1" smtClean="0"/>
              <a:t>nG</a:t>
            </a:r>
            <a:r>
              <a:rPr lang="en-US" sz="2000" dirty="0" smtClean="0"/>
              <a:t> </a:t>
            </a:r>
            <a:r>
              <a:rPr lang="en-US" sz="2000" dirty="0"/>
              <a:t>2 </a:t>
            </a:r>
            <a:r>
              <a:rPr lang="en-US" sz="2000" dirty="0" smtClean="0"/>
              <a:t>is officially in beta. </a:t>
            </a:r>
            <a:r>
              <a:rPr lang="en-US" sz="2000" dirty="0"/>
              <a:t>What does beta mean?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"</a:t>
            </a:r>
            <a:r>
              <a:rPr lang="en-US" sz="2000" dirty="0"/>
              <a:t>we're now confident that most developers can be successful building large applications"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A </a:t>
            </a:r>
            <a:r>
              <a:rPr lang="en-US" sz="2000" dirty="0"/>
              <a:t>platform is not just its code though, also its ecosystem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  </a:t>
            </a:r>
            <a:r>
              <a:rPr lang="en-US" sz="2000" dirty="0" smtClean="0"/>
              <a:t>Tooling </a:t>
            </a:r>
            <a:r>
              <a:rPr lang="en-US" sz="2000" dirty="0"/>
              <a:t>&amp; 3rd party library support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  </a:t>
            </a:r>
            <a:r>
              <a:rPr lang="en-US" sz="2000" dirty="0" smtClean="0"/>
              <a:t>Documentation</a:t>
            </a:r>
            <a:endParaRPr lang="en-US" sz="2000" dirty="0"/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  </a:t>
            </a:r>
            <a:r>
              <a:rPr lang="en-US" sz="2000" dirty="0" smtClean="0"/>
              <a:t>Error </a:t>
            </a:r>
            <a:r>
              <a:rPr lang="en-US" sz="2000" dirty="0"/>
              <a:t>handling messages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  </a:t>
            </a:r>
            <a:r>
              <a:rPr lang="en-US" sz="2000" dirty="0" smtClean="0"/>
              <a:t>Community </a:t>
            </a:r>
            <a:r>
              <a:rPr lang="en-US" sz="2000" dirty="0"/>
              <a:t>support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IMO, nG2 ecosystem is not mature yet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/>
              <a:t>Official documentation is </a:t>
            </a:r>
            <a:r>
              <a:rPr lang="en-US" sz="1600" dirty="0" smtClean="0"/>
              <a:t>intentionally complete</a:t>
            </a:r>
            <a:endParaRPr lang="is-IS" sz="400" dirty="0"/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Many syntax changes make older articles unreliable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TSC compilation issues</a:t>
            </a:r>
            <a:endParaRPr lang="is-IS" sz="400" dirty="0"/>
          </a:p>
        </p:txBody>
      </p:sp>
    </p:spTree>
    <p:extLst>
      <p:ext uri="{BB962C8B-B14F-4D97-AF65-F5344CB8AC3E}">
        <p14:creationId xmlns:p14="http://schemas.microsoft.com/office/powerpoint/2010/main" val="3368516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A word of caution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err="1" smtClean="0"/>
              <a:t>nG</a:t>
            </a:r>
            <a:r>
              <a:rPr lang="en-US" sz="2000" dirty="0" smtClean="0"/>
              <a:t> </a:t>
            </a:r>
            <a:r>
              <a:rPr lang="en-US" sz="2000" dirty="0"/>
              <a:t>2 </a:t>
            </a:r>
            <a:r>
              <a:rPr lang="en-US" sz="2000" dirty="0" smtClean="0"/>
              <a:t>is officially in beta. </a:t>
            </a:r>
            <a:r>
              <a:rPr lang="en-US" sz="2000" dirty="0"/>
              <a:t>What does beta mean?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"</a:t>
            </a:r>
            <a:r>
              <a:rPr lang="en-US" sz="2000" dirty="0"/>
              <a:t>we're now confident that most developers can be successful building large applications"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A </a:t>
            </a:r>
            <a:r>
              <a:rPr lang="en-US" sz="2000" dirty="0"/>
              <a:t>platform is not just its code though, also its ecosystem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  </a:t>
            </a:r>
            <a:r>
              <a:rPr lang="en-US" sz="2000" dirty="0" smtClean="0"/>
              <a:t>Tooling </a:t>
            </a:r>
            <a:r>
              <a:rPr lang="en-US" sz="2000" dirty="0"/>
              <a:t>&amp; 3rd party library support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  </a:t>
            </a:r>
            <a:r>
              <a:rPr lang="en-US" sz="2000" dirty="0" smtClean="0"/>
              <a:t>Documentation</a:t>
            </a:r>
            <a:endParaRPr lang="en-US" sz="2000" dirty="0"/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  </a:t>
            </a:r>
            <a:r>
              <a:rPr lang="en-US" sz="2000" dirty="0" smtClean="0"/>
              <a:t>Error </a:t>
            </a:r>
            <a:r>
              <a:rPr lang="en-US" sz="2000" dirty="0"/>
              <a:t>handling messages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  </a:t>
            </a:r>
            <a:r>
              <a:rPr lang="en-US" sz="2000" dirty="0" smtClean="0"/>
              <a:t>Community </a:t>
            </a:r>
            <a:r>
              <a:rPr lang="en-US" sz="2000" dirty="0"/>
              <a:t>support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IMO, nG2 ecosystem is not mature yet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Official </a:t>
            </a:r>
            <a:r>
              <a:rPr lang="en-US" sz="1600" dirty="0"/>
              <a:t>documentation is </a:t>
            </a:r>
            <a:r>
              <a:rPr lang="en-US" sz="1600" dirty="0" smtClean="0"/>
              <a:t>intentionally complete</a:t>
            </a:r>
            <a:endParaRPr lang="is-IS" sz="400" dirty="0"/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Many syntax changes make older articles unreliable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TSC compilation issues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Proceed </a:t>
            </a:r>
            <a:r>
              <a:rPr lang="en-US" sz="2000" dirty="0"/>
              <a:t>with </a:t>
            </a:r>
            <a:r>
              <a:rPr lang="en-US" sz="2000" dirty="0" smtClean="0"/>
              <a:t>caution</a:t>
            </a:r>
          </a:p>
          <a:p>
            <a:pPr lvl="1" algn="l"/>
            <a:endParaRPr lang="is-IS" sz="400" dirty="0"/>
          </a:p>
        </p:txBody>
      </p:sp>
    </p:spTree>
    <p:extLst>
      <p:ext uri="{BB962C8B-B14F-4D97-AF65-F5344CB8AC3E}">
        <p14:creationId xmlns:p14="http://schemas.microsoft.com/office/powerpoint/2010/main" val="1792213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/>
              <a:t>TypeScript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From </a:t>
            </a:r>
            <a:r>
              <a:rPr lang="en-US" sz="2000" dirty="0"/>
              <a:t>Microsoft, a compiled superset of </a:t>
            </a:r>
            <a:r>
              <a:rPr lang="en-US" sz="2000" dirty="0" err="1"/>
              <a:t>Javascript</a:t>
            </a:r>
            <a:endParaRPr lang="en-US" sz="2000" dirty="0"/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All </a:t>
            </a:r>
            <a:r>
              <a:rPr lang="en-US" sz="2000" dirty="0"/>
              <a:t>valid JS is valid TS (theoretically - in practice often requires tweaking)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Adds </a:t>
            </a:r>
            <a:r>
              <a:rPr lang="en-US" sz="2000" dirty="0"/>
              <a:t>support for static typing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Specify </a:t>
            </a:r>
            <a:r>
              <a:rPr lang="en-US" sz="1600" dirty="0"/>
              <a:t>type when declaring </a:t>
            </a:r>
            <a:r>
              <a:rPr lang="en-US" sz="1600" dirty="0" err="1"/>
              <a:t>vars</a:t>
            </a:r>
            <a:r>
              <a:rPr lang="en-US" sz="1600" dirty="0"/>
              <a:t>, function arguments and return values, </a:t>
            </a:r>
            <a:r>
              <a:rPr lang="en-US" sz="1600" dirty="0" err="1"/>
              <a:t>etc</a:t>
            </a:r>
            <a:endParaRPr lang="en-US" sz="1600" dirty="0"/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Describe </a:t>
            </a:r>
            <a:r>
              <a:rPr lang="en-US" sz="1600" dirty="0"/>
              <a:t>custom types with a "declaration" file - describe interface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Adds </a:t>
            </a:r>
            <a:r>
              <a:rPr lang="en-US" sz="2000" dirty="0"/>
              <a:t>the common ES6 features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arrow </a:t>
            </a:r>
            <a:r>
              <a:rPr lang="en-US" sz="1600" dirty="0"/>
              <a:t>functions, classes, modules, let keyword, Map, Promise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Compatibility </a:t>
            </a:r>
            <a:r>
              <a:rPr lang="en-US" sz="1600" dirty="0"/>
              <a:t>table: http://</a:t>
            </a:r>
            <a:r>
              <a:rPr lang="en-US" sz="1600" dirty="0" err="1"/>
              <a:t>kangax.github.io</a:t>
            </a:r>
            <a:r>
              <a:rPr lang="en-US" sz="1600" dirty="0"/>
              <a:t>/</a:t>
            </a:r>
            <a:r>
              <a:rPr lang="en-US" sz="1600" dirty="0" err="1"/>
              <a:t>compat</a:t>
            </a:r>
            <a:r>
              <a:rPr lang="en-US" sz="1600" dirty="0"/>
              <a:t>-table/es6/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And </a:t>
            </a:r>
            <a:r>
              <a:rPr lang="en-US" sz="2000" dirty="0"/>
              <a:t>some unique features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@ </a:t>
            </a:r>
            <a:r>
              <a:rPr lang="en-US" sz="1600" dirty="0"/>
              <a:t>Decorator syntax (often referred to as annotation)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inline </a:t>
            </a:r>
            <a:r>
              <a:rPr lang="en-US" sz="1600" dirty="0"/>
              <a:t>variable type specification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Tutorial</a:t>
            </a:r>
            <a:r>
              <a:rPr lang="en-US" sz="2000" dirty="0"/>
              <a:t>: https://</a:t>
            </a:r>
            <a:r>
              <a:rPr lang="en-US" sz="2000" dirty="0" err="1"/>
              <a:t>johnpapa.net</a:t>
            </a:r>
            <a:r>
              <a:rPr lang="en-US" sz="2000" dirty="0"/>
              <a:t>/typescriptpost1/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Quick </a:t>
            </a:r>
            <a:r>
              <a:rPr lang="en-US" sz="2000" dirty="0"/>
              <a:t>syntax reference: https://</a:t>
            </a:r>
            <a:r>
              <a:rPr lang="en-US" sz="2000" dirty="0" err="1"/>
              <a:t>quizlet.com</a:t>
            </a:r>
            <a:r>
              <a:rPr lang="en-US" sz="2000" dirty="0"/>
              <a:t>/134674527/typescript-syntax-flash-cards/</a:t>
            </a:r>
            <a:endParaRPr lang="is-IS" sz="400" dirty="0"/>
          </a:p>
        </p:txBody>
      </p:sp>
    </p:spTree>
    <p:extLst>
      <p:ext uri="{BB962C8B-B14F-4D97-AF65-F5344CB8AC3E}">
        <p14:creationId xmlns:p14="http://schemas.microsoft.com/office/powerpoint/2010/main" val="3428431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Lab: Get started with Angular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Component </a:t>
            </a:r>
            <a:r>
              <a:rPr lang="en-US" sz="2000" dirty="0"/>
              <a:t>always specifies at least one template (</a:t>
            </a:r>
            <a:r>
              <a:rPr lang="en-US" sz="2000" dirty="0" err="1"/>
              <a:t>mulitple</a:t>
            </a:r>
            <a:r>
              <a:rPr lang="en-US" sz="2000" dirty="0"/>
              <a:t> based on media query)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  </a:t>
            </a:r>
            <a:r>
              <a:rPr lang="en-US" sz="2000" dirty="0" smtClean="0"/>
              <a:t>New </a:t>
            </a:r>
            <a:r>
              <a:rPr lang="en-US" sz="2000" dirty="0"/>
              <a:t>template syntax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  </a:t>
            </a:r>
            <a:r>
              <a:rPr lang="en-US" sz="2000" dirty="0" smtClean="0"/>
              <a:t>ES6 </a:t>
            </a:r>
            <a:r>
              <a:rPr lang="en-US" sz="2000" dirty="0"/>
              <a:t>Class with constructor replaces Controller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  </a:t>
            </a:r>
            <a:r>
              <a:rPr lang="en-US" sz="2000" dirty="0" smtClean="0"/>
              <a:t>Scope </a:t>
            </a:r>
            <a:r>
              <a:rPr lang="en-US" sz="2000" dirty="0"/>
              <a:t>is gone - properties of the ES6 Class now represent Component data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  </a:t>
            </a:r>
            <a:r>
              <a:rPr lang="en-US" sz="2000" dirty="0" smtClean="0"/>
              <a:t>Input </a:t>
            </a:r>
            <a:r>
              <a:rPr lang="en-US" sz="2000" dirty="0"/>
              <a:t>and Output properties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    </a:t>
            </a:r>
            <a:r>
              <a:rPr lang="en-US" sz="2000" dirty="0" smtClean="0"/>
              <a:t>Public </a:t>
            </a:r>
            <a:r>
              <a:rPr lang="en-US" sz="2000" dirty="0"/>
              <a:t>API of the Component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    </a:t>
            </a:r>
            <a:r>
              <a:rPr lang="en-US" sz="2000" dirty="0" smtClean="0"/>
              <a:t>Binding </a:t>
            </a:r>
            <a:r>
              <a:rPr lang="en-US" sz="2000" dirty="0"/>
              <a:t>to Inputs remains familiar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    </a:t>
            </a:r>
            <a:r>
              <a:rPr lang="en-US" sz="2000" dirty="0" smtClean="0"/>
              <a:t>Subscribe </a:t>
            </a:r>
            <a:r>
              <a:rPr lang="en-US" sz="2000" dirty="0"/>
              <a:t>to events for Output</a:t>
            </a:r>
            <a:endParaRPr lang="is-IS" sz="1600" dirty="0"/>
          </a:p>
        </p:txBody>
      </p:sp>
    </p:spTree>
    <p:extLst>
      <p:ext uri="{BB962C8B-B14F-4D97-AF65-F5344CB8AC3E}">
        <p14:creationId xmlns:p14="http://schemas.microsoft.com/office/powerpoint/2010/main" val="627062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4052</TotalTime>
  <Words>1483</Words>
  <Application>Microsoft Macintosh PowerPoint</Application>
  <PresentationFormat>On-screen Show (4:3)</PresentationFormat>
  <Paragraphs>187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 Black </vt:lpstr>
      <vt:lpstr>DevelopIntelligence Intro To AngularJS, day 3</vt:lpstr>
      <vt:lpstr>Schedule</vt:lpstr>
      <vt:lpstr>Intro to Angular 2</vt:lpstr>
      <vt:lpstr>Major changes</vt:lpstr>
      <vt:lpstr>Advantages gained</vt:lpstr>
      <vt:lpstr>A word of caution</vt:lpstr>
      <vt:lpstr>A word of caution</vt:lpstr>
      <vt:lpstr>TypeScript</vt:lpstr>
      <vt:lpstr>Lab: Get started with Angular 2</vt:lpstr>
      <vt:lpstr>Lab: Get started with Angular 2</vt:lpstr>
      <vt:lpstr>Built in filters</vt:lpstr>
      <vt:lpstr>Custom filters</vt:lpstr>
      <vt:lpstr>Components (nG 1.5)</vt:lpstr>
      <vt:lpstr>Component Architecture in nG 2</vt:lpstr>
      <vt:lpstr>New template syntax</vt:lpstr>
      <vt:lpstr>Pipes</vt:lpstr>
      <vt:lpstr>nG2 Migration Strategy</vt:lpstr>
      <vt:lpstr>nG2 Migration Lab</vt:lpstr>
      <vt:lpstr>Forms and validation</vt:lpstr>
      <vt:lpstr>Template reference variables</vt:lpstr>
      <vt:lpstr>nG2 Forms Lab</vt:lpstr>
    </vt:vector>
  </TitlesOfParts>
  <Company>eliasjames.com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Elias Carlston</dc:creator>
  <cp:lastModifiedBy>Elias Carlston</cp:lastModifiedBy>
  <cp:revision>29</cp:revision>
  <dcterms:created xsi:type="dcterms:W3CDTF">2016-05-30T01:39:32Z</dcterms:created>
  <dcterms:modified xsi:type="dcterms:W3CDTF">2016-10-06T23:47:51Z</dcterms:modified>
</cp:coreProperties>
</file>