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Custom Pipe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display formatted birthdate, or "N/A"</a:t>
            </a:r>
          </a:p>
          <a:p>
            <a:pPr/>
            <a:r>
              <a:t>Create pipe.ts</a:t>
            </a:r>
          </a:p>
          <a:p>
            <a:pPr/>
            <a:r>
              <a:t>In app.module.ts</a:t>
            </a:r>
          </a:p>
          <a:p>
            <a:pPr lvl="1"/>
            <a:r>
              <a:t>Import pipe</a:t>
            </a:r>
          </a:p>
          <a:p>
            <a:pPr lvl="1"/>
            <a:r>
              <a:t>Add to 'declarations'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Routing?</a:t>
            </a:r>
          </a:p>
          <a:p>
            <a:pPr/>
            <a:r>
              <a:t>Routing makes nG into a SPA</a:t>
            </a:r>
          </a:p>
          <a:p>
            <a:pPr/>
            <a:r>
              <a:t>Captures changes to URL hash as events</a:t>
            </a:r>
          </a:p>
          <a:p>
            <a:pPr/>
            <a:r>
              <a:t>Connects hash fragments to components</a:t>
            </a:r>
          </a:p>
          <a:p>
            <a:pPr/>
            <a:r>
              <a:t>Can also provide dynamic parameters and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a hash fragment?</a:t>
            </a:r>
          </a:p>
          <a:p>
            <a:pPr/>
            <a:r>
              <a:t>Everything in a URL following '#'</a:t>
            </a:r>
          </a:p>
          <a:p>
            <a:pPr/>
            <a:r>
              <a:t>http://domain.com/webserver/page.html#hash…</a:t>
            </a:r>
          </a:p>
          <a:p>
            <a:pPr/>
            <a:r>
              <a:t>Browser does not reload when hash changes </a:t>
            </a:r>
          </a:p>
          <a:p>
            <a:pPr/>
            <a:r>
              <a:t>Ex.: Wikipedia table of 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More hash fragments</a:t>
            </a:r>
          </a:p>
          <a:p>
            <a:pPr/>
            <a:r>
              <a:t>Hash fragments are similar to server-side routes</a:t>
            </a:r>
          </a:p>
          <a:p>
            <a:pPr/>
            <a:r>
              <a:t>page.html#artists/performances/3/edit</a:t>
            </a:r>
          </a:p>
          <a:p>
            <a:pPr/>
            <a:r>
              <a:t>Router supports pattern matching, data, params</a:t>
            </a:r>
          </a:p>
          <a:p>
            <a:pPr/>
            <a:r>
              <a:t>Sets instance vars, renders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Router Config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const</a:t>
            </a:r>
            <a:r>
              <a:t> appRoutes: Routes </a:t>
            </a:r>
            <a:r>
              <a:rPr>
                <a:solidFill>
                  <a:srgbClr val="CD7923"/>
                </a:solidFill>
              </a:rPr>
              <a:t>=</a:t>
            </a:r>
            <a:r>
              <a:t> [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path: </a:t>
            </a:r>
            <a:r>
              <a:t>'performances/:id'</a:t>
            </a:r>
            <a:r>
              <a:rPr>
                <a:solidFill>
                  <a:srgbClr val="F4F4F4"/>
                </a:solidFill>
              </a:rPr>
              <a:t>,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component: PerformanceComponent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 path: </a:t>
            </a:r>
            <a:r>
              <a:rPr>
                <a:solidFill>
                  <a:srgbClr val="C33720"/>
                </a:solidFill>
              </a:rPr>
              <a:t>'**'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component: AboutComponent,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data: { title: </a:t>
            </a:r>
            <a:r>
              <a:rPr>
                <a:solidFill>
                  <a:srgbClr val="C33720"/>
                </a:solidFill>
              </a:rPr>
              <a:t>'Page not found'</a:t>
            </a:r>
            <a:r>
              <a:t> 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 Lab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In app.module.ts,</a:t>
            </a:r>
          </a:p>
          <a:p>
            <a:pPr lvl="1" marL="862330" indent="-431165" defTabSz="566674">
              <a:spcBef>
                <a:spcPts val="4000"/>
              </a:spcBef>
              <a:defRPr sz="3686"/>
            </a:pPr>
            <a:r>
              <a:t>import { RouterModule, Routes } from '@angular/router';</a:t>
            </a:r>
          </a:p>
          <a:p>
            <a:pPr lvl="1" marL="862330" indent="-431165" defTabSz="566674">
              <a:spcBef>
                <a:spcPts val="4000"/>
              </a:spcBef>
              <a:defRPr sz="3686"/>
            </a:pPr>
            <a:r>
              <a:t>Create appRoutes array</a:t>
            </a:r>
          </a:p>
          <a:p>
            <a:pPr lvl="1" marL="862330" indent="-431165" defTabSz="566674">
              <a:spcBef>
                <a:spcPts val="4000"/>
              </a:spcBef>
              <a:defRPr sz="3686"/>
            </a:pPr>
            <a:r>
              <a:t>Add this line:</a:t>
            </a:r>
          </a:p>
          <a:p>
            <a:pPr marL="0" indent="0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231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2" marL="0" indent="443484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716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@</a:t>
            </a:r>
            <a:r>
              <a:t>NgModule</a:t>
            </a:r>
            <a:r>
              <a:rPr>
                <a:solidFill>
                  <a:srgbClr val="F4F4F4"/>
                </a:solidFill>
              </a:rPr>
              <a:t>({</a:t>
            </a:r>
            <a:endParaRPr>
              <a:solidFill>
                <a:srgbClr val="F4F4F4"/>
              </a:solidFill>
            </a:endParaRPr>
          </a:p>
          <a:p>
            <a:pPr lvl="2" marL="0" indent="443484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716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imports: [</a:t>
            </a:r>
          </a:p>
          <a:p>
            <a:pPr lvl="2" marL="0" indent="443484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716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RouterModule.forRoot(appRoutes)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Forms make common operations easy</a:t>
            </a:r>
          </a:p>
          <a:p>
            <a:pPr/>
            <a:r>
              <a:t>Validation &amp; Messages</a:t>
            </a:r>
          </a:p>
          <a:p>
            <a:pPr/>
            <a:r>
              <a:t>Data binding</a:t>
            </a:r>
          </a:p>
          <a:p>
            <a:pPr/>
            <a:r>
              <a:t>Template reference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How Forms work</a:t>
            </a:r>
          </a:p>
          <a:p>
            <a:pPr/>
            <a:r>
              <a:t>&lt;form&gt; is an Angular directive</a:t>
            </a:r>
          </a:p>
          <a:p>
            <a:pPr/>
            <a:r>
              <a:t>Binds to ngForm, which sets up</a:t>
            </a:r>
          </a:p>
          <a:p>
            <a:pPr lvl="1"/>
            <a:r>
              <a:t>ngModel</a:t>
            </a:r>
          </a:p>
          <a:p>
            <a:pPr lvl="1"/>
            <a:r>
              <a:t>ngSubmit</a:t>
            </a:r>
          </a:p>
          <a:p>
            <a:pPr lvl="1"/>
            <a:r>
              <a:t>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Validation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label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Artist*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label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t>input</a:t>
            </a:r>
            <a:r>
              <a:rPr>
                <a:solidFill>
                  <a:srgbClr val="34BBC8"/>
                </a:solidFill>
              </a:rPr>
              <a:t> 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required 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  </a:t>
            </a:r>
            <a:r>
              <a:rPr>
                <a:solidFill>
                  <a:srgbClr val="34BC26"/>
                </a:solidFill>
              </a:rPr>
              <a:t>type</a:t>
            </a:r>
            <a:r>
              <a:rPr>
                <a:solidFill>
                  <a:srgbClr val="34BBC8"/>
                </a:solidFill>
              </a:rPr>
              <a:t>=</a:t>
            </a:r>
            <a:r>
              <a:t>"text"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  [(ngModel)]=</a:t>
            </a:r>
            <a:r>
              <a:t>"newPerformance.artist.artistName"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  </a:t>
            </a:r>
            <a:r>
              <a:rPr>
                <a:solidFill>
                  <a:srgbClr val="34BC26"/>
                </a:solidFill>
              </a:rPr>
              <a:t>name</a:t>
            </a:r>
            <a:r>
              <a:rPr>
                <a:solidFill>
                  <a:srgbClr val="34BBC8"/>
                </a:solidFill>
              </a:rPr>
              <a:t>=</a:t>
            </a:r>
            <a:r>
              <a:t>"artistName"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#artistNameInput=</a:t>
            </a:r>
            <a:r>
              <a:rPr>
                <a:solidFill>
                  <a:srgbClr val="C33720"/>
                </a:solidFill>
              </a:rPr>
              <a:t>"ngModel"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span</a:t>
            </a:r>
            <a:r>
              <a:rPr>
                <a:solidFill>
                  <a:srgbClr val="34BBC8"/>
                </a:solidFill>
              </a:rPr>
              <a:t> [hidden]=</a:t>
            </a:r>
            <a:r>
              <a:t>"artistNameInput.valid || artistNameInput.pristine"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CD7923"/>
                </a:solidFill>
              </a:rPr>
              <a:t>input</a:t>
            </a:r>
            <a:r>
              <a:t>.ng-dirty</a:t>
            </a:r>
            <a:r>
              <a:rPr>
                <a:solidFill>
                  <a:srgbClr val="F4F4F4"/>
                </a:solidFill>
              </a:rPr>
              <a:t> </a:t>
            </a:r>
            <a:r>
              <a:t>{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t>border</a:t>
            </a:r>
            <a:r>
              <a:rPr>
                <a:solidFill>
                  <a:srgbClr val="F4F4F4"/>
                </a:solidFill>
              </a:rPr>
              <a:t>: </a:t>
            </a:r>
            <a:r>
              <a:rPr>
                <a:solidFill>
                  <a:srgbClr val="C33720"/>
                </a:solidFill>
              </a:rPr>
              <a:t>3px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solid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green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reference variables</a:t>
            </a:r>
          </a:p>
          <a:p>
            <a:pPr/>
            <a:r>
              <a:t>Set a component property from an attribute</a:t>
            </a:r>
          </a:p>
          <a:p>
            <a:pPr/>
            <a:r>
              <a:t>&lt;input #phoneNumber="867-5309"&gt;</a:t>
            </a:r>
          </a:p>
          <a:p>
            <a:pPr/>
            <a:r>
              <a:t>Reference it in other elements' expressions</a:t>
            </a:r>
          </a:p>
          <a:p>
            <a:pPr/>
            <a:r>
              <a:t>&lt;span&gt;{{ phoneNumber.length }}&lt;/span&gt;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4 Schedule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Pipes</a:t>
            </a:r>
          </a:p>
          <a:p>
            <a:pPr/>
            <a:r>
              <a:t>Routing</a:t>
            </a:r>
          </a:p>
          <a:p>
            <a:pPr/>
            <a:r>
              <a:t>Labs</a:t>
            </a:r>
          </a:p>
          <a:p>
            <a:pPr/>
            <a:r>
              <a:t>Lunch</a:t>
            </a:r>
          </a:p>
          <a:p>
            <a:pPr/>
            <a:r>
              <a:t>Forms</a:t>
            </a:r>
          </a:p>
          <a:p>
            <a:pPr/>
            <a:r>
              <a:t>Lab: Forms and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 Lab 1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Goal: Break newPerformance method in two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addPerformance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Shows the form </a:t>
            </a:r>
          </a:p>
          <a:p>
            <a:pPr lvl="2" marL="0" indent="38862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2975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4" marL="0" indent="77724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2975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*ngIf=</a:t>
            </a:r>
            <a:r>
              <a:t>"addingPerformance === true"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Creates a blank instance var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submitPerformance, which pushes var on array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255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2" marL="0" indent="38862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306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performanceArray.push(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.newPerformance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 Lab 2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Hook up input</a:t>
            </a:r>
          </a:p>
          <a:p>
            <a:pPr/>
            <a:r>
              <a:t>Validation too</a:t>
            </a:r>
          </a:p>
          <a:p>
            <a:pPr/>
            <a:r>
              <a:t>Handle ngSubmit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Validation</a:t>
            </a:r>
          </a:p>
          <a:p>
            <a:pPr/>
            <a:r>
              <a:t>Set a component property from an attribute</a:t>
            </a:r>
          </a:p>
          <a:p>
            <a:pPr/>
            <a:r>
              <a:t>&lt;input #phoneNumber="867-5309"&gt;</a:t>
            </a:r>
          </a:p>
          <a:p>
            <a:pPr/>
            <a:r>
              <a:t>Reference it in other elements'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are pipes?</a:t>
            </a:r>
          </a:p>
          <a:p>
            <a:pPr/>
            <a:r>
              <a:t>Transform model data for display purposes</a:t>
            </a:r>
          </a:p>
          <a:p>
            <a:pPr/>
            <a:r>
              <a:t>Apply one or more within a template expression</a:t>
            </a:r>
          </a:p>
          <a:p>
            <a:pPr/>
            <a:r>
              <a:t>Builtin and custom</a:t>
            </a:r>
          </a:p>
          <a:p>
            <a:pPr/>
            <a:r>
              <a:t>Previously called "Filters" in nG 1.x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Example - Dates</a:t>
            </a:r>
          </a:p>
          <a:p>
            <a:pPr/>
            <a:r>
              <a:t>Default format for JS Date objects not useful</a:t>
            </a:r>
          </a:p>
          <a:p>
            <a:pPr/>
            <a:r>
              <a:t>"Tue Jan 24 2017 17:40:12 GMT-0600 (CST)"</a:t>
            </a:r>
          </a:p>
          <a:p>
            <a:pPr/>
            <a:r>
              <a:t>Common use case to reuse different formats</a:t>
            </a:r>
          </a:p>
          <a:p>
            <a:pPr/>
            <a:r>
              <a:t>"20170124", "January 24, 2017",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Example - Dates</a:t>
            </a:r>
          </a:p>
          <a:p>
            <a:pPr/>
            <a:r>
              <a:t>{{ someDate | date:'yyyyMMdd' }}</a:t>
            </a:r>
          </a:p>
          <a:p>
            <a:pPr/>
            <a:r>
              <a:t>Note the pipe character between terms</a:t>
            </a:r>
          </a:p>
          <a:p>
            <a:pPr/>
            <a:r>
              <a:t>Multiple pipes can be chained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Custom Pipes Best Practices</a:t>
            </a:r>
          </a:p>
          <a:p>
            <a:pPr/>
            <a:r>
              <a:t>Fast, fast, fast</a:t>
            </a:r>
          </a:p>
          <a:p>
            <a:pPr/>
            <a:r>
              <a:t>nG may re-render templates often </a:t>
            </a:r>
          </a:p>
          <a:p>
            <a:pPr/>
            <a:r>
              <a:t>A slow pipe can slow down a whole view</a:t>
            </a:r>
          </a:p>
          <a:p>
            <a:pPr/>
            <a:r>
              <a:t>Use Component methods when more complex</a:t>
            </a:r>
          </a:p>
          <a:p>
            <a:pPr/>
            <a:r>
              <a:t>Methods can be much better optimized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Custom Pipes Best Practices</a:t>
            </a:r>
          </a:p>
          <a:p>
            <a:pPr/>
            <a:r>
              <a:t>Simplicity</a:t>
            </a:r>
          </a:p>
          <a:p>
            <a:pPr/>
            <a:r>
              <a:t>No side effects</a:t>
            </a:r>
          </a:p>
          <a:p>
            <a:pPr/>
            <a:r>
              <a:t>A pipe should not "do" anything</a:t>
            </a:r>
          </a:p>
          <a:p>
            <a:pPr/>
            <a:r>
              <a:t>When in doubt, use Component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Custom Pipe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53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import</a:t>
            </a:r>
            <a:r>
              <a:t> { Pipe, PipeTransform } </a:t>
            </a:r>
            <a:r>
              <a:rPr>
                <a:solidFill>
                  <a:srgbClr val="D53BD3"/>
                </a:solidFill>
              </a:rPr>
              <a:t>from</a:t>
            </a:r>
            <a:r>
              <a:t> </a:t>
            </a:r>
            <a:r>
              <a:rPr>
                <a:solidFill>
                  <a:srgbClr val="C33720"/>
                </a:solidFill>
              </a:rPr>
              <a:t>'@angular/core'</a:t>
            </a:r>
            <a:r>
              <a:t>;                                  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@</a:t>
            </a:r>
            <a:r>
              <a:rPr>
                <a:solidFill>
                  <a:srgbClr val="34BBC8"/>
                </a:solidFill>
              </a:rPr>
              <a:t>Pipe</a:t>
            </a:r>
            <a:r>
              <a:rPr>
                <a:solidFill>
                  <a:srgbClr val="F4F4F4"/>
                </a:solidFill>
              </a:rPr>
              <a:t>({ name: </a:t>
            </a:r>
            <a:r>
              <a:t>'artistBirthdate'</a:t>
            </a:r>
            <a:r>
              <a:rPr>
                <a:solidFill>
                  <a:srgbClr val="F4F4F4"/>
                </a:solidFill>
              </a:rPr>
              <a:t> })</a:t>
            </a:r>
            <a:endParaRPr>
              <a:solidFill>
                <a:srgbClr val="F4F4F4"/>
              </a:solidFill>
            </a:endParaRP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 ArtistBirthdayPipe </a:t>
            </a:r>
            <a:r>
              <a:t>implements</a:t>
            </a:r>
            <a:r>
              <a:rPr>
                <a:solidFill>
                  <a:srgbClr val="34BBC8"/>
                </a:solidFill>
              </a:rPr>
              <a:t> PipeTransform </a:t>
            </a:r>
            <a:r>
              <a:t>{                            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transform</a:t>
            </a:r>
            <a:r>
              <a:t>( birthdate: string ) {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( birthdate ) </a:t>
            </a:r>
            <a:r>
              <a:rPr>
                <a:solidFill>
                  <a:srgbClr val="CD7923"/>
                </a:solidFill>
              </a:rPr>
              <a:t>?</a:t>
            </a:r>
            <a:r>
              <a:t> birthdate </a:t>
            </a:r>
            <a:r>
              <a:rPr>
                <a:solidFill>
                  <a:srgbClr val="CD7923"/>
                </a:solidFill>
              </a:rPr>
              <a:t>:</a:t>
            </a:r>
            <a:r>
              <a:t> </a:t>
            </a:r>
            <a:r>
              <a:rPr>
                <a:solidFill>
                  <a:srgbClr val="C33720"/>
                </a:solidFill>
              </a:rPr>
              <a:t>'N/A'</a:t>
            </a:r>
            <a:r>
              <a:t>;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"transform" method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Connects piped expression to function argument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Return value sent to next pipe or 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Builtin Pipe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Add a birthdate to Artist </a:t>
            </a:r>
          </a:p>
          <a:p>
            <a:pPr lvl="1"/>
            <a:r>
              <a:t>Class ( make optional )</a:t>
            </a:r>
          </a:p>
          <a:p>
            <a:pPr lvl="1"/>
            <a:r>
              <a:t>Component &amp; template</a:t>
            </a:r>
          </a:p>
          <a:p>
            <a:pPr/>
            <a:r>
              <a:t>Format birthdate using date:format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