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mobile-modular-js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hammerjs.github.io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obile / Modular J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/ Modular JS</a:t>
            </a:r>
          </a:p>
        </p:txBody>
      </p:sp>
      <p:sp>
        <p:nvSpPr>
          <p:cNvPr id="129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 defTabSz="525779">
              <a:defRPr sz="3239"/>
            </a:pPr>
            <a:r>
              <a:t>Elias Carlston, DevelopIntelligence</a:t>
            </a:r>
          </a:p>
          <a:p>
            <a:pPr defTabSz="525779">
              <a:defRPr sz="3239"/>
            </a:pPr>
            <a:r>
              <a:t>elias@eliascarlston.com</a:t>
            </a:r>
          </a:p>
          <a:p>
            <a:pPr defTabSz="525779">
              <a:defRPr sz="3239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https://github.com/eliasjames/training-mobile-modular-js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56" name="Dri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Driver</a:t>
            </a:r>
          </a:p>
          <a:p>
            <a:pPr lvl="1"/>
            <a:r>
              <a:t>Types at the keyboard</a:t>
            </a:r>
          </a:p>
          <a:p>
            <a:pPr lvl="1"/>
            <a:r>
              <a:t>Implements code </a:t>
            </a:r>
          </a:p>
          <a:p>
            <a:pPr lvl="1"/>
            <a:r>
              <a:t>Focuses on immediate needs / bottom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59" name="Navig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Navigator</a:t>
            </a:r>
          </a:p>
          <a:p>
            <a:pPr lvl="1"/>
            <a:r>
              <a:t>"Check each item in the collection"</a:t>
            </a:r>
          </a:p>
          <a:p>
            <a:pPr/>
            <a:r>
              <a:t>Driver</a:t>
            </a:r>
          </a:p>
          <a:p>
            <a:pPr lvl="1"/>
            <a:r>
              <a:t>Decides on for loop, while loop, map / reduce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62" name="Pr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Pros</a:t>
            </a:r>
          </a:p>
          <a:p>
            <a:pPr lvl="1"/>
            <a:r>
              <a:t>15% less defects</a:t>
            </a:r>
          </a:p>
          <a:p>
            <a:pPr lvl="1"/>
            <a:r>
              <a:t>Built-in code review</a:t>
            </a:r>
          </a:p>
          <a:p>
            <a:pPr lvl="1"/>
            <a:r>
              <a:t>95% report more confidence in solutions</a:t>
            </a:r>
          </a:p>
          <a:p>
            <a:pPr lvl="1"/>
            <a:r>
              <a:t>Increases communication, knowledge 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65" name="C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Cons</a:t>
            </a:r>
          </a:p>
          <a:p>
            <a:pPr lvl="1"/>
            <a:r>
              <a:t>Less productive, per hour per person</a:t>
            </a:r>
          </a:p>
          <a:p>
            <a:pPr lvl="1"/>
            <a:r>
              <a:t>95% prefer working alone</a:t>
            </a:r>
          </a:p>
          <a:p>
            <a:pPr lvl="1"/>
            <a:r>
              <a:t>Not suited to simple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68" name="In Pract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In Practice</a:t>
            </a:r>
          </a:p>
          <a:p>
            <a:pPr lvl="1"/>
            <a:r>
              <a:t>Change roles ( every 15mins for class )</a:t>
            </a:r>
          </a:p>
          <a:p>
            <a:pPr lvl="1"/>
            <a:r>
              <a:t>Change partners ( am / pm for class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ab: TDD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TDD Setup</a:t>
            </a:r>
          </a:p>
        </p:txBody>
      </p:sp>
      <p:sp>
        <p:nvSpPr>
          <p:cNvPr id="171" name="Copy 00-tictactoe-carryover/00* outside rep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Copy 00-tictactoe-carryover/00* outside repo</a:t>
            </a:r>
          </a:p>
          <a:p>
            <a:pPr/>
            <a:r>
              <a:t>npm init, install karma + jasmine + more</a:t>
            </a:r>
          </a:p>
          <a:p>
            <a:pPr/>
            <a:r>
              <a:t>Write tests to cover existing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ab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 Overview</a:t>
            </a:r>
          </a:p>
        </p:txBody>
      </p:sp>
      <p:sp>
        <p:nvSpPr>
          <p:cNvPr id="174" name="Click a button, add a new TicTacToe 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Click a button, add a new TicTacToe game</a:t>
            </a:r>
          </a:p>
          <a:p>
            <a:pPr/>
            <a:r>
              <a:t>Each new Game must be fully independent</a:t>
            </a:r>
          </a:p>
          <a:p>
            <a:pPr/>
            <a:r>
              <a:t>Needs: </a:t>
            </a:r>
          </a:p>
          <a:p>
            <a:pPr lvl="1"/>
            <a:r>
              <a:t>Create board dynamically on button click </a:t>
            </a:r>
          </a:p>
          <a:p>
            <a:pPr lvl="1"/>
            <a:r>
              <a:t>Create new program data structures</a:t>
            </a:r>
          </a:p>
          <a:p>
            <a:pPr lvl="1"/>
            <a:r>
              <a:t>Bind new structures to new 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ab: Refactor 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Refactor board</a:t>
            </a:r>
          </a:p>
        </p:txBody>
      </p:sp>
      <p:sp>
        <p:nvSpPr>
          <p:cNvPr id="177" name="Goal: Create game board dynamical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Create game board dynamically</a:t>
            </a:r>
          </a:p>
          <a:p>
            <a:pPr/>
            <a:r>
              <a:t>Reason: First step towards playing multiple games</a:t>
            </a:r>
          </a:p>
          <a:p>
            <a:pPr/>
            <a:r>
              <a:t>Method: Move board markup creation from .html file to JavaScript</a:t>
            </a:r>
          </a:p>
          <a:p>
            <a:pPr/>
            <a:r>
              <a:t>Instructions: 00-tictactoe-carryover/00-01-changes.txt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ab: Refactor confi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Refactor config</a:t>
            </a:r>
          </a:p>
        </p:txBody>
      </p:sp>
      <p:sp>
        <p:nvSpPr>
          <p:cNvPr id="180" name="Goal: Standardize app-level set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Standardize app-level settings</a:t>
            </a:r>
          </a:p>
          <a:p>
            <a:pPr/>
            <a:r>
              <a:t>Reason: Settings shouldn't be stored in code</a:t>
            </a:r>
          </a:p>
          <a:p>
            <a:pPr/>
            <a:r>
              <a:t>Method: Create settings object &amp; move values there</a:t>
            </a:r>
          </a:p>
          <a:p>
            <a:pPr/>
            <a:r>
              <a:t>Instructions: 00-tictactoe-carryover/01-02-changes.txt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ab: Add 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Add button</a:t>
            </a:r>
          </a:p>
        </p:txBody>
      </p:sp>
      <p:sp>
        <p:nvSpPr>
          <p:cNvPr id="183" name="Goal: Add butt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Add button</a:t>
            </a:r>
          </a:p>
          <a:p>
            <a:pPr/>
            <a:r>
              <a:t>Reason: Click will add multiple games in next step</a:t>
            </a:r>
          </a:p>
          <a:p>
            <a:pPr/>
            <a:r>
              <a:t>Method: Create new controls file, bind to button</a:t>
            </a:r>
          </a:p>
          <a:p>
            <a:pPr/>
            <a:r>
              <a:t>Instructions: 00-tictactoe-carryover/01-02-changes.txt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32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Introductions / Icebreakers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Course Overview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Review &amp; Setup Labs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OO JS / Architecture &amp; Patterns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JavaScript Module Patterns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Custom 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ab: Bind but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Bind button</a:t>
            </a:r>
          </a:p>
        </p:txBody>
      </p:sp>
      <p:sp>
        <p:nvSpPr>
          <p:cNvPr id="186" name="Goal: Create new game board on cli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Create new game board on click</a:t>
            </a:r>
          </a:p>
          <a:p>
            <a:pPr/>
            <a:r>
              <a:t>Reason: Intermediate step</a:t>
            </a:r>
          </a:p>
          <a:p>
            <a:pPr/>
            <a:r>
              <a:t>Method: Hook up button</a:t>
            </a:r>
          </a:p>
          <a:p>
            <a:pPr/>
            <a:r>
              <a:t>Instructions: </a:t>
            </a:r>
          </a:p>
          <a:p>
            <a:pPr lvl="1"/>
            <a:r>
              <a:t>01-multi-game-controls/*-changes.txt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vent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Examples</a:t>
            </a:r>
          </a:p>
        </p:txBody>
      </p:sp>
      <p:sp>
        <p:nvSpPr>
          <p:cNvPr id="189" name="01-dom-events/index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01-dom-events/index.html </a:t>
            </a:r>
          </a:p>
          <a:p>
            <a:pPr/>
            <a:r>
              <a:t>Intentionally doesn't work</a:t>
            </a:r>
          </a:p>
          <a:p>
            <a:pPr/>
            <a:r>
              <a:t>Try to figure it out for a minute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vent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 Examples</a:t>
            </a:r>
          </a:p>
        </p:txBody>
      </p:sp>
      <p:sp>
        <p:nvSpPr>
          <p:cNvPr id="192" name="Hint? 01-no-body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Hint? 01-no-body.html</a:t>
            </a:r>
          </a:p>
          <a:p>
            <a:pPr/>
            <a:r>
              <a:t>Work through the rest of 01-dom-events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95" name="Web dev a highly asynchronous environ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Web dev a highly asynchronous environment</a:t>
            </a:r>
          </a:p>
          <a:p>
            <a:pPr lvl="1"/>
            <a:r>
              <a:t>Network latency</a:t>
            </a:r>
          </a:p>
          <a:p>
            <a:pPr lvl="1"/>
            <a:r>
              <a:t>Server / database latency</a:t>
            </a:r>
          </a:p>
          <a:p>
            <a:pPr lvl="1"/>
            <a:r>
              <a:t>UI unpredictability</a:t>
            </a:r>
          </a:p>
          <a:p>
            <a:pPr/>
            <a:r>
              <a:t>Needs asynchronous tools</a:t>
            </a:r>
          </a:p>
          <a:p>
            <a:pPr/>
            <a:r>
              <a:t>Inversion of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98" name="Picture a radio s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Picture a radio station</a:t>
            </a:r>
          </a:p>
          <a:p>
            <a:pPr lvl="1"/>
            <a:r>
              <a:t>Can broadcast songs, ads, DJ banter…</a:t>
            </a:r>
          </a:p>
          <a:p>
            <a:pPr lvl="1"/>
            <a:r>
              <a:t>Listeners ("subscribers") tune in and out</a:t>
            </a:r>
          </a:p>
          <a:p>
            <a:pPr lvl="1"/>
            <a:r>
              <a:t>Each subscriber can have a unique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201" name="Event strea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55600" indent="-355600" defTabSz="467359">
              <a:spcBef>
                <a:spcPts val="3300"/>
              </a:spcBef>
              <a:defRPr sz="3040"/>
            </a:pPr>
            <a:r>
              <a:t>Event stream</a:t>
            </a:r>
          </a:p>
          <a:p>
            <a:pPr lvl="1" marL="711200" indent="-355600" defTabSz="467359">
              <a:spcBef>
                <a:spcPts val="3300"/>
              </a:spcBef>
              <a:defRPr sz="3040"/>
            </a:pPr>
            <a:r>
              <a:t>The object payloads as they come in 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Monaco"/>
                <a:ea typeface="Monaco"/>
                <a:cs typeface="Monaco"/>
                <a:sym typeface="Monaco"/>
              </a:defRPr>
            </a:pPr>
            <a:r>
              <a:t>{ "type": "song", value: "We Are 138" },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Monaco"/>
                <a:ea typeface="Monaco"/>
                <a:cs typeface="Monaco"/>
                <a:sym typeface="Monaco"/>
              </a:defRPr>
            </a:pPr>
            <a:r>
              <a:t>{ "type": "ad", value: "Cal Worthington Auto Sales" },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Monaco"/>
                <a:ea typeface="Monaco"/>
                <a:cs typeface="Monaco"/>
                <a:sym typeface="Monaco"/>
              </a:defRPr>
            </a:pPr>
            <a:r>
              <a:t>{ "type": "song", value: "The Ocean" },</a:t>
            </a:r>
          </a:p>
          <a:p>
            <a:pPr lvl="1" marL="0" indent="182880" defTabSz="467359">
              <a:spcBef>
                <a:spcPts val="3300"/>
              </a:spcBef>
              <a:buSzTx/>
              <a:buNone/>
              <a:defRPr sz="3040">
                <a:latin typeface="Monaco"/>
                <a:ea typeface="Monaco"/>
                <a:cs typeface="Monaco"/>
                <a:sym typeface="Monaco"/>
              </a:defRPr>
            </a:pPr>
            <a:r>
              <a:t>{ "type": "station-id", value: "Chris Robinson"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204" name="Event bubb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609"/>
            </a:pPr>
            <a:r>
              <a:t>Event bubbling</a:t>
            </a:r>
          </a:p>
          <a:p>
            <a:pPr lvl="1" marL="844550" indent="-422275" defTabSz="554990">
              <a:spcBef>
                <a:spcPts val="3900"/>
              </a:spcBef>
              <a:defRPr sz="3609"/>
            </a:pPr>
            <a:r>
              <a:t>One event generates a chain </a:t>
            </a:r>
          </a:p>
          <a:p>
            <a:pPr lvl="1" marL="0" indent="217170" defTabSz="554990">
              <a:spcBef>
                <a:spcPts val="3900"/>
              </a:spcBef>
              <a:buSzTx/>
              <a:buNone/>
              <a:defRPr sz="3609">
                <a:latin typeface="Monaco"/>
                <a:ea typeface="Monaco"/>
                <a:cs typeface="Monaco"/>
                <a:sym typeface="Monaco"/>
              </a:defRPr>
            </a:pPr>
            <a:r>
              <a:t>{ "type": "mousemove", value: {…} },</a:t>
            </a:r>
          </a:p>
          <a:p>
            <a:pPr lvl="1" marL="0" indent="217170" defTabSz="554990">
              <a:spcBef>
                <a:spcPts val="3900"/>
              </a:spcBef>
              <a:buSzTx/>
              <a:buNone/>
              <a:defRPr sz="3609">
                <a:latin typeface="Monaco"/>
                <a:ea typeface="Monaco"/>
                <a:cs typeface="Monaco"/>
                <a:sym typeface="Monaco"/>
              </a:defRPr>
            </a:pPr>
            <a:r>
              <a:t>{ "type": "mouseclick", value: {…} },</a:t>
            </a:r>
          </a:p>
          <a:p>
            <a:pPr lvl="1" marL="0" indent="217170" defTabSz="554990">
              <a:spcBef>
                <a:spcPts val="3900"/>
              </a:spcBef>
              <a:buSzTx/>
              <a:buNone/>
              <a:defRPr sz="3609">
                <a:latin typeface="Monaco"/>
                <a:ea typeface="Monaco"/>
                <a:cs typeface="Monaco"/>
                <a:sym typeface="Monaco"/>
              </a:defRPr>
            </a:pPr>
            <a:r>
              <a:t>{ "type": "button:click", value: {…} },</a:t>
            </a:r>
          </a:p>
          <a:p>
            <a:pPr lvl="1" marL="0" indent="217170" defTabSz="554990">
              <a:spcBef>
                <a:spcPts val="3900"/>
              </a:spcBef>
              <a:buSzTx/>
              <a:buNone/>
              <a:defRPr sz="3609">
                <a:latin typeface="Monaco"/>
                <a:ea typeface="Monaco"/>
                <a:cs typeface="Monaco"/>
                <a:sym typeface="Monaco"/>
              </a:defRPr>
            </a:pPr>
            <a:r>
              <a:t>{ "type": "form:submit", value: {…}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207" name="Async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Async programming</a:t>
            </a:r>
          </a:p>
          <a:p>
            <a:pPr lvl="1"/>
            <a:r>
              <a:t>Very different than synchronous</a:t>
            </a:r>
          </a:p>
          <a:p>
            <a:pPr lvl="1"/>
            <a:r>
              <a:t>Don't try to store values</a:t>
            </a:r>
          </a:p>
          <a:p>
            <a:pPr lvl="1"/>
            <a:r>
              <a:t>Only act on what's currently available</a:t>
            </a:r>
          </a:p>
          <a:p>
            <a:pPr lvl="1"/>
            <a:r>
              <a:t>Callback Pattern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210" name="Callback Pat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Callback Pattern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button.addEventListener( 'click', function( e ) {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  // the argument passed is the DOM event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  e.target, e.x, e.y, e.path, e.defaultPrevented;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  // may be multiple handlers per event</a:t>
            </a:r>
          </a:p>
          <a:p>
            <a:pPr lvl="1" marL="0" indent="228600">
              <a:buSzTx/>
              <a:buNone/>
              <a:defRPr sz="2800">
                <a:latin typeface="Monaco"/>
                <a:ea typeface="Monaco"/>
                <a:cs typeface="Monaco"/>
                <a:sym typeface="Monac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13" name="We can create our 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We can create our own </a:t>
            </a:r>
          </a:p>
          <a:p>
            <a:pPr lvl="1"/>
            <a:r>
              <a:t>Event types</a:t>
            </a:r>
          </a:p>
          <a:p>
            <a:pPr lvl="1"/>
            <a:r>
              <a:t>Listeners</a:t>
            </a:r>
          </a:p>
          <a:p>
            <a:pPr lvl="1"/>
            <a:r>
              <a:t>Dispatchers (aka "emitters")</a:t>
            </a:r>
          </a:p>
          <a:p>
            <a:pPr/>
            <a:r>
              <a:t>An excellent pattern for asynchronous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35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16" name="Highly Decoupled - Pr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Highly Decoupled - Pros</a:t>
            </a:r>
          </a:p>
          <a:p>
            <a:pPr lvl="1"/>
            <a:r>
              <a:t>Listeners execute at just the right time</a:t>
            </a:r>
          </a:p>
          <a:p>
            <a:pPr lvl="1"/>
            <a:r>
              <a:t>Listeners can attach &amp; detach at will</a:t>
            </a:r>
          </a:p>
          <a:p>
            <a:pPr lvl="1"/>
            <a:r>
              <a:t>Emitter knows nothing about listeners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19" name="Highly Decoupled - C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Highly Decoupled - Cons</a:t>
            </a:r>
          </a:p>
          <a:p>
            <a:pPr lvl="1"/>
            <a:r>
              <a:t>Application state should not be stored</a:t>
            </a:r>
          </a:p>
          <a:p>
            <a:pPr lvl="1"/>
            <a:r>
              <a:t>Reasoning about app logic gets harder</a:t>
            </a:r>
          </a:p>
          <a:p>
            <a:pPr lvl="1"/>
            <a:r>
              <a:t>Causes and effects spread out over code</a:t>
            </a:r>
          </a:p>
          <a:p>
            <a:pPr lvl="1"/>
            <a:r>
              <a:t>Event types must be carefully managed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22" name="var radioSongPlay = new CustomEvent( 'play-song', {…} 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var radioSongPlay = new CustomEvent( 'play-song', {…} );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domElement.dispatchEvent( radioSongPlay );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differentEl.addEventListener( 'play-song', function() {…});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25" name="Dependenc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Dependency</a:t>
            </a:r>
          </a:p>
          <a:p>
            <a:pPr lvl="1"/>
            <a:r>
              <a:t>Any listener can attach to the event by name</a:t>
            </a:r>
          </a:p>
          <a:p>
            <a:pPr lvl="1"/>
            <a:r>
              <a:t>Emitters need the CustomEvent object</a:t>
            </a:r>
          </a:p>
          <a:p>
            <a:pPr lvl="1"/>
            <a:r>
              <a:t>CustomEvents need to load first &amp; get shared</a:t>
            </a:r>
          </a:p>
          <a:p>
            <a:pPr lvl="1"/>
            <a:r>
              <a:t>Many strategies for dependency management</a:t>
            </a:r>
          </a:p>
          <a:p>
            <a:pPr lvl="1"/>
            <a:r>
              <a:t>Simple DM can use functions &amp; script tags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 Events</a:t>
            </a:r>
          </a:p>
        </p:txBody>
      </p:sp>
      <p:sp>
        <p:nvSpPr>
          <p:cNvPr id="228" name="function initCustomEvents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function initCustomEvents() {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return { 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playSong: new CustomEvent(…), 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playAd: new CustomEvent(…),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    …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marL="0" indent="0">
              <a:buSzTx/>
              <a:buNone/>
              <a:defRPr sz="2400">
                <a:latin typeface="Monaco"/>
                <a:ea typeface="Monaco"/>
                <a:cs typeface="Monaco"/>
                <a:sym typeface="Monaco"/>
              </a:defRPr>
            </a:pPr>
            <a:r>
              <a:t>function initUI( initCustomEvents() ) {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Lab: Multi-cli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Multi-clicks</a:t>
            </a:r>
          </a:p>
        </p:txBody>
      </p:sp>
      <p:sp>
        <p:nvSpPr>
          <p:cNvPr id="231" name="Existing code in 03-custom-events/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Existing code in 03-custom-events/:</a:t>
            </a:r>
          </a:p>
          <a:p>
            <a:pPr lvl="1"/>
            <a:r>
              <a:t>Clicking on UI element marks it "selected"</a:t>
            </a:r>
          </a:p>
          <a:p>
            <a:pPr lvl="1"/>
            <a:r>
              <a:t>Clicking again unselects</a:t>
            </a:r>
          </a:p>
          <a:p>
            <a:pPr lvl="1"/>
            <a:r>
              <a:t>Clicking on non-UI (body) unselects all</a:t>
            </a:r>
          </a:p>
          <a:p>
            <a:pPr lvl="1"/>
            <a:r>
              <a:t>Hint: use event.target to detect anti-clicks</a:t>
            </a:r>
          </a:p>
          <a:p>
            <a:pPr/>
            <a:r>
              <a:t>Add multiple click-sections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234" name="Common Historical Themes…"/>
          <p:cNvSpPr txBox="1"/>
          <p:nvPr>
            <p:ph type="body" idx="1"/>
          </p:nvPr>
        </p:nvSpPr>
        <p:spPr>
          <a:xfrm>
            <a:off x="952500" y="2590800"/>
            <a:ext cx="11099800" cy="662920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Historical Themes</a:t>
            </a:r>
          </a:p>
          <a:p>
            <a:pPr/>
            <a:r>
              <a:t>Versionless - ad hoc feature support</a:t>
            </a:r>
          </a:p>
          <a:p>
            <a:pPr/>
            <a:r>
              <a:t>Stateless - data not stored between actions</a:t>
            </a:r>
          </a:p>
          <a:p>
            <a:pPr/>
            <a:r>
              <a:t>Backwards compatible &amp; fault tolerant</a:t>
            </a:r>
          </a:p>
          <a:p>
            <a:pPr/>
            <a:r>
              <a:t>Iterative - modern web not planned</a:t>
            </a:r>
          </a:p>
          <a:p>
            <a:pPr/>
            <a:r>
              <a:t>Community builds solutions between iterations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237" name="Goals for Web Development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Goals for Web Development</a:t>
            </a:r>
          </a:p>
          <a:p>
            <a:pPr/>
            <a:r>
              <a:t>Clear: easily identify which code does what</a:t>
            </a:r>
          </a:p>
          <a:p>
            <a:pPr/>
            <a:r>
              <a:t>Usable: productive and helpful for users</a:t>
            </a:r>
          </a:p>
          <a:p>
            <a:pPr/>
            <a:r>
              <a:t>Robust: work as often as possible; fail gracefully</a:t>
            </a:r>
          </a:p>
          <a:p>
            <a:pPr/>
            <a:r>
              <a:t>Limber: easily reuse and adapt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240" name="Best Practices…"/>
          <p:cNvSpPr txBox="1"/>
          <p:nvPr>
            <p:ph type="body" idx="1"/>
          </p:nvPr>
        </p:nvSpPr>
        <p:spPr>
          <a:xfrm>
            <a:off x="952500" y="2590800"/>
            <a:ext cx="11099800" cy="61757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Best Practices</a:t>
            </a:r>
          </a:p>
          <a:p>
            <a:pPr/>
            <a:r>
              <a:t>Small pieces</a:t>
            </a:r>
          </a:p>
          <a:p>
            <a:pPr/>
            <a:r>
              <a:t>Good organization &amp; formatting</a:t>
            </a:r>
          </a:p>
          <a:p>
            <a:pPr/>
            <a:r>
              <a:t>Separation of Concerns / Single Responsibility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Intermediate 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JS</a:t>
            </a:r>
          </a:p>
        </p:txBody>
      </p:sp>
      <p:sp>
        <p:nvSpPr>
          <p:cNvPr id="243" name="Specific first, then gener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Specific first, then general</a:t>
            </a:r>
          </a:p>
          <a:p>
            <a:pPr/>
            <a:r>
              <a:t>Use JS data structures to the fullest</a:t>
            </a:r>
          </a:p>
          <a:p>
            <a:pPr/>
            <a:r>
              <a:t>Emphasis on refactoring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8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</a:t>
            </a:r>
          </a:p>
          <a:p>
            <a:pPr/>
            <a:r>
              <a:t>Require.js Module Loading </a:t>
            </a:r>
          </a:p>
          <a:p>
            <a:pPr/>
            <a:r>
              <a:t>Webpack Module Loading </a:t>
            </a:r>
          </a:p>
          <a:p>
            <a:pPr/>
            <a:r>
              <a:t>Ajax, CORS, JSONP</a:t>
            </a:r>
          </a:p>
          <a:p>
            <a:pPr/>
            <a:r>
              <a:t>Mocking Ajax Requests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46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Problem</a:t>
            </a:r>
          </a:p>
          <a:p>
            <a:pPr/>
            <a:r>
              <a:t>ES5 JS lacked language features </a:t>
            </a:r>
          </a:p>
          <a:p>
            <a:pPr lvl="1"/>
            <a:r>
              <a:t>import/export</a:t>
            </a:r>
          </a:p>
          <a:p>
            <a:pPr lvl="1"/>
            <a:r>
              <a:t>private</a:t>
            </a:r>
          </a:p>
          <a:p>
            <a:pPr lvl="1"/>
            <a:r>
              <a:t>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49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Arrays</a:t>
            </a:r>
          </a:p>
          <a:p>
            <a:pPr/>
            <a:r>
              <a:t>Objects</a:t>
            </a:r>
          </a:p>
          <a:p>
            <a:pPr/>
            <a:r>
              <a:t>Functions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52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Arrays</a:t>
            </a:r>
          </a:p>
          <a:p>
            <a:pPr lvl="1"/>
            <a:r>
              <a:t>Natural for collections or lists </a:t>
            </a:r>
          </a:p>
          <a:p>
            <a:pPr lvl="1"/>
            <a:r>
              <a:t>Dynamic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55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Objects</a:t>
            </a:r>
          </a:p>
          <a:p>
            <a:pPr lvl="1"/>
            <a:r>
              <a:t>key/value stores</a:t>
            </a:r>
          </a:p>
          <a:p>
            <a:pPr lvl="1"/>
            <a:r>
              <a:t>Nesting for organization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58" name="Native Solu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Native Solutions</a:t>
            </a:r>
          </a:p>
          <a:p>
            <a:pPr/>
            <a:r>
              <a:t>Functions</a:t>
            </a:r>
          </a:p>
          <a:p>
            <a:pPr lvl="1"/>
            <a:r>
              <a:t>Delimit inner and outer scope</a:t>
            </a:r>
          </a:p>
          <a:p>
            <a:pPr lvl="1"/>
            <a:r>
              <a:t>Isolate inner scope</a:t>
            </a:r>
          </a:p>
          <a:p>
            <a:pPr lvl="1"/>
            <a:r>
              <a:t>Identify external dependencies via arguments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61" name="&quot;Revealing Module&quot; patt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"Revealing Module" pattern</a:t>
            </a:r>
          </a:p>
          <a:p>
            <a:pPr marL="0" indent="0">
              <a:buSzTx/>
              <a:buNone/>
            </a:pPr>
            <a:r>
              <a:t>function makeModule() {</a:t>
            </a:r>
          </a:p>
          <a:p>
            <a:pPr lvl="1" marL="0" indent="228600">
              <a:buSzTx/>
              <a:buNone/>
            </a:pPr>
            <a:r>
              <a:t>function inner() {…}</a:t>
            </a:r>
          </a:p>
          <a:p>
            <a:pPr lvl="1" marL="0" indent="228600">
              <a:buSzTx/>
              <a:buNone/>
            </a:pPr>
            <a:r>
              <a:t>return { outsideAccess: inner };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Lab: Nested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Nested Objects</a:t>
            </a:r>
          </a:p>
        </p:txBody>
      </p:sp>
      <p:sp>
        <p:nvSpPr>
          <p:cNvPr id="264" name="Goal: Organize code for dynamic re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31165" indent="-431165" defTabSz="566674">
              <a:spcBef>
                <a:spcPts val="4000"/>
              </a:spcBef>
              <a:defRPr sz="3686"/>
            </a:pPr>
            <a:r>
              <a:t>Goal: Organize code for dynamic reuse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Method: Move all functionality underneath global object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Notes: This is another intermediate step on the way to multiple games. Games will not fully work until the 03- step.</a:t>
            </a:r>
          </a:p>
          <a:p>
            <a:pPr marL="431165" indent="-431165" defTabSz="566674">
              <a:spcBef>
                <a:spcPts val="4000"/>
              </a:spcBef>
              <a:defRPr sz="3686"/>
            </a:pPr>
            <a:r>
              <a:t>Instructions: 01-multi-game-controls/01-02-changes.txt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Lab: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Constructors</a:t>
            </a:r>
          </a:p>
        </p:txBody>
      </p:sp>
      <p:sp>
        <p:nvSpPr>
          <p:cNvPr id="267" name="Goal: Independent g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Independent games</a:t>
            </a:r>
          </a:p>
          <a:p>
            <a:pPr/>
            <a:r>
              <a:t>Method: Create &amp; hold multiple games to correspond to multiple boards</a:t>
            </a:r>
          </a:p>
          <a:p>
            <a:pPr/>
            <a:r>
              <a:t>Instructions: 01-multi-game-controls/02-03-changes.txt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70" name="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Problem</a:t>
            </a:r>
          </a:p>
          <a:p>
            <a:pPr/>
            <a:r>
              <a:t>Writing in global scope not good practice</a:t>
            </a:r>
          </a:p>
          <a:p>
            <a:pPr lvl="1"/>
            <a:r>
              <a:t>"Pollution": all globals are visible to each other</a:t>
            </a:r>
          </a:p>
          <a:p>
            <a:pPr lvl="1"/>
            <a:r>
              <a:t>Collision: all globals can modify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73" name="Solu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Solution</a:t>
            </a:r>
          </a:p>
          <a:p>
            <a:pPr/>
            <a:r>
              <a:t>Anonymous functions</a:t>
            </a:r>
          </a:p>
          <a:p>
            <a:pPr lvl="1"/>
            <a:r>
              <a:t>Create new, nested scope</a:t>
            </a:r>
          </a:p>
          <a:p>
            <a:pPr lvl="1"/>
            <a:r>
              <a:t>Can't be accessed from outside</a:t>
            </a:r>
          </a:p>
          <a:p>
            <a:pPr lvl="1"/>
            <a:r>
              <a:t>No reference from global namespace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1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Promises</a:t>
            </a:r>
          </a:p>
          <a:p>
            <a:pPr/>
            <a:r>
              <a:t>HTML5 Forms and Form validation </a:t>
            </a:r>
          </a:p>
          <a:p>
            <a:pPr/>
            <a:r>
              <a:t>Online / Offline events</a:t>
            </a:r>
          </a:p>
          <a:p>
            <a:pPr/>
            <a:r>
              <a:t>Local &amp; Session Storage</a:t>
            </a:r>
          </a:p>
          <a:p>
            <a:pPr/>
            <a:r>
              <a:t>HTML5 API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76" name="IIF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IIFE</a:t>
            </a:r>
          </a:p>
          <a:p>
            <a:pPr/>
            <a:r>
              <a:t>Immediately Invoked Function Expression</a:t>
            </a:r>
          </a:p>
          <a:p>
            <a:pPr/>
            <a:r>
              <a:t>Two sets of parentheses:</a:t>
            </a:r>
          </a:p>
          <a:p>
            <a:pPr/>
            <a:r>
              <a:t>(function( namedArg ) { … })( suppliedParam );</a:t>
            </a:r>
          </a:p>
          <a:p>
            <a:pPr/>
            <a:r>
              <a:t>Creates function, executes, exits</a:t>
            </a:r>
          </a:p>
          <a:p>
            <a:pPr/>
            <a:r>
              <a:t>Some data may be preserved by closure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O JS Patt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 JS Patterns</a:t>
            </a:r>
          </a:p>
        </p:txBody>
      </p:sp>
      <p:sp>
        <p:nvSpPr>
          <p:cNvPr id="279" name="Disadvanta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Disadvantages</a:t>
            </a:r>
          </a:p>
          <a:p>
            <a:pPr/>
            <a:r>
              <a:t>Anonymous functions</a:t>
            </a:r>
          </a:p>
          <a:p>
            <a:pPr lvl="1"/>
            <a:r>
              <a:t>How to communicate without global handle?</a:t>
            </a:r>
          </a:p>
          <a:p>
            <a:pPr lvl="1"/>
            <a:r>
              <a:t>Answer: events</a:t>
            </a:r>
          </a:p>
          <a:p>
            <a:pPr lvl="1"/>
            <a:r>
              <a:t>Lack of global makes testing &amp; debugging harder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ab: Non-Glob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Non-Global</a:t>
            </a:r>
          </a:p>
        </p:txBody>
      </p:sp>
      <p:sp>
        <p:nvSpPr>
          <p:cNvPr id="282" name="Goal: Remove dependence on global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Remove dependence on global object</a:t>
            </a:r>
          </a:p>
          <a:p>
            <a:pPr/>
            <a:r>
              <a:t>Reason: Avoid pollution, protect data, encapsulation</a:t>
            </a:r>
          </a:p>
          <a:p>
            <a:pPr/>
            <a:r>
              <a:t>Method: Wrap constructor functions in IIFEs, communicate via events</a:t>
            </a:r>
          </a:p>
          <a:p>
            <a:pPr/>
            <a:r>
              <a:t>Instructions: 02-remove-global-object/00-01-changes.txt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Mobile Event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Event Types</a:t>
            </a:r>
          </a:p>
        </p:txBody>
      </p:sp>
      <p:sp>
        <p:nvSpPr>
          <p:cNvPr id="285" name="Notice there's a 'load' for body, document, wind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Notice there's a 'load' for body, document, window</a:t>
            </a:r>
          </a:p>
          <a:p>
            <a:pPr/>
            <a:r>
              <a:t>There's also 'load' for script, XHR, more</a:t>
            </a:r>
          </a:p>
          <a:p>
            <a:pPr/>
            <a:r>
              <a:t>Each has a slightly different meaning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Mobile Event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Event Types</a:t>
            </a:r>
          </a:p>
        </p:txBody>
      </p:sp>
      <p:sp>
        <p:nvSpPr>
          <p:cNvPr id="288" name="Common UI ev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Common UI events</a:t>
            </a:r>
          </a:p>
          <a:p>
            <a:pPr lvl="1"/>
            <a:r>
              <a:t>click</a:t>
            </a:r>
          </a:p>
          <a:p>
            <a:pPr lvl="1"/>
            <a:r>
              <a:t>mousemove / mouseup / mousedown </a:t>
            </a:r>
          </a:p>
          <a:p>
            <a:pPr lvl="1"/>
            <a:r>
              <a:t>keydown / keypress / keyup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Mobile Event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Event Types</a:t>
            </a:r>
          </a:p>
        </p:txBody>
      </p:sp>
      <p:sp>
        <p:nvSpPr>
          <p:cNvPr id="291" name="Mobile De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Mobile Devices</a:t>
            </a:r>
          </a:p>
          <a:p>
            <a:pPr lvl="1"/>
            <a:r>
              <a:t>Mobile is often a separate UI use case</a:t>
            </a:r>
          </a:p>
          <a:p>
            <a:pPr lvl="1"/>
            <a:r>
              <a:t>Pinch, swipe, multi-touch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Mobile Event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Event Types</a:t>
            </a:r>
          </a:p>
        </p:txBody>
      </p:sp>
      <p:sp>
        <p:nvSpPr>
          <p:cNvPr id="294" name="Touch Interfa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Touch Interfaces</a:t>
            </a:r>
          </a:p>
          <a:p>
            <a:pPr lvl="1"/>
            <a:r>
              <a:t>Touch: a single touch (in progress)</a:t>
            </a:r>
          </a:p>
          <a:p>
            <a:pPr lvl="1"/>
            <a:r>
              <a:t>TouchList: array of all Touches</a:t>
            </a:r>
          </a:p>
          <a:p>
            <a:pPr lvl="1"/>
            <a:r>
              <a:t>TouchEvent: a change to a Touch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Mobile Event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Event Types</a:t>
            </a:r>
          </a:p>
        </p:txBody>
      </p:sp>
      <p:sp>
        <p:nvSpPr>
          <p:cNvPr id="297" name="Pointer Ev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Pointer Events</a:t>
            </a:r>
          </a:p>
          <a:p>
            <a:pPr lvl="1"/>
            <a:r>
              <a:t>Hardware-agnostic abstraction </a:t>
            </a:r>
          </a:p>
          <a:p>
            <a:pPr lvl="1"/>
            <a:r>
              <a:t>Supports Touch Interfaces</a:t>
            </a:r>
          </a:p>
          <a:p>
            <a:pPr lvl="1"/>
            <a:r>
              <a:t>Adds capabilities: tilt (orientation), pressure,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Mobile Event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Mobile Event Types</a:t>
            </a:r>
          </a:p>
        </p:txBody>
      </p:sp>
      <p:sp>
        <p:nvSpPr>
          <p:cNvPr id="300" name="Touch and Pointer events emit simulated Mouse ev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Touch and Pointer events emit simulated Mouse events</a:t>
            </a:r>
          </a:p>
          <a:p>
            <a:pPr/>
            <a:r>
              <a:t>Ex, touchstart may emit mouseclick</a:t>
            </a:r>
          </a:p>
          <a:p>
            <a:pPr/>
            <a:r>
              <a:t>For the simplest cases, that may be enough</a:t>
            </a:r>
          </a:p>
          <a:p>
            <a:pPr/>
            <a:r>
              <a:t>But what if a device has mouse &amp; touchscreen?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ab: Hammer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Hammer.js</a:t>
            </a:r>
          </a:p>
        </p:txBody>
      </p:sp>
      <p:sp>
        <p:nvSpPr>
          <p:cNvPr id="303" name="Let's get a library to help handle all these ca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Let's get a library to help handle all these cases</a:t>
            </a:r>
          </a:p>
          <a:p>
            <a:pPr/>
            <a:r>
              <a:t>Visit </a:t>
            </a:r>
            <a:r>
              <a:rPr u="sng">
                <a:solidFill>
                  <a:schemeClr val="accent1">
                    <a:satOff val="-39116"/>
                    <a:lumOff val="31078"/>
                  </a:schemeClr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hammerjs.github.io</a:t>
            </a:r>
            <a:r>
              <a:t>, examine use cases</a:t>
            </a:r>
          </a:p>
          <a:p>
            <a:pPr/>
            <a:r>
              <a:t>Implement hammer.js on our page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ab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 Overview</a:t>
            </a:r>
          </a:p>
        </p:txBody>
      </p:sp>
      <p:sp>
        <p:nvSpPr>
          <p:cNvPr id="144" name="Copy starter TicTacToe project local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Copy starter TicTacToe project locally</a:t>
            </a:r>
          </a:p>
          <a:p>
            <a:pPr/>
            <a:r>
              <a:t>Set up testing tools &amp; write tests</a:t>
            </a:r>
          </a:p>
          <a:p>
            <a:pPr/>
            <a:r>
              <a:t>Refactor TTT to support multiple games</a:t>
            </a:r>
          </a:p>
          <a:p>
            <a:pPr/>
            <a:r>
              <a:t>Refactor TTT using module patterns to solve problems that arise from multiple games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Labs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Labs Overview</a:t>
            </a:r>
          </a:p>
        </p:txBody>
      </p:sp>
      <p:sp>
        <p:nvSpPr>
          <p:cNvPr id="147" name="Click a button, add a new TicTacToe g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Click a button, add a new TicTacToe game</a:t>
            </a:r>
          </a:p>
          <a:p>
            <a:pPr/>
            <a:r>
              <a:t>Each new Game must be fully independent</a:t>
            </a:r>
          </a:p>
          <a:p>
            <a:pPr/>
            <a:r>
              <a:t>Needs: </a:t>
            </a:r>
          </a:p>
          <a:p>
            <a:pPr lvl="1"/>
            <a:r>
              <a:t>Create board dynamically on button click </a:t>
            </a:r>
          </a:p>
          <a:p>
            <a:pPr lvl="1"/>
            <a:r>
              <a:t>Create new program data structures</a:t>
            </a:r>
          </a:p>
          <a:p>
            <a:pPr lvl="1"/>
            <a:r>
              <a:t>Bind new structures to new 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50" name="Two programmers work on the same mach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Two programmers work on the same machine</a:t>
            </a:r>
          </a:p>
          <a:p>
            <a:pPr lvl="1"/>
            <a:r>
              <a:t>Navigator</a:t>
            </a:r>
          </a:p>
          <a:p>
            <a:pPr lvl="1"/>
            <a:r>
              <a:t>Driver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aired Program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Paired Programming</a:t>
            </a:r>
          </a:p>
        </p:txBody>
      </p:sp>
      <p:sp>
        <p:nvSpPr>
          <p:cNvPr id="153" name="Naviga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Navigator</a:t>
            </a:r>
          </a:p>
          <a:p>
            <a:pPr lvl="1"/>
            <a:r>
              <a:t>"plots course"</a:t>
            </a:r>
          </a:p>
          <a:p>
            <a:pPr lvl="1"/>
            <a:r>
              <a:t>Talks about direction</a:t>
            </a:r>
          </a:p>
          <a:p>
            <a:pPr lvl="1"/>
            <a:r>
              <a:t>Thinks ahead / top 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