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mobile-modular-j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odular J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Modular JS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 defTabSz="525779">
              <a:defRPr sz="3239"/>
            </a:pPr>
            <a:r>
              <a:t>Elias Carlston, DevelopIntelligence</a:t>
            </a:r>
          </a:p>
          <a:p>
            <a:pPr defTabSz="525779">
              <a:defRPr sz="3239"/>
            </a:pPr>
            <a:r>
              <a:t>elias@eliascarlston.com</a:t>
            </a:r>
          </a:p>
          <a:p>
            <a:pPr defTabSz="525779">
              <a:defRPr sz="3239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https://github.com/eliasjames/training-mobile-modular-js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56" name="Dri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Driver</a:t>
            </a:r>
          </a:p>
          <a:p>
            <a:pPr lvl="1"/>
            <a:r>
              <a:t>Types at the keyboard</a:t>
            </a:r>
          </a:p>
          <a:p>
            <a:pPr lvl="1"/>
            <a:r>
              <a:t>Implements code </a:t>
            </a:r>
          </a:p>
          <a:p>
            <a:pPr lvl="1"/>
            <a:r>
              <a:t>Focuses on immediate needs / bottom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onst, Let, and 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Const, Let, and Var</a:t>
            </a:r>
          </a:p>
        </p:txBody>
      </p:sp>
      <p:sp>
        <p:nvSpPr>
          <p:cNvPr id="427" name="Con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Const</a:t>
            </a:r>
          </a:p>
          <a:p>
            <a:pPr/>
            <a:r>
              <a:t>Values which should not change at runtime</a:t>
            </a:r>
          </a:p>
          <a:p>
            <a:pPr/>
            <a:r>
              <a:t>Like let, except</a:t>
            </a:r>
          </a:p>
          <a:p>
            <a:pPr lvl="1"/>
            <a:r>
              <a:t>Must be assigned a value when declared </a:t>
            </a:r>
          </a:p>
          <a:p>
            <a:pPr lvl="1"/>
            <a:r>
              <a:t>Can't be re-assigned after declaration</a:t>
            </a:r>
          </a:p>
          <a:p>
            <a:pPr lvl="1"/>
            <a:r>
              <a:t>(Gotcha: object property values can change)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onst, Let, and 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Const, Let, and Var</a:t>
            </a:r>
          </a:p>
        </p:txBody>
      </p:sp>
      <p:sp>
        <p:nvSpPr>
          <p:cNvPr id="430" name="Con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Const</a:t>
            </a:r>
          </a:p>
          <a:p>
            <a:pPr/>
            <a:r>
              <a:t>const APPROX_VAL_PI = 3.1415; </a:t>
            </a:r>
          </a:p>
          <a:p>
            <a:pPr/>
            <a:r>
              <a:t>Convention is to format name all caps + underscores </a:t>
            </a:r>
          </a:p>
          <a:p>
            <a:pPr/>
            <a:r>
              <a:t>A great practice within your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nst, Let, and 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Const, Let, and Var</a:t>
            </a:r>
          </a:p>
        </p:txBody>
      </p:sp>
      <p:sp>
        <p:nvSpPr>
          <p:cNvPr id="433" name="When to use each: var / l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When to use each: var / let</a:t>
            </a:r>
          </a:p>
          <a:p>
            <a:pPr/>
            <a:r>
              <a:t>Use let everywhere you'd use var</a:t>
            </a:r>
          </a:p>
          <a:p>
            <a:pPr/>
            <a:r>
              <a:t>No obvious case where var has a better use</a:t>
            </a:r>
          </a:p>
          <a:p>
            <a:pPr/>
            <a:r>
              <a:t>var can't be removed from the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onst, Let, and 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Const, Let, and Var</a:t>
            </a:r>
          </a:p>
        </p:txBody>
      </p:sp>
      <p:sp>
        <p:nvSpPr>
          <p:cNvPr id="436" name="When to use each: const / l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When to use each: const / let</a:t>
            </a:r>
          </a:p>
          <a:p>
            <a:pPr/>
            <a:r>
              <a:t>const is for values that don't change at runtime</a:t>
            </a:r>
          </a:p>
          <a:p>
            <a:pPr/>
            <a:r>
              <a:t>Start by declaring all variables with const</a:t>
            </a:r>
          </a:p>
          <a:p>
            <a:pPr/>
            <a:r>
              <a:t>If a variable needs to change, switch to let</a:t>
            </a:r>
          </a:p>
          <a:p>
            <a:pPr lvl="1"/>
            <a:r>
              <a:t>Loops</a:t>
            </a:r>
          </a:p>
          <a:p>
            <a:pPr lvl="1"/>
            <a:r>
              <a:t>Placeholder inside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p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Spread</a:t>
            </a:r>
          </a:p>
        </p:txBody>
      </p:sp>
      <p:sp>
        <p:nvSpPr>
          <p:cNvPr id="439" name="Spread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Spread syntax</a:t>
            </a:r>
          </a:p>
          <a:p>
            <a:pPr/>
            <a:r>
              <a:t>Three dots before iterable: '…myIdentifier' </a:t>
            </a:r>
          </a:p>
          <a:p>
            <a:pPr/>
            <a:r>
              <a:t>Expands an iterable into its pieces</a:t>
            </a:r>
          </a:p>
          <a:p>
            <a:pPr/>
            <a:r>
              <a:t>An iterable is like an Array</a:t>
            </a:r>
          </a:p>
          <a:p>
            <a:pPr lvl="1"/>
            <a:r>
              <a:t>has multiple data within it</a:t>
            </a:r>
          </a:p>
          <a:p>
            <a:pPr lvl="1"/>
            <a:r>
              <a:t>has an iterator function ( works with for…of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p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Spread</a:t>
            </a:r>
          </a:p>
        </p:txBody>
      </p:sp>
      <p:sp>
        <p:nvSpPr>
          <p:cNvPr id="442" name="L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Let</a:t>
            </a:r>
          </a:p>
          <a:p>
            <a:pPr/>
            <a:r>
              <a:t>'let' has block level scope</a:t>
            </a:r>
          </a:p>
          <a:p>
            <a:pPr/>
            <a:r>
              <a:t>Curly braces are the block operators</a:t>
            </a:r>
          </a:p>
          <a:p>
            <a:pPr/>
            <a:r>
              <a:t>So using 'let' scopes a variable to its block</a:t>
            </a:r>
          </a:p>
        </p:txBody>
      </p:sp>
      <p:sp>
        <p:nvSpPr>
          <p:cNvPr id="443" name="var arr1 = [4, 5, 6];…"/>
          <p:cNvSpPr txBox="1"/>
          <p:nvPr/>
        </p:nvSpPr>
        <p:spPr>
          <a:xfrm>
            <a:off x="952500" y="2603500"/>
            <a:ext cx="11099800" cy="62865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arr1 </a:t>
            </a:r>
            <a:r>
              <a:rPr>
                <a:solidFill>
                  <a:srgbClr val="CD7923"/>
                </a:solidFill>
              </a:rPr>
              <a:t>=</a:t>
            </a:r>
            <a:r>
              <a:t> [</a:t>
            </a:r>
            <a:r>
              <a:rPr>
                <a:solidFill>
                  <a:srgbClr val="C33720"/>
                </a:solidFill>
              </a:rPr>
              <a:t>4</a:t>
            </a:r>
            <a:r>
              <a:t>, </a:t>
            </a:r>
            <a:r>
              <a:rPr>
                <a:solidFill>
                  <a:srgbClr val="C33720"/>
                </a:solidFill>
              </a:rPr>
              <a:t>5</a:t>
            </a:r>
            <a:r>
              <a:t>, </a:t>
            </a:r>
            <a:r>
              <a:rPr>
                <a:solidFill>
                  <a:srgbClr val="C33720"/>
                </a:solidFill>
              </a:rPr>
              <a:t>6</a:t>
            </a:r>
            <a:r>
              <a:t>];</a:t>
            </a:r>
          </a:p>
          <a:p>
            <a: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arr2 </a:t>
            </a:r>
            <a:r>
              <a:rPr>
                <a:solidFill>
                  <a:srgbClr val="CD7923"/>
                </a:solidFill>
              </a:rPr>
              <a:t>=</a:t>
            </a:r>
            <a:r>
              <a:t> [</a:t>
            </a:r>
            <a:r>
              <a:rPr>
                <a:solidFill>
                  <a:srgbClr val="C33720"/>
                </a:solidFill>
              </a:rPr>
              <a:t>1</a:t>
            </a:r>
            <a:r>
              <a:t>, </a:t>
            </a:r>
            <a:r>
              <a:rPr>
                <a:solidFill>
                  <a:srgbClr val="C33720"/>
                </a:solidFill>
              </a:rPr>
              <a:t>2</a:t>
            </a:r>
            <a:r>
              <a:t>, </a:t>
            </a:r>
            <a:r>
              <a:rPr>
                <a:solidFill>
                  <a:srgbClr val="C33720"/>
                </a:solidFill>
              </a:rPr>
              <a:t>3</a:t>
            </a:r>
            <a:r>
              <a:t>];</a:t>
            </a:r>
          </a:p>
          <a:p>
            <a: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arr1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t>[</a:t>
            </a:r>
            <a:r>
              <a:rPr>
                <a:solidFill>
                  <a:srgbClr val="CD7923"/>
                </a:solidFill>
              </a:rPr>
              <a:t>...</a:t>
            </a:r>
            <a:r>
              <a:rPr>
                <a:solidFill>
                  <a:schemeClr val="accent4"/>
                </a:solidFill>
              </a:rPr>
              <a:t>arr2</a:t>
            </a:r>
            <a:r>
              <a:rPr>
                <a:solidFill>
                  <a:srgbClr val="F4F4F4"/>
                </a:solidFill>
              </a:rPr>
              <a:t>, </a:t>
            </a:r>
            <a:r>
              <a:rPr>
                <a:solidFill>
                  <a:srgbClr val="CD7923"/>
                </a:solidFill>
              </a:rPr>
              <a:t>...</a:t>
            </a:r>
            <a:r>
              <a:rPr>
                <a:solidFill>
                  <a:schemeClr val="accent4"/>
                </a:solidFill>
              </a:rPr>
              <a:t>arr1</a:t>
            </a:r>
            <a:r>
              <a:t>];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chemeClr val="accent1">
                    <a:lumOff val="-7568"/>
                  </a:schemeClr>
                </a:solidFill>
              </a:rPr>
              <a:t>// arr1 is now [1, 2, 3, 4, 5, 6]</a:t>
            </a:r>
            <a:endParaRPr>
              <a:solidFill>
                <a:schemeClr val="accent1">
                  <a:lumOff val="-7568"/>
                </a:schemeClr>
              </a:solidFill>
            </a:endParaRPr>
          </a:p>
          <a:p>
            <a: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pPr>
            <a:endParaRPr>
              <a:solidFill>
                <a:schemeClr val="accent1">
                  <a:lumOff val="-7568"/>
                </a:schemeClr>
              </a:solidFill>
            </a:endParaRPr>
          </a:p>
          <a:p>
            <a: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34BC2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34BBC8"/>
                </a:solidFill>
              </a:rPr>
              <a:t>myFunction</a:t>
            </a:r>
            <a:r>
              <a:t>( x, y, z ) { }</a:t>
            </a:r>
          </a:p>
          <a:p>
            <a: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args </a:t>
            </a:r>
            <a:r>
              <a:rPr>
                <a:solidFill>
                  <a:srgbClr val="CD7923"/>
                </a:solidFill>
              </a:rPr>
              <a:t>=</a:t>
            </a:r>
            <a:r>
              <a:t> [ </a:t>
            </a:r>
            <a:r>
              <a:rPr>
                <a:solidFill>
                  <a:srgbClr val="C33720"/>
                </a:solidFill>
              </a:rPr>
              <a:t>0</a:t>
            </a:r>
            <a:r>
              <a:t>, </a:t>
            </a:r>
            <a:r>
              <a:rPr>
                <a:solidFill>
                  <a:srgbClr val="C33720"/>
                </a:solidFill>
              </a:rPr>
              <a:t>1</a:t>
            </a:r>
            <a:r>
              <a:t>, </a:t>
            </a:r>
            <a:r>
              <a:rPr>
                <a:solidFill>
                  <a:srgbClr val="C33720"/>
                </a:solidFill>
              </a:rPr>
              <a:t>2 </a:t>
            </a:r>
            <a:r>
              <a:t>];</a:t>
            </a:r>
          </a:p>
          <a:p>
            <a: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myFunction.apply( </a:t>
            </a:r>
            <a:r>
              <a:rPr>
                <a:solidFill>
                  <a:srgbClr val="34BC26"/>
                </a:solidFill>
              </a:rPr>
              <a:t>null</a:t>
            </a:r>
            <a:r>
              <a:t>, args );</a:t>
            </a:r>
          </a:p>
          <a:p>
            <a:pPr algn="l" defTabSz="457200">
              <a:lnSpc>
                <a:spcPct val="117999"/>
              </a:lnSpc>
              <a:defRPr sz="2200">
                <a:solidFill>
                  <a:schemeClr val="accent1">
                    <a:lumOff val="-7568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// instead, do this:</a:t>
            </a:r>
            <a:endParaRPr>
              <a:solidFill>
                <a:srgbClr val="F4F4F4"/>
              </a:solidFill>
            </a:endParaRPr>
          </a:p>
          <a:p>
            <a:pPr algn="l" defTabSz="457200">
              <a:lnSpc>
                <a:spcPct val="117999"/>
              </a:lnSpc>
              <a:defRPr sz="2200">
                <a:latin typeface="+mn-lt"/>
                <a:ea typeface="+mn-ea"/>
                <a:cs typeface="+mn-cs"/>
                <a:sym typeface="Helvetica Neue"/>
              </a:defRPr>
            </a:pPr>
            <a:r>
              <a:t>myFunction( …args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p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Spread</a:t>
            </a:r>
          </a:p>
        </p:txBody>
      </p:sp>
      <p:sp>
        <p:nvSpPr>
          <p:cNvPr id="446" name="Spread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Spread syntax</a:t>
            </a:r>
          </a:p>
          <a:p>
            <a:pPr/>
            <a:r>
              <a:t>Super convenient</a:t>
            </a:r>
          </a:p>
          <a:p>
            <a:pPr/>
            <a:r>
              <a:t>Use it to replace function args, array chores</a:t>
            </a:r>
          </a:p>
          <a:p>
            <a:pPr/>
            <a:r>
              <a:t>Don't use it to copy arrays ( shallow copy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st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parameters</a:t>
            </a:r>
          </a:p>
        </p:txBody>
      </p:sp>
      <p:sp>
        <p:nvSpPr>
          <p:cNvPr id="449" name="Rest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Rest parameters</a:t>
            </a:r>
          </a:p>
          <a:p>
            <a:pPr/>
            <a:r>
              <a:t>Reverse of spread syntax inside function params</a:t>
            </a:r>
          </a:p>
          <a:p>
            <a:pPr/>
            <a:r>
              <a:t>Puts "the rest" of the arguments in array</a:t>
            </a:r>
          </a:p>
          <a:p>
            <a:pPr/>
            <a:r>
              <a:t>function( a, b, …theRest ) {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mplate 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strings</a:t>
            </a:r>
          </a:p>
        </p:txBody>
      </p:sp>
      <p:sp>
        <p:nvSpPr>
          <p:cNvPr id="452" name="Better built-in interpolation for 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Better built-in interpolation for JS</a:t>
            </a:r>
          </a:p>
          <a:p>
            <a:pPr/>
            <a:r>
              <a:t>Use backticks ( ` ) around template</a:t>
            </a:r>
          </a:p>
          <a:p>
            <a:pPr/>
            <a:r>
              <a:t>Use ${ someVar } inside for replacement</a:t>
            </a:r>
          </a:p>
          <a:p>
            <a:pPr/>
            <a:r>
              <a:t>`${ greeting }, my name is ${ firstName }`</a:t>
            </a:r>
          </a:p>
          <a:p>
            <a:pPr/>
            <a:r>
              <a:t>Also supports multi-line strings!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mplate 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strings</a:t>
            </a:r>
          </a:p>
        </p:txBody>
      </p:sp>
      <p:sp>
        <p:nvSpPr>
          <p:cNvPr id="455" name="Interpolation expre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Interpolation expression</a:t>
            </a:r>
          </a:p>
          <a:p>
            <a:pPr/>
            <a:r>
              <a:t>Can be any valid JS</a:t>
            </a:r>
          </a:p>
          <a:p>
            <a:pPr/>
            <a:r>
              <a:t>Function calls, variable assignment, etc</a:t>
            </a:r>
          </a:p>
          <a:p>
            <a:pPr/>
            <a:r>
              <a:t>If needed, final value will be converted via toString()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59" name="Navig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Navigator</a:t>
            </a:r>
          </a:p>
          <a:p>
            <a:pPr lvl="1"/>
            <a:r>
              <a:t>"Check each item in the collection"</a:t>
            </a:r>
          </a:p>
          <a:p>
            <a:pPr/>
            <a:r>
              <a:t>Driver</a:t>
            </a:r>
          </a:p>
          <a:p>
            <a:pPr lvl="1"/>
            <a:r>
              <a:t>Decides on for loop, while loop, map / 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mplate 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strings</a:t>
            </a:r>
          </a:p>
        </p:txBody>
      </p:sp>
      <p:sp>
        <p:nvSpPr>
          <p:cNvPr id="458" name="Interpolation expression - Secu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Interpolation expression - Security</a:t>
            </a:r>
          </a:p>
          <a:p>
            <a:pPr/>
            <a:r>
              <a:t>Doesn't escape special characters</a:t>
            </a:r>
          </a:p>
          <a:p>
            <a:pPr/>
            <a:r>
              <a:t>Potential XSS vulnerability!</a:t>
            </a:r>
          </a:p>
          <a:p>
            <a:pPr/>
            <a:r>
              <a:t>Don't forget Little Bobby Tables</a:t>
            </a:r>
          </a:p>
          <a:p>
            <a:pPr/>
            <a:r>
              <a:t>Sanitize untrusted input before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mplate 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strings</a:t>
            </a:r>
          </a:p>
        </p:txBody>
      </p:sp>
      <p:sp>
        <p:nvSpPr>
          <p:cNvPr id="461" name="Tagged templ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Tagged templates</a:t>
            </a:r>
          </a:p>
          <a:p>
            <a:pPr/>
            <a:r>
              <a:t>Shorthand for a function call</a:t>
            </a:r>
          </a:p>
          <a:p>
            <a:pPr/>
            <a:r>
              <a:t>myTag`&lt;p&gt;${ foo } then ${ bar }&lt;/p&gt;`</a:t>
            </a:r>
          </a:p>
          <a:p>
            <a:pPr/>
            <a:r>
              <a:t>…is short for….</a:t>
            </a:r>
          </a:p>
          <a:p>
            <a:pPr/>
            <a:r>
              <a:t>myTag( templateData, foo, bar )</a:t>
            </a:r>
          </a:p>
          <a:p>
            <a:pPr/>
            <a:r>
              <a:t>…templateData being an array of template parts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Destructu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Destructuring</a:t>
            </a:r>
          </a:p>
        </p:txBody>
      </p:sp>
      <p:sp>
        <p:nvSpPr>
          <p:cNvPr id="464" name="Create / assign multiple variables at o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/ assign multiple variables at once</a:t>
            </a:r>
          </a:p>
          <a:p>
            <a:pPr/>
            <a:r>
              <a:t>Use brackets or braces with 'var' on left hand side</a:t>
            </a:r>
          </a:p>
          <a:p>
            <a:pPr/>
            <a:r>
              <a:t>Array or object on right hand side</a:t>
            </a:r>
          </a:p>
          <a:p>
            <a:pPr/>
            <a:r>
              <a:t>let [first,second,third] = ["foo", "bar", "baz"];</a:t>
            </a:r>
          </a:p>
          <a:p>
            <a:pPr/>
            <a:r>
              <a:t>let { foo, bar } = { foo: "lorem", bar: "ipsum" 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67" name="Shorthand for most common use ca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Shorthand for most common use case</a:t>
            </a:r>
          </a:p>
          <a:p>
            <a:pPr/>
            <a:r>
              <a:t>( optionalParams ) =&gt; 'optional return block'</a:t>
            </a:r>
          </a:p>
          <a:p>
            <a:pPr/>
            <a:r>
              <a:t>…is the same as…</a:t>
            </a:r>
          </a:p>
          <a:p>
            <a:pPr/>
            <a:r>
              <a:t>function( optionalParams ) { return 'optional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70" name="Differences from ordinary fun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Differences from ordinary functions</a:t>
            </a:r>
          </a:p>
          <a:p>
            <a:pPr/>
            <a:r>
              <a:t>Optional parameters parentheses</a:t>
            </a:r>
          </a:p>
          <a:p>
            <a:pPr/>
            <a:r>
              <a:t>Optional return block curly braces</a:t>
            </a:r>
          </a:p>
          <a:p>
            <a:pPr/>
            <a:r>
              <a:t>Implicit return</a:t>
            </a:r>
          </a:p>
          <a:p>
            <a:pPr/>
            <a:r>
              <a:t>No context set / lexically scoped "this" value</a:t>
            </a:r>
          </a:p>
          <a:p>
            <a:pPr/>
            <a:r>
              <a:t>No 'arguments'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73" name="Optional punctu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Optional punctuation</a:t>
            </a:r>
          </a:p>
          <a:p>
            <a:pPr/>
            <a:r>
              <a:t>If only one named argument, parens optional</a:t>
            </a:r>
          </a:p>
          <a:p>
            <a:pPr/>
            <a:r>
              <a:t>If function body one line, braces optional</a:t>
            </a:r>
          </a:p>
          <a:p>
            <a:pPr/>
            <a:r>
              <a:t>[1,2,3].forEach( each =&gt; alert( each )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76" name="Implicit retu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Implicit return </a:t>
            </a:r>
          </a:p>
          <a:p>
            <a:pPr/>
            <a:r>
              <a:t>When omitting braces, function body is returned</a:t>
            </a:r>
          </a:p>
          <a:p>
            <a:pPr/>
            <a:r>
              <a:t>[1,2,3].forEach( each =&gt; each * 2  )</a:t>
            </a:r>
          </a:p>
          <a:p>
            <a:pPr/>
            <a:r>
              <a:t>The value of 'each * 2' will be returned</a:t>
            </a:r>
          </a:p>
          <a:p>
            <a:pPr/>
            <a:r>
              <a:t>With braces in body, return must be explicit</a:t>
            </a:r>
          </a:p>
          <a:p>
            <a:pPr/>
            <a:r>
              <a:t>each =&gt; { each * 2 }  returns nothing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79" name="Returning an empty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Returning an empty object </a:t>
            </a:r>
          </a:p>
          <a:p>
            <a:pPr/>
            <a:r>
              <a:t>Empty object looks like an empty function body</a:t>
            </a:r>
          </a:p>
          <a:p>
            <a:pPr/>
            <a:r>
              <a:t>each =&gt; { }  returns nothing</a:t>
            </a:r>
          </a:p>
          <a:p>
            <a:pPr/>
            <a:r>
              <a:t>Wrap empty object in an expression</a:t>
            </a:r>
          </a:p>
          <a:p>
            <a:pPr/>
            <a:r>
              <a:t>each =&gt; ( {}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82" name="Lexical 'this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Lexical 'this'</a:t>
            </a:r>
          </a:p>
          <a:p>
            <a:pPr marL="381000" indent="-381000">
              <a:buSzPct val="100000"/>
            </a:pPr>
            <a:r>
              <a:t>Ordinary function follow rules for setting 'this'</a:t>
            </a:r>
          </a:p>
          <a:p>
            <a:pPr marL="381000" indent="-381000">
              <a:buSzPct val="100000"/>
            </a:pPr>
            <a:r>
              <a:t>Arrow functions don't set a value for 'this'</a:t>
            </a:r>
          </a:p>
          <a:p>
            <a:pPr marL="381000" indent="-381000">
              <a:buSzPct val="100000"/>
            </a:pPr>
            <a:r>
              <a:t>Instead, they get the value from enclosing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85" name="Lexical 'this': the old w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62204">
              <a:spcBef>
                <a:spcPts val="2600"/>
              </a:spcBef>
              <a:buSzTx/>
              <a:buNone/>
              <a:defRPr sz="3906"/>
            </a:pPr>
            <a:r>
              <a:t>Lexical 'this': the old way</a:t>
            </a:r>
          </a:p>
          <a:p>
            <a:pPr marL="0" indent="0" defTabSz="362204">
              <a:spcBef>
                <a:spcPts val="2600"/>
              </a:spcBef>
              <a:buSzTx/>
              <a:buNone/>
              <a:defRPr sz="2356"/>
            </a:pPr>
            <a:r>
              <a:t>function Person() {</a:t>
            </a:r>
          </a:p>
          <a:p>
            <a:pPr marL="0" indent="0" defTabSz="362204">
              <a:spcBef>
                <a:spcPts val="2600"/>
              </a:spcBef>
              <a:buSzTx/>
              <a:buNone/>
              <a:defRPr sz="2356"/>
            </a:pPr>
            <a:r>
              <a:t>  var that = this;</a:t>
            </a:r>
          </a:p>
          <a:p>
            <a:pPr marL="0" indent="0" defTabSz="362204">
              <a:spcBef>
                <a:spcPts val="2600"/>
              </a:spcBef>
              <a:buSzTx/>
              <a:buNone/>
              <a:defRPr sz="2356"/>
            </a:pPr>
            <a:r>
              <a:t>  that.age = 0;</a:t>
            </a:r>
          </a:p>
          <a:p>
            <a:pPr marL="0" indent="0" defTabSz="362204">
              <a:spcBef>
                <a:spcPts val="2600"/>
              </a:spcBef>
              <a:buSzTx/>
              <a:buNone/>
              <a:defRPr sz="2356"/>
            </a:pPr>
          </a:p>
          <a:p>
            <a:pPr marL="0" indent="0" defTabSz="362204">
              <a:spcBef>
                <a:spcPts val="2600"/>
              </a:spcBef>
              <a:buSzTx/>
              <a:buNone/>
              <a:defRPr sz="2356"/>
            </a:pPr>
            <a:r>
              <a:t>  setInterval(function growUp() {</a:t>
            </a:r>
          </a:p>
          <a:p>
            <a:pPr marL="0" indent="0" defTabSz="362204">
              <a:spcBef>
                <a:spcPts val="2600"/>
              </a:spcBef>
              <a:buSzTx/>
              <a:buNone/>
              <a:defRPr sz="2356"/>
            </a:pPr>
            <a:r>
              <a:t>    that.age++;</a:t>
            </a:r>
          </a:p>
          <a:p>
            <a:pPr marL="0" indent="0" defTabSz="362204">
              <a:spcBef>
                <a:spcPts val="2600"/>
              </a:spcBef>
              <a:buSzTx/>
              <a:buNone/>
              <a:defRPr sz="2356"/>
            </a:pPr>
            <a:r>
              <a:t>  }, 1000);</a:t>
            </a:r>
          </a:p>
          <a:p>
            <a:pPr marL="0" indent="0" defTabSz="362204">
              <a:spcBef>
                <a:spcPts val="2600"/>
              </a:spcBef>
              <a:buSzTx/>
              <a:buNone/>
              <a:defRPr sz="2356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62" name="Pr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Pros</a:t>
            </a:r>
          </a:p>
          <a:p>
            <a:pPr lvl="1"/>
            <a:r>
              <a:t>15% less defects</a:t>
            </a:r>
          </a:p>
          <a:p>
            <a:pPr lvl="1"/>
            <a:r>
              <a:t>Built-in code review</a:t>
            </a:r>
          </a:p>
          <a:p>
            <a:pPr lvl="1"/>
            <a:r>
              <a:t>95% report more confidence in solutions</a:t>
            </a:r>
          </a:p>
          <a:p>
            <a:pPr lvl="1"/>
            <a:r>
              <a:t>Increases communication, knowledge 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88" name="Lexical 'this': niii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14781">
              <a:spcBef>
                <a:spcPts val="2900"/>
              </a:spcBef>
              <a:buSzTx/>
              <a:buNone/>
              <a:defRPr sz="4473"/>
            </a:pPr>
            <a:r>
              <a:t>Lexical 'this': niiiice</a:t>
            </a:r>
          </a:p>
          <a:p>
            <a:pPr marL="0" indent="0" defTabSz="414781">
              <a:spcBef>
                <a:spcPts val="2900"/>
              </a:spcBef>
              <a:buSzTx/>
              <a:buNone/>
              <a:defRPr sz="2698"/>
            </a:pPr>
            <a:r>
              <a:t>function Person(){</a:t>
            </a:r>
          </a:p>
          <a:p>
            <a:pPr marL="0" indent="0" defTabSz="414781">
              <a:spcBef>
                <a:spcPts val="2900"/>
              </a:spcBef>
              <a:buSzTx/>
              <a:buNone/>
              <a:defRPr sz="2698"/>
            </a:pPr>
            <a:r>
              <a:t>  this.age = 0;</a:t>
            </a:r>
          </a:p>
          <a:p>
            <a:pPr marL="0" indent="0" defTabSz="414781">
              <a:spcBef>
                <a:spcPts val="2900"/>
              </a:spcBef>
              <a:buSzTx/>
              <a:buNone/>
              <a:defRPr sz="2698"/>
            </a:pPr>
          </a:p>
          <a:p>
            <a:pPr marL="0" indent="0" defTabSz="414781">
              <a:spcBef>
                <a:spcPts val="2900"/>
              </a:spcBef>
              <a:buSzTx/>
              <a:buNone/>
              <a:defRPr sz="2698"/>
            </a:pPr>
            <a:r>
              <a:t>  setInterval(() =&gt; {</a:t>
            </a:r>
          </a:p>
          <a:p>
            <a:pPr marL="0" indent="0" defTabSz="414781">
              <a:spcBef>
                <a:spcPts val="2900"/>
              </a:spcBef>
              <a:buSzTx/>
              <a:buNone/>
              <a:defRPr sz="2698"/>
            </a:pPr>
            <a:r>
              <a:t>    this.age++; // 'this' refers to the person object</a:t>
            </a:r>
          </a:p>
          <a:p>
            <a:pPr marL="0" indent="0" defTabSz="414781">
              <a:spcBef>
                <a:spcPts val="2900"/>
              </a:spcBef>
              <a:buSzTx/>
              <a:buNone/>
              <a:defRPr sz="2698"/>
            </a:pPr>
            <a:r>
              <a:t>  }, 1000);</a:t>
            </a:r>
          </a:p>
          <a:p>
            <a:pPr marL="0" indent="0" defTabSz="414781">
              <a:spcBef>
                <a:spcPts val="2900"/>
              </a:spcBef>
              <a:buSzTx/>
              <a:buNone/>
              <a:defRPr sz="2698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Arrow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 functions</a:t>
            </a:r>
          </a:p>
        </p:txBody>
      </p:sp>
      <p:sp>
        <p:nvSpPr>
          <p:cNvPr id="491" name="Lexical 'this' - when not to 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Lexical 'this' - when not to use</a:t>
            </a:r>
          </a:p>
          <a:p>
            <a:pPr marL="381000" indent="-381000">
              <a:buSzPct val="100000"/>
            </a:pPr>
            <a:r>
              <a:t>As a method - does not set 'this' from object</a:t>
            </a:r>
          </a:p>
          <a:p>
            <a:pPr marL="381000" indent="-381000">
              <a:buSzPct val="100000"/>
            </a:pPr>
            <a:r>
              <a:t>As a prototypal constructor or with 'new'</a:t>
            </a:r>
          </a:p>
          <a:p>
            <a:pPr marL="381000" indent="-381000">
              <a:buSzPct val="100000"/>
            </a:pPr>
            <a:r>
              <a:t>When a named function would be helpful or necessary (assigning to a 'const' may solve)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Method Shorth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Shorthand</a:t>
            </a:r>
          </a:p>
        </p:txBody>
      </p:sp>
      <p:sp>
        <p:nvSpPr>
          <p:cNvPr id="494" name="Full name: Object Property Shorth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81000" indent="-381000">
              <a:buSzPct val="100000"/>
            </a:pPr>
            <a:r>
              <a:t>Full name: Object Property Shorthand</a:t>
            </a:r>
          </a:p>
          <a:p>
            <a:pPr marL="381000" indent="-381000">
              <a:buSzPct val="100000"/>
            </a:pPr>
            <a:r>
              <a:t>Omit function keyword when creating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Method Shorth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Shorthand</a:t>
            </a:r>
          </a:p>
        </p:txBody>
      </p:sp>
      <p:sp>
        <p:nvSpPr>
          <p:cNvPr id="497" name="ES5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0831">
              <a:spcBef>
                <a:spcPts val="4000"/>
              </a:spcBef>
              <a:buSzTx/>
              <a:buNone/>
              <a:defRPr sz="3648"/>
            </a:pPr>
            <a:r>
              <a:t>ES5: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{ </a:t>
            </a:r>
          </a:p>
          <a:p>
            <a:pPr lvl="1" marL="0" indent="219455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myMethod: function( someArg ) {</a:t>
            </a:r>
          </a:p>
          <a:p>
            <a:pPr lvl="2" marL="0" indent="438911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…</a:t>
            </a:r>
          </a:p>
          <a:p>
            <a:pPr lvl="1" marL="0" indent="219455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},</a:t>
            </a:r>
          </a:p>
          <a:p>
            <a:pPr lvl="1" marL="0" indent="219455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anotherProp: 'value',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Method Shorth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Shorthand</a:t>
            </a:r>
          </a:p>
        </p:txBody>
      </p:sp>
      <p:sp>
        <p:nvSpPr>
          <p:cNvPr id="500" name="ES6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0831">
              <a:spcBef>
                <a:spcPts val="4000"/>
              </a:spcBef>
              <a:buSzTx/>
              <a:buNone/>
              <a:defRPr sz="3648"/>
            </a:pPr>
            <a:r>
              <a:t>ES6:</a:t>
            </a:r>
          </a:p>
          <a:p>
            <a:pPr marL="0" indent="0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{ </a:t>
            </a:r>
          </a:p>
          <a:p>
            <a:pPr lvl="1" marL="0" indent="219455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myMethod( someArg ) {</a:t>
            </a:r>
          </a:p>
          <a:p>
            <a:pPr lvl="2" marL="0" indent="438911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…</a:t>
            </a:r>
          </a:p>
          <a:p>
            <a:pPr lvl="1" marL="0" indent="219455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},</a:t>
            </a:r>
          </a:p>
          <a:p>
            <a:pPr lvl="1" marL="0" indent="219455" defTabSz="560831">
              <a:spcBef>
                <a:spcPts val="4000"/>
              </a:spcBef>
              <a:buSzTx/>
              <a:buNone/>
              <a:defRPr sz="3648">
                <a:latin typeface="Monaco"/>
                <a:ea typeface="Monaco"/>
                <a:cs typeface="Monaco"/>
                <a:sym typeface="Monaco"/>
              </a:defRPr>
            </a:pPr>
            <a:r>
              <a:t>anotherProp: 'value',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03" name="JavaScript his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history</a:t>
            </a:r>
          </a:p>
          <a:p>
            <a:pPr/>
            <a:r>
              <a:t>Developed 1995 by Brendan Eich</a:t>
            </a:r>
          </a:p>
          <a:p>
            <a:pPr/>
            <a:r>
              <a:t>Written in 10 days for Netscape Navigator</a:t>
            </a:r>
          </a:p>
          <a:p>
            <a:pPr/>
            <a:r>
              <a:t>Some brilliant design choices</a:t>
            </a:r>
          </a:p>
          <a:p>
            <a:pPr/>
            <a:r>
              <a:t>Some controversial ones</a:t>
            </a:r>
          </a:p>
          <a:p>
            <a:pPr/>
            <a:r>
              <a:t>Look out for a few "gotchas"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06" name="JavaScript eco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Standardized as ECMAScript (ES)</a:t>
            </a:r>
          </a:p>
          <a:p>
            <a:pPr/>
            <a:r>
              <a:t>European Computer Mftrs. Assn.</a:t>
            </a:r>
          </a:p>
          <a:p>
            <a:pPr/>
            <a:r>
              <a:t>Working Group produces specifications</a:t>
            </a:r>
          </a:p>
          <a:p>
            <a:pPr/>
            <a:r>
              <a:t>Browsers then implement spec as they see fit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09" name="JS Versions: ES3 (199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ES3 (1999)</a:t>
            </a:r>
          </a:p>
          <a:p>
            <a:pPr/>
            <a:r>
              <a:t>“Vanilla” JavaScript (in terms of syntax)</a:t>
            </a:r>
          </a:p>
          <a:p>
            <a:pPr/>
            <a:r>
              <a:t>All basic language features existed</a:t>
            </a:r>
          </a:p>
          <a:p>
            <a:pPr/>
            <a:r>
              <a:t>Historically, ES3 implementation varied</a:t>
            </a:r>
          </a:p>
          <a:p>
            <a:pPr/>
            <a:r>
              <a:t>IE &lt;6 and Netscape were quite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12" name="JS Versions: ES4 era (~2003-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ES4 era (~2003-9)</a:t>
            </a:r>
          </a:p>
          <a:p>
            <a:pPr/>
            <a:r>
              <a:t>Historical footnote - version abandoned</a:t>
            </a:r>
          </a:p>
          <a:p>
            <a:pPr/>
            <a:r>
              <a:t>Working group could not reach consensus</a:t>
            </a:r>
          </a:p>
          <a:p>
            <a:pPr/>
            <a:r>
              <a:t>Spec skipped ahead to ES5</a:t>
            </a:r>
          </a:p>
          <a:p>
            <a:pPr/>
            <a:r>
              <a:t>Meanwhile, IE7 and other browsers aligned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15" name="JS Versions: ES5 (200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ES5 (2009)</a:t>
            </a:r>
          </a:p>
          <a:p>
            <a:pPr/>
            <a:r>
              <a:t>ES3 + 'strict mode'</a:t>
            </a:r>
          </a:p>
          <a:p>
            <a:pPr/>
            <a:r>
              <a:t>Improvement / clarification on ES3</a:t>
            </a:r>
          </a:p>
          <a:p>
            <a:pPr/>
            <a:r>
              <a:t>All modern browsers (IE8+) support ES5</a:t>
            </a:r>
          </a:p>
          <a:p>
            <a:pPr/>
            <a:r>
              <a:t>Very little difference in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65" name="C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Cons</a:t>
            </a:r>
          </a:p>
          <a:p>
            <a:pPr lvl="1"/>
            <a:r>
              <a:t>Less productive, per hour per person</a:t>
            </a:r>
          </a:p>
          <a:p>
            <a:pPr lvl="1"/>
            <a:r>
              <a:t>95% prefer working alone</a:t>
            </a:r>
          </a:p>
          <a:p>
            <a:pPr lvl="1"/>
            <a:r>
              <a:t>Not suited to simple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18" name="JS Versions: ES6 (201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Next generation standard</a:t>
            </a:r>
          </a:p>
          <a:p>
            <a:pPr/>
            <a:r>
              <a:t>Introduces many new features</a:t>
            </a:r>
          </a:p>
          <a:p>
            <a:pPr lvl="1"/>
            <a:r>
              <a:t>Modules, classes, import / export keywords</a:t>
            </a:r>
          </a:p>
          <a:p>
            <a:pPr lvl="1"/>
            <a:r>
              <a:t>Lexically-scoped "arrow" functions (sets 'this')</a:t>
            </a:r>
          </a:p>
          <a:p>
            <a:pPr lvl="1"/>
            <a:r>
              <a:t>Promises, iterators, generators, oh 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21" name="JS Versions: ES6 alternate 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alternate names</a:t>
            </a:r>
          </a:p>
          <a:p>
            <a:pPr/>
            <a:r>
              <a:t>ES Harmony (code name during spec process)</a:t>
            </a:r>
          </a:p>
          <a:p>
            <a:pPr/>
            <a:r>
              <a:t>ES2015 (date spec finalized) </a:t>
            </a:r>
          </a:p>
          <a:p>
            <a:pPr/>
            <a:r>
              <a:t>ES.Next</a:t>
            </a:r>
          </a:p>
          <a:p>
            <a:pPr lvl="1"/>
            <a:r>
              <a:t>referred to ES6 at time of writing</a:t>
            </a:r>
          </a:p>
          <a:p>
            <a:pPr lvl="1"/>
            <a:r>
              <a:t>Currently refers to ES2017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24" name="ES6 supp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ES6 support</a:t>
            </a:r>
          </a:p>
          <a:p>
            <a:pPr/>
            <a:r>
              <a:t>Modern browsers (IE10+) support 90-95%</a:t>
            </a:r>
          </a:p>
          <a:p>
            <a:pPr/>
            <a:r>
              <a:t>Unsupported features are not universal</a:t>
            </a:r>
          </a:p>
          <a:p>
            <a:pPr/>
            <a:r>
              <a:t>IE6-9 still have market share</a:t>
            </a:r>
          </a:p>
          <a:p>
            <a:pPr/>
            <a:r>
              <a:t>This is where "transpilation" comes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ES6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transpilation</a:t>
            </a:r>
          </a:p>
        </p:txBody>
      </p:sp>
      <p:sp>
        <p:nvSpPr>
          <p:cNvPr id="527" name="Transpi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Transpiler</a:t>
            </a:r>
          </a:p>
          <a:p>
            <a:pPr/>
            <a:r>
              <a:t>A build-time tool</a:t>
            </a:r>
          </a:p>
          <a:p>
            <a:pPr/>
            <a:r>
              <a:t>Converts unsupported features to plain JS</a:t>
            </a:r>
          </a:p>
          <a:p>
            <a:pPr/>
            <a:r>
              <a:t>Creates helper function libraries </a:t>
            </a:r>
          </a:p>
          <a:p>
            <a:pPr/>
            <a:r>
              <a:t>Outputs rewritten code to use helpers</a:t>
            </a:r>
          </a:p>
          <a:p>
            <a:pPr/>
            <a:r>
              <a:t>Ex: Babel, Traceur, Closure, MS TS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Lab: Transpi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Transpilation</a:t>
            </a:r>
          </a:p>
        </p:txBody>
      </p:sp>
      <p:sp>
        <p:nvSpPr>
          <p:cNvPr id="530" name="Add Babel to Webpack conf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Add Babel to Webpack config</a:t>
            </a:r>
          </a:p>
          <a:p>
            <a:pPr/>
            <a:r>
              <a:t>Run Webpack</a:t>
            </a:r>
          </a:p>
          <a:p>
            <a:pPr/>
            <a:r>
              <a:t>Verify ES6 features are ES5 in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68" name="In Pract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 Practice</a:t>
            </a:r>
          </a:p>
          <a:p>
            <a:pPr lvl="1"/>
            <a:r>
              <a:t>Change roles ( every 15mins for class )</a:t>
            </a:r>
          </a:p>
          <a:p>
            <a:pPr lvl="1"/>
            <a:r>
              <a:t>Change partners ( am / pm for class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ab: Refactor 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Refactor board</a:t>
            </a:r>
          </a:p>
        </p:txBody>
      </p:sp>
      <p:sp>
        <p:nvSpPr>
          <p:cNvPr id="171" name="Goal: Create game board dynamical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Create game board dynamically</a:t>
            </a:r>
          </a:p>
          <a:p>
            <a:pPr/>
            <a:r>
              <a:t>Reason: First step towards playing multiple games</a:t>
            </a:r>
          </a:p>
          <a:p>
            <a:pPr/>
            <a:r>
              <a:t>Method: Move board markup creation from .html file to JavaScript</a:t>
            </a:r>
          </a:p>
          <a:p>
            <a:pPr/>
            <a:r>
              <a:t>Instructions: 00-tictactoe-carryover/00-01-changes.txt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ab: Refactor 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Refactor config</a:t>
            </a:r>
          </a:p>
        </p:txBody>
      </p:sp>
      <p:sp>
        <p:nvSpPr>
          <p:cNvPr id="174" name="Goal: Standardize app-level set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Standardize app-level settings</a:t>
            </a:r>
          </a:p>
          <a:p>
            <a:pPr/>
            <a:r>
              <a:t>Reason: Settings shouldn't be stored in code; need to be dynamic for future step</a:t>
            </a:r>
          </a:p>
          <a:p>
            <a:pPr/>
            <a:r>
              <a:t>Method: Create settings object &amp; move values there</a:t>
            </a:r>
          </a:p>
          <a:p>
            <a:pPr/>
            <a:r>
              <a:t>Instructions: 00-tictactoe-carryover/01-02-changes.txt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ab: Add 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Add button</a:t>
            </a:r>
          </a:p>
        </p:txBody>
      </p:sp>
      <p:sp>
        <p:nvSpPr>
          <p:cNvPr id="177" name="Goal: Add butt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Add button</a:t>
            </a:r>
          </a:p>
          <a:p>
            <a:pPr/>
            <a:r>
              <a:t>Reason: Click will add multiple games in next step</a:t>
            </a:r>
          </a:p>
          <a:p>
            <a:pPr/>
            <a:r>
              <a:t>Method: Create new controls file, bind to button</a:t>
            </a:r>
          </a:p>
          <a:p>
            <a:pPr/>
            <a:r>
              <a:t>Instructions: 00-tictactoe-carryover/02-03-changes.txt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ab: Bind 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Bind button</a:t>
            </a:r>
          </a:p>
        </p:txBody>
      </p:sp>
      <p:sp>
        <p:nvSpPr>
          <p:cNvPr id="180" name="Goal: Create new game board on cli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Create new game board on click</a:t>
            </a:r>
          </a:p>
          <a:p>
            <a:pPr/>
            <a:r>
              <a:t>Reason: Intermediate step</a:t>
            </a:r>
          </a:p>
          <a:p>
            <a:pPr/>
            <a:r>
              <a:t>Method: Hook up button</a:t>
            </a:r>
          </a:p>
          <a:p>
            <a:pPr/>
            <a:r>
              <a:t>Instructions: </a:t>
            </a:r>
          </a:p>
          <a:p>
            <a:pPr lvl="1"/>
            <a:r>
              <a:t>01-multi-game-controls/*-changes.txt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83" name="Web dev a highly asynchronous enviro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Web dev a highly asynchronous environment</a:t>
            </a:r>
          </a:p>
          <a:p>
            <a:pPr lvl="1"/>
            <a:r>
              <a:t>Network latency</a:t>
            </a:r>
          </a:p>
          <a:p>
            <a:pPr lvl="1"/>
            <a:r>
              <a:t>Server / database latency</a:t>
            </a:r>
          </a:p>
          <a:p>
            <a:pPr lvl="1"/>
            <a:r>
              <a:t>UI unpredictability</a:t>
            </a:r>
          </a:p>
          <a:p>
            <a:pPr/>
            <a:r>
              <a:t>Needs asynchronous tools</a:t>
            </a:r>
          </a:p>
          <a:p>
            <a:pPr/>
            <a:r>
              <a:t>Inversion of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1</a:t>
            </a:r>
          </a:p>
          <a:p>
            <a:pPr/>
            <a:r>
              <a:t>Introductions / Icebreakers</a:t>
            </a:r>
          </a:p>
          <a:p>
            <a:pPr/>
            <a:r>
              <a:t>Intro to OO JS / Architecture</a:t>
            </a:r>
          </a:p>
          <a:p>
            <a:pPr/>
            <a:r>
              <a:t>JavaScript Module Patterns</a:t>
            </a:r>
          </a:p>
          <a:p>
            <a:pPr/>
            <a:r>
              <a:t>NPM</a:t>
            </a:r>
          </a:p>
          <a:p>
            <a:pPr/>
            <a:r>
              <a:t>Grunt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86" name="Picture a radio s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Picture a radio station</a:t>
            </a:r>
          </a:p>
          <a:p>
            <a:pPr lvl="1"/>
            <a:r>
              <a:t>Can broadcast songs, ads, DJ banter…</a:t>
            </a:r>
          </a:p>
          <a:p>
            <a:pPr lvl="1"/>
            <a:r>
              <a:t>Listeners ("subscribers") tune in and out</a:t>
            </a:r>
          </a:p>
          <a:p>
            <a:pPr lvl="1"/>
            <a:r>
              <a:t>Each subscriber can have a unique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89" name="Event stre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5600" indent="-355600" defTabSz="467359">
              <a:spcBef>
                <a:spcPts val="3300"/>
              </a:spcBef>
              <a:defRPr sz="3040"/>
            </a:pPr>
            <a:r>
              <a:t>Event stream</a:t>
            </a:r>
          </a:p>
          <a:p>
            <a:pPr lvl="1" marL="711200" indent="-355600" defTabSz="467359">
              <a:spcBef>
                <a:spcPts val="3300"/>
              </a:spcBef>
              <a:defRPr sz="3040"/>
            </a:pPr>
            <a:r>
              <a:t>The object payloads as they come in 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Monaco"/>
                <a:ea typeface="Monaco"/>
                <a:cs typeface="Monaco"/>
                <a:sym typeface="Monaco"/>
              </a:defRPr>
            </a:pPr>
            <a:r>
              <a:t>{ "type": "song", value: "We Are 138" },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Monaco"/>
                <a:ea typeface="Monaco"/>
                <a:cs typeface="Monaco"/>
                <a:sym typeface="Monaco"/>
              </a:defRPr>
            </a:pPr>
            <a:r>
              <a:t>{ "type": "ad", value: "Cal Worthington Auto Sales" },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Monaco"/>
                <a:ea typeface="Monaco"/>
                <a:cs typeface="Monaco"/>
                <a:sym typeface="Monaco"/>
              </a:defRPr>
            </a:pPr>
            <a:r>
              <a:t>{ "type": "song", value: "The Ocean" },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Monaco"/>
                <a:ea typeface="Monaco"/>
                <a:cs typeface="Monaco"/>
                <a:sym typeface="Monaco"/>
              </a:defRPr>
            </a:pPr>
            <a:r>
              <a:t>{ "type": "station-id", value: "Chris Robinson"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92" name="Event bubb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609"/>
            </a:pPr>
            <a:r>
              <a:t>Event bubbling</a:t>
            </a:r>
          </a:p>
          <a:p>
            <a:pPr lvl="1" marL="844550" indent="-422275" defTabSz="554990">
              <a:spcBef>
                <a:spcPts val="3900"/>
              </a:spcBef>
              <a:defRPr sz="3609"/>
            </a:pPr>
            <a:r>
              <a:t>One event generates a chain </a:t>
            </a:r>
          </a:p>
          <a:p>
            <a:pPr lvl="1" marL="0" indent="217170" defTabSz="554990">
              <a:spcBef>
                <a:spcPts val="3900"/>
              </a:spcBef>
              <a:buSzTx/>
              <a:buNone/>
              <a:defRPr sz="3609">
                <a:latin typeface="Monaco"/>
                <a:ea typeface="Monaco"/>
                <a:cs typeface="Monaco"/>
                <a:sym typeface="Monaco"/>
              </a:defRPr>
            </a:pPr>
            <a:r>
              <a:t>{ "type": "mousemove", value: {…} },</a:t>
            </a:r>
          </a:p>
          <a:p>
            <a:pPr lvl="1" marL="0" indent="217170" defTabSz="554990">
              <a:spcBef>
                <a:spcPts val="3900"/>
              </a:spcBef>
              <a:buSzTx/>
              <a:buNone/>
              <a:defRPr sz="3609">
                <a:latin typeface="Monaco"/>
                <a:ea typeface="Monaco"/>
                <a:cs typeface="Monaco"/>
                <a:sym typeface="Monaco"/>
              </a:defRPr>
            </a:pPr>
            <a:r>
              <a:t>{ "type": "mouseclick", value: {…} },</a:t>
            </a:r>
          </a:p>
          <a:p>
            <a:pPr lvl="1" marL="0" indent="217170" defTabSz="554990">
              <a:spcBef>
                <a:spcPts val="3900"/>
              </a:spcBef>
              <a:buSzTx/>
              <a:buNone/>
              <a:defRPr sz="3609">
                <a:latin typeface="Monaco"/>
                <a:ea typeface="Monaco"/>
                <a:cs typeface="Monaco"/>
                <a:sym typeface="Monaco"/>
              </a:defRPr>
            </a:pPr>
            <a:r>
              <a:t>{ "type": "button:click", value: {…} },</a:t>
            </a:r>
          </a:p>
          <a:p>
            <a:pPr lvl="1" marL="0" indent="217170" defTabSz="554990">
              <a:spcBef>
                <a:spcPts val="3900"/>
              </a:spcBef>
              <a:buSzTx/>
              <a:buNone/>
              <a:defRPr sz="3609">
                <a:latin typeface="Monaco"/>
                <a:ea typeface="Monaco"/>
                <a:cs typeface="Monaco"/>
                <a:sym typeface="Monaco"/>
              </a:defRPr>
            </a:pPr>
            <a:r>
              <a:t>{ "type": "form:submit", value: {…}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95" name="Async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Async programming</a:t>
            </a:r>
          </a:p>
          <a:p>
            <a:pPr lvl="1"/>
            <a:r>
              <a:t>Very different than synchronous</a:t>
            </a:r>
          </a:p>
          <a:p>
            <a:pPr lvl="1"/>
            <a:r>
              <a:t>Don't try to store values</a:t>
            </a:r>
          </a:p>
          <a:p>
            <a:pPr lvl="1"/>
            <a:r>
              <a:t>Only act on what's currently available</a:t>
            </a:r>
          </a:p>
          <a:p>
            <a:pPr lvl="1"/>
            <a:r>
              <a:t>Callback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98" name="Callback Pat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Callback Pattern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button.addEventListener( 'click', function( e ) {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  // the argument passed is the DOM event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  e.target, e.x, e.y, e.path, e.defaultPrevented;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  // may be multiple handlers per event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01" name="We can create our 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We can create our own </a:t>
            </a:r>
          </a:p>
          <a:p>
            <a:pPr lvl="1"/>
            <a:r>
              <a:t>Event types</a:t>
            </a:r>
          </a:p>
          <a:p>
            <a:pPr lvl="1"/>
            <a:r>
              <a:t>Listeners</a:t>
            </a:r>
          </a:p>
          <a:p>
            <a:pPr lvl="1"/>
            <a:r>
              <a:t>Dispatchers (aka "emitters")</a:t>
            </a:r>
          </a:p>
          <a:p>
            <a:pPr/>
            <a:r>
              <a:t>An excellent pattern for asynchronous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04" name="Highly Decoupled - Pr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Highly Decoupled - Pros</a:t>
            </a:r>
          </a:p>
          <a:p>
            <a:pPr lvl="1"/>
            <a:r>
              <a:t>Listeners execute at just the right time</a:t>
            </a:r>
          </a:p>
          <a:p>
            <a:pPr lvl="1"/>
            <a:r>
              <a:t>Listeners can attach &amp; detach at will</a:t>
            </a:r>
          </a:p>
          <a:p>
            <a:pPr lvl="1"/>
            <a:r>
              <a:t>Emitter knows nothing about listeners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07" name="Highly Decoupled - C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Highly Decoupled - Cons</a:t>
            </a:r>
          </a:p>
          <a:p>
            <a:pPr lvl="1"/>
            <a:r>
              <a:t>Application state should not be stored</a:t>
            </a:r>
          </a:p>
          <a:p>
            <a:pPr lvl="1"/>
            <a:r>
              <a:t>Reasoning about app logic gets harder</a:t>
            </a:r>
          </a:p>
          <a:p>
            <a:pPr lvl="1"/>
            <a:r>
              <a:t>Causes and effects spread out over code</a:t>
            </a:r>
          </a:p>
          <a:p>
            <a:pPr lvl="1"/>
            <a:r>
              <a:t>Event types must be carefully managed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10" name="var radioSongPlay = new CustomEvent( 'play-song', {…} 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var radioSongPlay = new CustomEvent( 'play-song', {…} );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domElement.dispatchEvent( radioSongPlay );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differentEl.addEventListener( 'play-song', function() {…});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13" name="Dependenc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Dependency</a:t>
            </a:r>
          </a:p>
          <a:p>
            <a:pPr lvl="1"/>
            <a:r>
              <a:t>Any listener can attach to the event by name</a:t>
            </a:r>
          </a:p>
          <a:p>
            <a:pPr lvl="1"/>
            <a:r>
              <a:t>Emitters need the CustomEvent object</a:t>
            </a:r>
          </a:p>
          <a:p>
            <a:pPr lvl="1"/>
            <a:r>
              <a:t>CustomEvents need to load first &amp; get shared</a:t>
            </a:r>
          </a:p>
          <a:p>
            <a:pPr lvl="1"/>
            <a:r>
              <a:t>Many strategies for dependency management</a:t>
            </a:r>
          </a:p>
          <a:p>
            <a:pPr lvl="1"/>
            <a:r>
              <a:t>Simple DM can use functions &amp; script tags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5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</a:t>
            </a:r>
          </a:p>
          <a:p>
            <a:pPr/>
            <a:r>
              <a:t>Require.js Module Loading </a:t>
            </a:r>
          </a:p>
          <a:p>
            <a:pPr/>
            <a:r>
              <a:t>Webpack Module Loading </a:t>
            </a:r>
          </a:p>
          <a:p>
            <a:pPr/>
            <a:r>
              <a:t>ES6</a:t>
            </a:r>
          </a:p>
          <a:p>
            <a:pPr/>
            <a:r>
              <a:t>Babel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16" name="function initCustomEvents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function initCustomEvents() {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return { 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playSong: new CustomEvent(…), 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playAd: new CustomEvent(…),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…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function initUI( initCustomEvents() ) {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vent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Examples</a:t>
            </a:r>
          </a:p>
        </p:txBody>
      </p:sp>
      <p:sp>
        <p:nvSpPr>
          <p:cNvPr id="219" name="01-dom-events/index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01-dom-events/index.html </a:t>
            </a:r>
          </a:p>
          <a:p>
            <a:pPr/>
            <a:r>
              <a:t>Intentionally doesn't work</a:t>
            </a:r>
          </a:p>
          <a:p>
            <a:pPr/>
            <a:r>
              <a:t>Try to figure it out for a minute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vent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Examples</a:t>
            </a:r>
          </a:p>
        </p:txBody>
      </p:sp>
      <p:sp>
        <p:nvSpPr>
          <p:cNvPr id="222" name="Hint? 01-no-body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Hint? 01-no-body.html</a:t>
            </a:r>
          </a:p>
          <a:p>
            <a:pPr/>
            <a:r>
              <a:t>Work through the rest of 01-dom-events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ab: Multi-cli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Multi-clicks</a:t>
            </a:r>
          </a:p>
        </p:txBody>
      </p:sp>
      <p:sp>
        <p:nvSpPr>
          <p:cNvPr id="225" name="Existing code in 03-custom-events/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Existing code in 03-custom-events/:</a:t>
            </a:r>
          </a:p>
          <a:p>
            <a:pPr lvl="1"/>
            <a:r>
              <a:t>Clicking on UI element marks it "selected"</a:t>
            </a:r>
          </a:p>
          <a:p>
            <a:pPr lvl="1"/>
            <a:r>
              <a:t>Clicking again unselects</a:t>
            </a:r>
          </a:p>
          <a:p>
            <a:pPr lvl="1"/>
            <a:r>
              <a:t>Clicking on non-UI (body) unselects all</a:t>
            </a:r>
          </a:p>
          <a:p>
            <a:pPr lvl="1"/>
            <a:r>
              <a:t>Hint: use event.target to detect anti-clicks</a:t>
            </a:r>
          </a:p>
          <a:p>
            <a:pPr/>
            <a:r>
              <a:t>Add multiple click-sections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228" name="Common Historical Themes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Historical Themes</a:t>
            </a:r>
          </a:p>
          <a:p>
            <a:pPr/>
            <a:r>
              <a:t>Versionless - ad hoc feature support</a:t>
            </a:r>
          </a:p>
          <a:p>
            <a:pPr/>
            <a:r>
              <a:t>Stateless - data not stored between actions</a:t>
            </a:r>
          </a:p>
          <a:p>
            <a:pPr/>
            <a:r>
              <a:t>Backwards compatible &amp; fault tolerant</a:t>
            </a:r>
          </a:p>
          <a:p>
            <a:pPr/>
            <a:r>
              <a:t>Iterative - modern web not planned</a:t>
            </a:r>
          </a:p>
          <a:p>
            <a:pPr/>
            <a:r>
              <a:t>Community builds solutions between iterations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231" name="Goals for Web Development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Goals for Web Development</a:t>
            </a:r>
          </a:p>
          <a:p>
            <a:pPr/>
            <a:r>
              <a:t>Clear: easily identify which code does what</a:t>
            </a:r>
          </a:p>
          <a:p>
            <a:pPr/>
            <a:r>
              <a:t>Usable: productive and helpful for users</a:t>
            </a:r>
          </a:p>
          <a:p>
            <a:pPr/>
            <a:r>
              <a:t>Robust: work as often as possible; fail gracefully</a:t>
            </a:r>
          </a:p>
          <a:p>
            <a:pPr/>
            <a:r>
              <a:t>Limber: easily reuse and adapt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234" name="Best Practices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Best Practices</a:t>
            </a:r>
          </a:p>
          <a:p>
            <a:pPr/>
            <a:r>
              <a:t>Small pieces</a:t>
            </a:r>
          </a:p>
          <a:p>
            <a:pPr/>
            <a:r>
              <a:t>Good organization &amp; formatting</a:t>
            </a:r>
          </a:p>
          <a:p>
            <a:pPr/>
            <a:r>
              <a:t>Separation of Concerns / Single 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237" name="Specific first, then gener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Specific first, then general</a:t>
            </a:r>
          </a:p>
          <a:p>
            <a:pPr/>
            <a:r>
              <a:t>Use JS data structures to the fullest</a:t>
            </a:r>
          </a:p>
          <a:p>
            <a:pPr/>
            <a:r>
              <a:t>Emphasis on refactoring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40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Problem</a:t>
            </a:r>
          </a:p>
          <a:p>
            <a:pPr/>
            <a:r>
              <a:t>ES5 JS lacked language features </a:t>
            </a:r>
          </a:p>
          <a:p>
            <a:pPr lvl="1"/>
            <a:r>
              <a:t>import/export</a:t>
            </a:r>
          </a:p>
          <a:p>
            <a:pPr lvl="1"/>
            <a:r>
              <a:t>private</a:t>
            </a:r>
          </a:p>
          <a:p>
            <a:pPr lvl="1"/>
            <a:r>
              <a:t>package, namespace, module</a:t>
            </a:r>
          </a:p>
          <a:p>
            <a:pPr lvl="1"/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43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Arrays</a:t>
            </a:r>
          </a:p>
          <a:p>
            <a:pPr/>
            <a:r>
              <a:t>Objects</a:t>
            </a:r>
          </a:p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38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46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Arrays</a:t>
            </a:r>
          </a:p>
          <a:p>
            <a:pPr lvl="1"/>
            <a:r>
              <a:t>Natural for collections or lists </a:t>
            </a:r>
          </a:p>
          <a:p>
            <a:pPr lvl="1"/>
            <a:r>
              <a:t>Dynamic bounds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49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Objects</a:t>
            </a:r>
          </a:p>
          <a:p>
            <a:pPr lvl="1"/>
            <a:r>
              <a:t>key/value stores (key called "property")</a:t>
            </a:r>
          </a:p>
          <a:p>
            <a:pPr lvl="1"/>
            <a:r>
              <a:t>Nestable </a:t>
            </a:r>
          </a:p>
          <a:p>
            <a:pPr lvl="2"/>
            <a:r>
              <a:t>An object can have objects as properties</a:t>
            </a:r>
          </a:p>
          <a:p>
            <a:pPr lvl="2"/>
            <a:r>
              <a:t>Natural for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52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Functions</a:t>
            </a:r>
          </a:p>
          <a:p>
            <a:pPr lvl="1"/>
            <a:r>
              <a:t>Delimit inner and outer scope</a:t>
            </a:r>
          </a:p>
          <a:p>
            <a:pPr lvl="1"/>
            <a:r>
              <a:t>Isolate inner scope</a:t>
            </a:r>
          </a:p>
          <a:p>
            <a:pPr lvl="1"/>
            <a:r>
              <a:t>Identify external dependencies via arguments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55" name="&quot;Revealing Module&quot; pat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"Revealing Module" pattern</a:t>
            </a:r>
          </a:p>
          <a:p>
            <a:pPr marL="0" indent="0">
              <a:buSzTx/>
              <a:buNone/>
              <a:defRPr sz="3700">
                <a:latin typeface="Monaco"/>
                <a:ea typeface="Monaco"/>
                <a:cs typeface="Monaco"/>
                <a:sym typeface="Monaco"/>
              </a:defRPr>
            </a:pPr>
            <a:r>
              <a:t>function makeModule() {</a:t>
            </a:r>
          </a:p>
          <a:p>
            <a:pPr lvl="1" marL="0" indent="228600">
              <a:buSzTx/>
              <a:buNone/>
              <a:defRPr sz="3700">
                <a:latin typeface="Monaco"/>
                <a:ea typeface="Monaco"/>
                <a:cs typeface="Monaco"/>
                <a:sym typeface="Monaco"/>
              </a:defRPr>
            </a:pPr>
            <a:r>
              <a:t>function inner() {…}</a:t>
            </a:r>
          </a:p>
          <a:p>
            <a:pPr lvl="1" marL="0" indent="228600">
              <a:buSzTx/>
              <a:buNone/>
              <a:defRPr sz="3700">
                <a:latin typeface="Monaco"/>
                <a:ea typeface="Monaco"/>
                <a:cs typeface="Monaco"/>
                <a:sym typeface="Monaco"/>
              </a:defRPr>
            </a:pPr>
            <a:r>
              <a:t>return { outsideAccess: inner };</a:t>
            </a:r>
          </a:p>
          <a:p>
            <a:pPr marL="0" indent="0">
              <a:buSzTx/>
              <a:buNone/>
              <a:defRPr sz="3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Lab: Neste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Nested Objects</a:t>
            </a:r>
          </a:p>
        </p:txBody>
      </p:sp>
      <p:sp>
        <p:nvSpPr>
          <p:cNvPr id="258" name="Goal: Organize code for dynamic re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Goal: Organize code for dynamic reuse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Method: Move all functionality underneath global object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Notes: This is another intermediate step on the way to multiple games. Games will not fully work until the 03- step.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Instructions: 01-multi-game-controls/01-02-changes.txt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ab: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Constructors</a:t>
            </a:r>
          </a:p>
        </p:txBody>
      </p:sp>
      <p:sp>
        <p:nvSpPr>
          <p:cNvPr id="261" name="Goal: Independent g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Independent games</a:t>
            </a:r>
          </a:p>
          <a:p>
            <a:pPr/>
            <a:r>
              <a:t>Method: Create &amp; hold multiple games to correspond to multiple boards</a:t>
            </a:r>
          </a:p>
          <a:p>
            <a:pPr/>
            <a:r>
              <a:t>Instructions: 01-multi-game-controls/02-03-changes.txt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64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Problem</a:t>
            </a:r>
          </a:p>
          <a:p>
            <a:pPr/>
            <a:r>
              <a:t>Writing in global scope not good practice</a:t>
            </a:r>
          </a:p>
          <a:p>
            <a:pPr lvl="1"/>
            <a:r>
              <a:t>"Pollution": all globals are visible to each other</a:t>
            </a:r>
          </a:p>
          <a:p>
            <a:pPr lvl="1"/>
            <a:r>
              <a:t>Collision: all globals can modify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67" name="Sol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Solution</a:t>
            </a:r>
          </a:p>
          <a:p>
            <a:pPr/>
            <a:r>
              <a:t>Anonymous functions</a:t>
            </a:r>
          </a:p>
          <a:p>
            <a:pPr lvl="1"/>
            <a:r>
              <a:t>Create new, nested scope</a:t>
            </a:r>
          </a:p>
          <a:p>
            <a:pPr lvl="1"/>
            <a:r>
              <a:t>Can't be accessed from outside</a:t>
            </a:r>
          </a:p>
          <a:p>
            <a:pPr lvl="1"/>
            <a:r>
              <a:t>No reference from global namespace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70" name="IIF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IIFE</a:t>
            </a:r>
          </a:p>
          <a:p>
            <a:pPr/>
            <a:r>
              <a:t>Immediately Invoked Function Expression</a:t>
            </a:r>
          </a:p>
          <a:p>
            <a:pPr/>
            <a:r>
              <a:t>Two sets of parentheses:</a:t>
            </a:r>
          </a:p>
          <a:p>
            <a:pPr/>
            <a:r>
              <a:t>(function( namedArg ) { … })( suppliedParam );</a:t>
            </a:r>
          </a:p>
          <a:p>
            <a:pPr/>
            <a:r>
              <a:t>Creates function, executes, exits</a:t>
            </a:r>
          </a:p>
          <a:p>
            <a:pPr/>
            <a:r>
              <a:t>Some data may be preserved by closure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73" name="Disadvant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Disadvantages</a:t>
            </a:r>
          </a:p>
          <a:p>
            <a:pPr/>
            <a:r>
              <a:t>Anonymous functions</a:t>
            </a:r>
          </a:p>
          <a:p>
            <a:pPr lvl="1"/>
            <a:r>
              <a:t>How to communicate without global handle?</a:t>
            </a:r>
          </a:p>
          <a:p>
            <a:pPr lvl="1"/>
            <a:r>
              <a:t>Answer: events</a:t>
            </a:r>
          </a:p>
          <a:p>
            <a:pPr lvl="1"/>
            <a:r>
              <a:t>Lack of global makes testing &amp; debugging harder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ab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 Overview</a:t>
            </a:r>
          </a:p>
        </p:txBody>
      </p:sp>
      <p:sp>
        <p:nvSpPr>
          <p:cNvPr id="141" name="Starter code - basic TicTacToe 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Starter code - basic TicTacToe game</a:t>
            </a:r>
          </a:p>
          <a:p>
            <a:pPr/>
            <a:r>
              <a:t>We need more complexity for demonstration</a:t>
            </a:r>
          </a:p>
          <a:p>
            <a:pPr/>
            <a:r>
              <a:t>First, support playing multiple games at once</a:t>
            </a:r>
          </a:p>
          <a:p>
            <a:pPr/>
            <a:r>
              <a:t>Then use module patterns to solve problems that arise from multiple games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ab: Non-Glob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Non-Global</a:t>
            </a:r>
          </a:p>
        </p:txBody>
      </p:sp>
      <p:sp>
        <p:nvSpPr>
          <p:cNvPr id="276" name="Goal: Remove dependence on global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Remove dependence on global object</a:t>
            </a:r>
          </a:p>
          <a:p>
            <a:pPr/>
            <a:r>
              <a:t>Reason: Avoid pollution, protect data, encapsulation</a:t>
            </a:r>
          </a:p>
          <a:p>
            <a:pPr/>
            <a:r>
              <a:t>Method: Wrap constructor functions in IIFEs, communicate via events</a:t>
            </a:r>
          </a:p>
          <a:p>
            <a:pPr/>
            <a:r>
              <a:t>Instructions: 02-remove-global-object/00-01-changes.txt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279" name="Node Package Mana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Node Package Manager</a:t>
            </a:r>
          </a:p>
          <a:p>
            <a:pPr/>
            <a:r>
              <a:t>Included with Node.js</a:t>
            </a:r>
          </a:p>
          <a:p>
            <a:pPr/>
            <a:r>
              <a:t>Execute via CLI</a:t>
            </a:r>
          </a:p>
          <a:p>
            <a:pPr/>
            <a:r>
              <a:t>Install and update a project's packages</a:t>
            </a:r>
          </a:p>
          <a:p>
            <a:pPr/>
            <a:r>
              <a:t>And those packages' dependencies, recursively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282" name="CL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CLI</a:t>
            </a:r>
          </a:p>
          <a:p>
            <a:pPr/>
            <a:r>
              <a:t>'npm' alias installed as part of Node</a:t>
            </a:r>
          </a:p>
          <a:p>
            <a:pPr/>
            <a:r>
              <a:t>Try 'npm -v' to check version</a:t>
            </a:r>
          </a:p>
          <a:p>
            <a:pPr/>
            <a:r>
              <a:t>Operates on subcommands</a:t>
            </a:r>
          </a:p>
          <a:p>
            <a:pPr/>
            <a:r>
              <a:t>'npm init', 'npm install jquery'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285" name="package.js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package.json</a:t>
            </a:r>
          </a:p>
          <a:p>
            <a:pPr/>
            <a:r>
              <a:t>Manifest file for project</a:t>
            </a:r>
          </a:p>
          <a:p>
            <a:pPr/>
            <a:r>
              <a:t>JSON format</a:t>
            </a:r>
          </a:p>
          <a:p>
            <a:pPr/>
            <a:r>
              <a:t>Contains list of project libraries, metadata, utilities</a:t>
            </a:r>
          </a:p>
          <a:p>
            <a:pPr/>
            <a:r>
              <a:t>NPM won't start without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288" name="'npm init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'npm init'</a:t>
            </a:r>
          </a:p>
          <a:p>
            <a:pPr/>
            <a:r>
              <a:t>Package.json creation wizard</a:t>
            </a:r>
          </a:p>
          <a:p>
            <a:pPr/>
            <a:r>
              <a:t>--force to accept all defaults</a:t>
            </a:r>
          </a:p>
          <a:p>
            <a:pPr/>
            <a:r>
              <a:t>No connection to current state</a:t>
            </a:r>
          </a:p>
          <a:p>
            <a:pPr/>
            <a:r>
              <a:t>Does not scan or sync installed packages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ab: init 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init JSON</a:t>
            </a:r>
          </a:p>
        </p:txBody>
      </p:sp>
      <p:sp>
        <p:nvSpPr>
          <p:cNvPr id="291" name="Change to project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Change to project directory</a:t>
            </a:r>
          </a:p>
          <a:p>
            <a:pPr/>
            <a:r>
              <a:t>Run 'npm init', answer prompts</a:t>
            </a:r>
          </a:p>
          <a:p>
            <a:pPr/>
            <a:r>
              <a:t>Examine package.json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294" name="npm install ( short version: 'npm i'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npm install ( short version: 'npm i' )</a:t>
            </a:r>
          </a:p>
          <a:p>
            <a:pPr/>
            <a:r>
              <a:t>Main command </a:t>
            </a:r>
          </a:p>
          <a:p>
            <a:pPr/>
            <a:r>
              <a:t>Several forms. In general: </a:t>
            </a:r>
          </a:p>
          <a:p>
            <a:pPr lvl="1"/>
            <a:r>
              <a:t>Fetches module(s) from repo(s)</a:t>
            </a:r>
          </a:p>
          <a:p>
            <a:pPr lvl="1"/>
            <a:r>
              <a:t>Installs to node_modules directory</a:t>
            </a:r>
          </a:p>
          <a:p>
            <a:pPr lvl="1"/>
            <a:r>
              <a:t>Maybe saves changes to package.json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297" name="npm install ( short version: 'npm i'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npm install ( short version: 'npm i' )</a:t>
            </a:r>
          </a:p>
          <a:p>
            <a:pPr/>
            <a:r>
              <a:t>Signatures</a:t>
            </a:r>
          </a:p>
          <a:p>
            <a:pPr lvl="1"/>
            <a:r>
              <a:t>'npm i' (no arguments)</a:t>
            </a:r>
          </a:p>
          <a:p>
            <a:pPr lvl="1"/>
            <a:r>
              <a:t>'npm i package-names [ ... ]'</a:t>
            </a:r>
          </a:p>
          <a:p>
            <a:pPr lvl="1"/>
            <a:r>
              <a:t>--save and --save-dev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00" name="'npm i' (no argumen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'npm i' (no arguments)</a:t>
            </a:r>
          </a:p>
          <a:p>
            <a:pPr/>
            <a:r>
              <a:t>Without argument, looks for nearest package.json</a:t>
            </a:r>
          </a:p>
          <a:p>
            <a:pPr/>
            <a:r>
              <a:t>Fetches modules listed in package.json &gt; dependencies</a:t>
            </a:r>
          </a:p>
          <a:p>
            <a:pPr/>
            <a:r>
              <a:t>Installs to node_modules directory corresponding to package.json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03" name="'npm i' (no argumen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'npm i' (no arguments)</a:t>
            </a:r>
          </a:p>
          <a:p>
            <a:pPr/>
            <a:r>
              <a:t>In practice, used for new project checkout</a:t>
            </a:r>
          </a:p>
          <a:p>
            <a:pPr/>
            <a:r>
              <a:t>package.json committed as part of repo</a:t>
            </a:r>
          </a:p>
          <a:p>
            <a:pPr/>
            <a:r>
              <a:t>'npm i' fetches modules</a:t>
            </a:r>
          </a:p>
          <a:p>
            <a:pPr/>
            <a:r>
              <a:t>Project can start building once fetch 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ab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 Overview</a:t>
            </a:r>
          </a:p>
        </p:txBody>
      </p:sp>
      <p:sp>
        <p:nvSpPr>
          <p:cNvPr id="144" name="Goal: click a button to begin a new 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click a button to begin a new game</a:t>
            </a:r>
          </a:p>
          <a:p>
            <a:pPr/>
            <a:r>
              <a:t>Each new Game must be fully independent</a:t>
            </a:r>
          </a:p>
          <a:p>
            <a:pPr/>
            <a:r>
              <a:t>Needs: </a:t>
            </a:r>
          </a:p>
          <a:p>
            <a:pPr lvl="1"/>
            <a:r>
              <a:t>Create board dynamically on button click </a:t>
            </a:r>
          </a:p>
          <a:p>
            <a:pPr lvl="1"/>
            <a:r>
              <a:t>Create new program data structures</a:t>
            </a:r>
          </a:p>
          <a:p>
            <a:pPr lvl="1"/>
            <a:r>
              <a:t>Bind new structures to new 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06" name="npm i package1 [ … 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npm i package1 [ … ]</a:t>
            </a:r>
          </a:p>
          <a:p>
            <a:pPr/>
            <a:r>
              <a:t>Fetches specific packages to node_modules</a:t>
            </a:r>
          </a:p>
          <a:p>
            <a:pPr/>
            <a:r>
              <a:t>Does not alter package.json</a:t>
            </a:r>
          </a:p>
          <a:p>
            <a:pPr/>
            <a:r>
              <a:t>Use this form to audition a new package</a:t>
            </a:r>
          </a:p>
          <a:p>
            <a:pPr/>
            <a:r>
              <a:t>To undo, simply delete dir from node_modules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09" name="npm i --save/-S package1 [ … 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npm i --save/-S package1 [ … ]</a:t>
            </a:r>
          </a:p>
          <a:p>
            <a:pPr/>
            <a:r>
              <a:t>Fetches</a:t>
            </a:r>
          </a:p>
          <a:p>
            <a:pPr/>
            <a:r>
              <a:t>Also adds to package.json &gt; dependencies</a:t>
            </a:r>
          </a:p>
          <a:p>
            <a:pPr/>
            <a:r>
              <a:t>Use this form to permanently add a new package</a:t>
            </a:r>
          </a:p>
          <a:p>
            <a:pPr/>
            <a:r>
              <a:t>'npm i' will now re-install package if deleted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12" name="npm i --save-dev/-D package1 [ … ]…"/>
          <p:cNvSpPr txBox="1"/>
          <p:nvPr>
            <p:ph type="body" idx="1"/>
          </p:nvPr>
        </p:nvSpPr>
        <p:spPr>
          <a:xfrm>
            <a:off x="952500" y="2590800"/>
            <a:ext cx="11099800" cy="6564313"/>
          </a:xfrm>
          <a:prstGeom prst="rect">
            <a:avLst/>
          </a:prstGeom>
        </p:spPr>
        <p:txBody>
          <a:bodyPr anchor="t"/>
          <a:lstStyle/>
          <a:p>
            <a:pPr marL="0" indent="0" defTabSz="566674">
              <a:spcBef>
                <a:spcPts val="4000"/>
              </a:spcBef>
              <a:buSzTx/>
              <a:buNone/>
              <a:defRPr sz="3686"/>
            </a:pPr>
            <a:r>
              <a:t>npm i --save-dev/-D package1 [ … ]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Fetches, also adds to package.json &gt; devDependencies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devDependencies only install when environment variable NODE_ENV set to 'development' (default)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On server, set NODE_ENV to 'production'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Use for build tools which don't need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Lab: npm inst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npm install</a:t>
            </a:r>
          </a:p>
        </p:txBody>
      </p:sp>
      <p:sp>
        <p:nvSpPr>
          <p:cNvPr id="315" name="'npm i --save-dev asciify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'npm i --save-dev asciify'</a:t>
            </a:r>
          </a:p>
          <a:p>
            <a:pPr lvl="1"/>
            <a:r>
              <a:t>Verify asciify added to package.json</a:t>
            </a:r>
          </a:p>
          <a:p>
            <a:pPr lvl="1"/>
            <a:r>
              <a:t>Examine asciify dir in node_modules</a:t>
            </a:r>
          </a:p>
          <a:p>
            <a:pPr/>
            <a:r>
              <a:t>Delete asciify dir in node_modules</a:t>
            </a:r>
          </a:p>
          <a:p>
            <a:pPr/>
            <a:r>
              <a:t>Run 'npm i' </a:t>
            </a:r>
          </a:p>
          <a:p>
            <a:pPr lvl="1"/>
            <a:r>
              <a:t>Verify asciify dir back in node_modules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node_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node_modules</a:t>
            </a:r>
          </a:p>
        </p:txBody>
      </p:sp>
      <p:sp>
        <p:nvSpPr>
          <p:cNvPr id="318" name="Each dir contains complete node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Each dir contains complete node code</a:t>
            </a:r>
          </a:p>
          <a:p>
            <a:pPr/>
            <a:r>
              <a:t>Run a module by passing node </a:t>
            </a:r>
          </a:p>
          <a:p>
            <a:pPr lvl="1"/>
            <a:r>
              <a:t>executable path</a:t>
            </a:r>
          </a:p>
          <a:p>
            <a:pPr lvl="1"/>
            <a:r>
              <a:t>arguments to executable</a:t>
            </a:r>
          </a:p>
          <a:p>
            <a:pPr/>
            <a:r>
              <a:t>Example</a:t>
            </a:r>
          </a:p>
          <a:p>
            <a:pPr lvl="1"/>
            <a:r>
              <a:t>'node node_modules/asciify/bin/asciify.js -a'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node_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node_modules</a:t>
            </a:r>
          </a:p>
        </p:txBody>
      </p:sp>
      <p:sp>
        <p:nvSpPr>
          <p:cNvPr id="321" name="Path differs per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Path differs per module</a:t>
            </a:r>
          </a:p>
          <a:p>
            <a:pPr lvl="1"/>
            <a:r>
              <a:t>Often in bin or dist</a:t>
            </a:r>
          </a:p>
          <a:p>
            <a:pPr lvl="1"/>
            <a:r>
              <a:t>May or may not end in .js</a:t>
            </a:r>
          </a:p>
          <a:p>
            <a:pPr/>
            <a:r>
              <a:t>Not all modules can be run conveniently</a:t>
            </a:r>
          </a:p>
          <a:p>
            <a:pPr/>
            <a:r>
              <a:t>May take data structure as argument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24" name="npm run script-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2516">
              <a:spcBef>
                <a:spcPts val="4100"/>
              </a:spcBef>
              <a:buSzTx/>
              <a:buNone/>
              <a:defRPr sz="3724"/>
            </a:pPr>
            <a:r>
              <a:t>npm run script-name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'npm run' executes the command from package.json &gt; scripts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Internally, scripts can reference package name instead of file path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scripts: { myAscii: 'asciify sweet' }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'npm run myAscii'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327" name="npm run / scripts has limi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npm run / scripts has limitations</a:t>
            </a:r>
          </a:p>
          <a:p>
            <a:pPr lvl="1"/>
            <a:r>
              <a:t>No variables</a:t>
            </a:r>
          </a:p>
          <a:p>
            <a:pPr lvl="1"/>
            <a:r>
              <a:t>Not a lot of support for chaining</a:t>
            </a:r>
          </a:p>
          <a:p>
            <a:pPr/>
            <a:r>
              <a:t>We can do anything if we write our own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ommon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330" name="Node module form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Node module format </a:t>
            </a:r>
          </a:p>
          <a:p>
            <a:pPr/>
            <a:r>
              <a:t>Expects runtime (Node) to provide</a:t>
            </a:r>
          </a:p>
          <a:p>
            <a:pPr lvl="1"/>
            <a:r>
              <a:t>module (object) </a:t>
            </a:r>
          </a:p>
          <a:p>
            <a:pPr lvl="1"/>
            <a:r>
              <a:t>require (function)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ommon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333" name="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module</a:t>
            </a:r>
          </a:p>
          <a:p>
            <a:pPr/>
            <a:r>
              <a:t>Object for exporting module code </a:t>
            </a:r>
          </a:p>
          <a:p>
            <a:pPr/>
            <a:r>
              <a:t>Assign the return value to module.exports</a:t>
            </a:r>
          </a:p>
          <a:p>
            <a:pPr/>
            <a:r>
              <a:t>Return value can be any valid data</a:t>
            </a:r>
          </a:p>
          <a:p>
            <a:pPr/>
            <a:r>
              <a:t>Usually a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pare for Lab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Prepare for Labs</a:t>
            </a:r>
          </a:p>
        </p:txBody>
      </p:sp>
      <p:sp>
        <p:nvSpPr>
          <p:cNvPr id="147" name="Create a new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a new directory</a:t>
            </a:r>
          </a:p>
          <a:p>
            <a:pPr/>
            <a:r>
              <a:t>Outside of the class repo</a:t>
            </a:r>
          </a:p>
          <a:p>
            <a:pPr/>
            <a:r>
              <a:t>Copy starter code</a:t>
            </a:r>
          </a:p>
          <a:p>
            <a:pPr lvl="1"/>
            <a:r>
              <a:t>examples/00-tictactoe-carryover/</a:t>
            </a:r>
          </a:p>
          <a:p>
            <a:pPr lvl="1"/>
            <a:r>
              <a:t>00-basic-ttt.html and 00-*.js (2 files)</a:t>
            </a:r>
          </a:p>
          <a:p>
            <a:pPr/>
            <a:r>
              <a:t>Open copied html in browser &amp; verify it 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ommon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336" name="module.exports = function OuterFactory( suffix 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2574">
                <a:latin typeface="Monaco"/>
                <a:ea typeface="Monaco"/>
                <a:cs typeface="Monaco"/>
                <a:sym typeface="Monaco"/>
              </a:defRPr>
            </a:pPr>
            <a:r>
              <a:t>module.exports = function OuterFactory( suffix ) {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2574">
                <a:latin typeface="Monaco"/>
                <a:ea typeface="Monaco"/>
                <a:cs typeface="Monaco"/>
                <a:sym typeface="Monaco"/>
              </a:defRPr>
            </a:pPr>
            <a:r>
              <a:t>var myUtils = {</a:t>
            </a:r>
          </a:p>
          <a:p>
            <a:pPr lvl="2" marL="0" indent="452627" defTabSz="578358">
              <a:spcBef>
                <a:spcPts val="4100"/>
              </a:spcBef>
              <a:buSzTx/>
              <a:buNone/>
              <a:defRPr sz="2574">
                <a:latin typeface="Monaco"/>
                <a:ea typeface="Monaco"/>
                <a:cs typeface="Monaco"/>
                <a:sym typeface="Monaco"/>
              </a:defRPr>
            </a:pPr>
            <a:r>
              <a:t>siteRoot: 'files/go/here',</a:t>
            </a:r>
          </a:p>
          <a:p>
            <a:pPr lvl="2" marL="0" indent="452627" defTabSz="578358">
              <a:spcBef>
                <a:spcPts val="4100"/>
              </a:spcBef>
              <a:buSzTx/>
              <a:buNone/>
              <a:defRPr sz="2574">
                <a:latin typeface="Monaco"/>
                <a:ea typeface="Monaco"/>
                <a:cs typeface="Monaco"/>
                <a:sym typeface="Monaco"/>
              </a:defRPr>
            </a:pPr>
            <a:r>
              <a:t>appendSuffix: function(){ ... }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2574">
                <a:latin typeface="Monaco"/>
                <a:ea typeface="Monaco"/>
                <a:cs typeface="Monaco"/>
                <a:sym typeface="Monaco"/>
              </a:defRPr>
            </a:pPr>
            <a:r>
              <a:t>};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2574">
                <a:latin typeface="Monaco"/>
                <a:ea typeface="Monaco"/>
                <a:cs typeface="Monaco"/>
                <a:sym typeface="Monaco"/>
              </a:defRPr>
            </a:pPr>
            <a:r>
              <a:t>return myUtils;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2574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mmon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339" name="requi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require</a:t>
            </a:r>
          </a:p>
          <a:p>
            <a:pPr/>
            <a:r>
              <a:t>Function for loading node module</a:t>
            </a:r>
          </a:p>
          <a:p>
            <a:pPr/>
            <a:r>
              <a:t>Use within your factory function</a:t>
            </a:r>
          </a:p>
          <a:p>
            <a:pPr/>
            <a:r>
              <a:t>Accepts module name or file path</a:t>
            </a:r>
          </a:p>
          <a:p>
            <a:pPr/>
            <a:r>
              <a:t>var myAscii = require( 'asciify' );</a:t>
            </a:r>
          </a:p>
          <a:p>
            <a:pPr/>
            <a:r>
              <a:t>var customAscii = require( '/some/where/else'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342" name="Writing our own modules is usually overki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Writing our own modules is usually overkill</a:t>
            </a:r>
          </a:p>
          <a:p>
            <a:pPr/>
            <a:r>
              <a:t>Grunt is a task runner</a:t>
            </a:r>
          </a:p>
          <a:p>
            <a:pPr/>
            <a:r>
              <a:t>Doesn't do anything by itself</a:t>
            </a:r>
          </a:p>
          <a:p>
            <a:pPr/>
            <a:r>
              <a:t>Coordinates &amp; automates other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345" name="Grunt Plug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Grunt Plugins</a:t>
            </a:r>
          </a:p>
          <a:p>
            <a:pPr/>
            <a:r>
              <a:t>Grunt modules need Grunt API wrapper</a:t>
            </a:r>
          </a:p>
          <a:p>
            <a:pPr/>
            <a:r>
              <a:t>Popular modules will usually have a Grunt plugin</a:t>
            </a:r>
          </a:p>
          <a:p>
            <a:pPr/>
            <a:r>
              <a:t>'grunt-contrib-' prefix</a:t>
            </a:r>
          </a:p>
          <a:p>
            <a:pPr/>
            <a:r>
              <a:t>i.e. jshint corresponds to grunt-contrib-jshint</a:t>
            </a:r>
          </a:p>
          <a:p>
            <a:pPr/>
            <a:r>
              <a:t>Both module + plugin need to be npm installed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348" name="Grunt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Grunt API</a:t>
            </a:r>
          </a:p>
          <a:p>
            <a:pPr/>
            <a:r>
              <a:t>Grunt expects a file named gruntfile.js</a:t>
            </a:r>
          </a:p>
          <a:p>
            <a:pPr marL="444500" indent="-444500">
              <a:defRPr sz="2900">
                <a:latin typeface="Monaco"/>
                <a:ea typeface="Monaco"/>
                <a:cs typeface="Monaco"/>
                <a:sym typeface="Monaco"/>
              </a:defRPr>
            </a:pPr>
            <a:r>
              <a:t>module.exports = function( grunt ) {...}</a:t>
            </a:r>
          </a:p>
          <a:p>
            <a:pPr lvl="1"/>
            <a:r>
              <a:t>initConfig</a:t>
            </a:r>
          </a:p>
          <a:p>
            <a:pPr lvl="1"/>
            <a:r>
              <a:t>loadNpmTasks</a:t>
            </a:r>
          </a:p>
          <a:p>
            <a:pPr lvl="1"/>
            <a:r>
              <a:t>registerTask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351" name="initConf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initConfig</a:t>
            </a:r>
          </a:p>
          <a:p>
            <a:pPr/>
            <a:r>
              <a:t>Takes an object as argument</a:t>
            </a:r>
          </a:p>
          <a:p>
            <a:pPr/>
            <a:r>
              <a:t>Object contains config options for plugins</a:t>
            </a:r>
          </a:p>
          <a:p>
            <a:pPr marL="0" indent="0">
              <a:buSzTx/>
              <a:buNone/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grunt.initConfig({</a:t>
            </a:r>
          </a:p>
          <a:p>
            <a:pPr marL="0" indent="0">
              <a:buSzTx/>
              <a:buNone/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jshint: {</a:t>
            </a:r>
          </a:p>
          <a:p>
            <a:pPr marL="0" indent="0">
              <a:buSzTx/>
              <a:buNone/>
              <a:defRPr sz="2200">
                <a:latin typeface="Monaco"/>
                <a:ea typeface="Monaco"/>
                <a:cs typeface="Monaco"/>
                <a:sym typeface="Monaco"/>
              </a:defRPr>
            </a:pPr>
            <a:r>
              <a:t>      all: ['test/**/*.js']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354" name="loadNpmTas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loadNpmTasks</a:t>
            </a:r>
          </a:p>
          <a:p>
            <a:pPr/>
            <a:r>
              <a:t>Makes plugins available to Grunt at runtime</a:t>
            </a:r>
          </a:p>
          <a:p>
            <a:pPr marL="444500" indent="-444500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grunt.loadNpmTasks( 'grunt-contrib-jshint' );</a:t>
            </a:r>
          </a:p>
          <a:p>
            <a:pPr/>
            <a:r>
              <a:t>'jshint' now available as a task (next)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357" name="registerTas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registerTask</a:t>
            </a:r>
          </a:p>
          <a:p>
            <a:pPr/>
            <a:r>
              <a:t>Create subcommands </a:t>
            </a:r>
          </a:p>
          <a:p>
            <a:pPr marL="444500" indent="-444500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grunt.registerTask( 'myHint', [ 'jshint', 'asciify' ]);</a:t>
            </a:r>
          </a:p>
          <a:p>
            <a:pPr/>
            <a:r>
              <a:t>Task name 'default' = no subcommand</a:t>
            </a:r>
          </a:p>
          <a:p>
            <a:pPr marL="444500" indent="-444500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grunt.registerTask( 'default', [ 'myHint' ]);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360" name="Running Gru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Running Grunt</a:t>
            </a:r>
          </a:p>
          <a:p>
            <a:pPr/>
            <a:r>
              <a:t>Previous methods work</a:t>
            </a:r>
          </a:p>
          <a:p>
            <a:pPr lvl="1"/>
            <a:r>
              <a:t>node node_modules/grunt</a:t>
            </a:r>
          </a:p>
          <a:p>
            <a:pPr lvl="1"/>
            <a:r>
              <a:t>npm run scriptName</a:t>
            </a:r>
          </a:p>
          <a:p>
            <a:pPr/>
            <a:r>
              <a:t>On a daily basis, not convenient enough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r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Grunt</a:t>
            </a:r>
          </a:p>
        </p:txBody>
      </p:sp>
      <p:sp>
        <p:nvSpPr>
          <p:cNvPr id="363" name="Grunt CL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Grunt CLI</a:t>
            </a:r>
          </a:p>
          <a:p>
            <a:pPr/>
            <a:r>
              <a:t>A separate Node module</a:t>
            </a:r>
          </a:p>
          <a:p>
            <a:pPr/>
            <a:r>
              <a:t>Installed globally (in /usr/bin, C:/ProgramFiles, etc)</a:t>
            </a:r>
          </a:p>
          <a:p>
            <a:pPr/>
            <a:r>
              <a:t>Creates 'grunt' alias </a:t>
            </a:r>
          </a:p>
          <a:p>
            <a:pPr marL="444500" indent="-444500"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npm i -g grunt-cli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50" name="Two programmers work on the same mach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Two programmers work on the same machine</a:t>
            </a:r>
          </a:p>
          <a:p>
            <a:pPr lvl="1"/>
            <a:r>
              <a:t>Navigator</a:t>
            </a:r>
          </a:p>
          <a:p>
            <a:pPr lvl="1"/>
            <a:r>
              <a:t>Driver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ab: Grunt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Grunt setup</a:t>
            </a:r>
          </a:p>
        </p:txBody>
      </p:sp>
      <p:sp>
        <p:nvSpPr>
          <p:cNvPr id="366" name="Copy gruntfile.js to project d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Copy gruntfile.js to project dir</a:t>
            </a:r>
          </a:p>
          <a:p>
            <a:pPr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npm i -D grunt grunt-contrib-jshint jshint</a:t>
            </a:r>
          </a:p>
          <a:p>
            <a:pPr>
              <a:defRPr sz="2500">
                <a:latin typeface="Monaco"/>
                <a:ea typeface="Monaco"/>
                <a:cs typeface="Monaco"/>
                <a:sym typeface="Monaco"/>
              </a:defRPr>
            </a:pPr>
            <a:r>
              <a:t>grunt jshint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Lab: Grunt wa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Grunt watch</a:t>
            </a:r>
          </a:p>
        </p:txBody>
      </p:sp>
      <p:sp>
        <p:nvSpPr>
          <p:cNvPr id="369" name="Goal: run jshint when files chan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run jshint when files change</a:t>
            </a:r>
          </a:p>
          <a:p>
            <a:pPr/>
            <a:r>
              <a:t>Method: add 'watch' plugin</a:t>
            </a:r>
          </a:p>
          <a:p>
            <a:pPr/>
            <a:r>
              <a:t>Steps</a:t>
            </a:r>
          </a:p>
          <a:p>
            <a:pPr lvl="1"/>
            <a:r>
              <a:t>npm install -D grunt-contrib-watch</a:t>
            </a:r>
          </a:p>
          <a:p>
            <a:pPr lvl="1"/>
            <a:r>
              <a:t>Add to initConfig, loadNpmTasks, registerTask</a:t>
            </a:r>
          </a:p>
          <a:p>
            <a:pPr/>
            <a:r>
              <a:t>Run grunt, then edit a source file. Hint re-runs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372" name="By James Burke, 2009, inspired by DojoJS and LAB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By James Burke, 2009, inspired by DojoJS and LAB.js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 module loader + dependency manager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Closely tied to AMD format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Later additions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Bundling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375" name="A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AMD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Async Module Definition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 formal syntax for IIFE pattern improvement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Assumes a function given named 'define'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define( [ 'dependency'… ], function( dep ) {…}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378" name="A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AMD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define( [ 'dependency'… ], function( dep ) {…} 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First argument is an array of dependency names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define() needs to know how to find these (separately)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Callback won't be executed until all deps are loaded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Deps are passed as args, in the order listed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define() does not execute callback until requested (lazy)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381" name="Require function - Entry po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Require function - Entry point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require( [ 'src/init' ], function( init ) { …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Similar to define, but executes callback once deps ready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If only one entry point, add 'data-main' to script tag:</a:t>
            </a:r>
          </a:p>
          <a:p>
            <a:pPr marL="283368" indent="-283368" defTabSz="496569">
              <a:spcBef>
                <a:spcPts val="3500"/>
              </a:spcBef>
              <a:defRPr sz="32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&lt;script data-main="scripts/main" src="scripts/require.js"&gt;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384" name="Module 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Module loading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require( [ 'src/init' ], function( init ) { …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Searches relative to baseUrl. Value from (descending):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require.config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data-main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the directory containing the html that loaded require.js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Note no '.js' suffix on module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Lab: 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RequireJS</a:t>
            </a:r>
          </a:p>
        </p:txBody>
      </p:sp>
      <p:sp>
        <p:nvSpPr>
          <p:cNvPr id="387" name="npm install require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npm install require.js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Add &lt;script&gt; with data-main attribute to .html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Remove other script tags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IIFE-pattern modules to AMD ( use 'define' )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load.js to call requirejs(…)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390" name="Webpack is primarily a module bund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Webpack is primarily a module bundler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Takes over where Require's optimization tool left off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Features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Output "chunks"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Hot module reloading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Asset bundling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393" name="Entry 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Given an entry point, Webpack finds all dependencies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One or more entry points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Once configured, new deps auto-detected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53" name="Navig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Navigator</a:t>
            </a:r>
          </a:p>
          <a:p>
            <a:pPr lvl="1"/>
            <a:r>
              <a:t>"plots course"</a:t>
            </a:r>
          </a:p>
          <a:p>
            <a:pPr lvl="1"/>
            <a:r>
              <a:t>Talks about direction</a:t>
            </a:r>
          </a:p>
          <a:p>
            <a:pPr lvl="1"/>
            <a:r>
              <a:t>Thinks ahead / top 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396" name="Output chun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Output chunks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Mark points where bundles should be split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Makes "lazy loading" convenient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Client d/ls chunks as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399" name="Hot module re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Hot module reloading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Run the Webpack Dev Server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WP watches source files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Dev Server can reload one file instead of entire page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Most helpful for big / slow-loading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sp>
        <p:nvSpPr>
          <p:cNvPr id="402" name="Asset bund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Asset bundling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WP supports "loader" plugins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Bundle many non-JS file types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CSS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Images</a:t>
            </a:r>
          </a:p>
          <a:p>
            <a:pPr lvl="2" marL="1082842" indent="-320842" defTabSz="496569">
              <a:spcBef>
                <a:spcPts val="3500"/>
              </a:spcBef>
              <a:buSzPct val="100000"/>
              <a:defRPr sz="3200"/>
            </a:pPr>
            <a:r>
              <a:t>CommonJS / AMD / ES6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Lab: Webp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Webpack</a:t>
            </a:r>
          </a:p>
        </p:txBody>
      </p:sp>
      <p:sp>
        <p:nvSpPr>
          <p:cNvPr id="405" name="'npm i -D webpack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'npm i -D webpack'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Cmd: 'node node_modules/webpack/bin/webpack.js'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Either create webpack.config.js or pass options: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entry point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output location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Change module dependency format to ES6 'import'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Lab: Dev 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Dev Server</a:t>
            </a:r>
          </a:p>
        </p:txBody>
      </p:sp>
      <p:sp>
        <p:nvSpPr>
          <p:cNvPr id="408" name="'npm i -D webpack-dev-server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'npm i -D webpack-dev-server'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Uses same config as webpack build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Add to package.json &gt; scripts</a:t>
            </a:r>
          </a:p>
          <a:p>
            <a:pPr lvl="1" marL="701842" indent="-320842" defTabSz="496569">
              <a:spcBef>
                <a:spcPts val="3500"/>
              </a:spcBef>
              <a:buSzPct val="100000"/>
              <a:defRPr sz="3200"/>
            </a:pPr>
            <a:r>
              <a:t>"my-server": "webpack-dev-server"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'npm run my-server'</a:t>
            </a:r>
          </a:p>
          <a:p>
            <a:pPr marL="320842" indent="-320842" defTabSz="496569">
              <a:spcBef>
                <a:spcPts val="3500"/>
              </a:spcBef>
              <a:buSzPct val="100000"/>
              <a:defRPr sz="3200"/>
            </a:pPr>
            <a:r>
              <a:t>Available at localhost:8080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411" name="Const, Let, and V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Const, Let, and Var</a:t>
            </a:r>
          </a:p>
          <a:p>
            <a:pPr/>
            <a:r>
              <a:t>Spread syntax</a:t>
            </a:r>
          </a:p>
          <a:p>
            <a:pPr/>
            <a:r>
              <a:t>Rest parameters</a:t>
            </a:r>
          </a:p>
          <a:p>
            <a:pPr/>
            <a:r>
              <a:t>Template strings</a:t>
            </a:r>
          </a:p>
          <a:p>
            <a:pPr/>
            <a:r>
              <a:t>Destructuring</a:t>
            </a:r>
          </a:p>
          <a:p>
            <a:pPr/>
            <a:r>
              <a:t>Arrow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onst, Let, and 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Const, Let, and Var</a:t>
            </a:r>
          </a:p>
        </p:txBody>
      </p:sp>
      <p:sp>
        <p:nvSpPr>
          <p:cNvPr id="414" name="In ES5, 'var' had function-level sco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 ES5, 'var' had function-level scope</a:t>
            </a:r>
          </a:p>
          <a:p>
            <a:pPr/>
            <a:r>
              <a:t>ES6 still supports var but gives other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onst, Let, and 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Const, Let, and Var</a:t>
            </a:r>
          </a:p>
        </p:txBody>
      </p:sp>
      <p:sp>
        <p:nvSpPr>
          <p:cNvPr id="417" name="L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Let</a:t>
            </a:r>
          </a:p>
          <a:p>
            <a:pPr/>
            <a:r>
              <a:t>'let' has block level scope</a:t>
            </a:r>
          </a:p>
          <a:p>
            <a:pPr/>
            <a:r>
              <a:t>Curly braces are the block operators</a:t>
            </a:r>
          </a:p>
          <a:p>
            <a:pPr/>
            <a:r>
              <a:t>So using 'let' scopes a variable to its 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onst, Let, and 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Const, Let, and Var</a:t>
            </a:r>
          </a:p>
        </p:txBody>
      </p:sp>
      <p:sp>
        <p:nvSpPr>
          <p:cNvPr id="420" name="L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Let</a:t>
            </a:r>
          </a:p>
          <a:p>
            <a:pPr/>
            <a:r>
              <a:t>'let' has block level scope</a:t>
            </a:r>
          </a:p>
          <a:p>
            <a:pPr/>
            <a:r>
              <a:t>Curly braces are the block operators</a:t>
            </a:r>
          </a:p>
          <a:p>
            <a:pPr/>
            <a:r>
              <a:t>So using 'let' scopes a variable to its block</a:t>
            </a:r>
          </a:p>
        </p:txBody>
      </p:sp>
      <p:sp>
        <p:nvSpPr>
          <p:cNvPr id="421" name="function scopeForLet() {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function</a:t>
            </a:r>
            <a:r>
              <a:rPr>
                <a:solidFill>
                  <a:srgbClr val="F4F4F4"/>
                </a:solidFill>
              </a:rPr>
              <a:t> </a:t>
            </a:r>
            <a:r>
              <a:t>scopeForLet</a:t>
            </a:r>
            <a:r>
              <a:t>() {</a:t>
            </a:r>
            <a:endParaRPr>
              <a:solidFill>
                <a:srgbClr val="F4F4F4"/>
              </a:solidFill>
            </a:endParaR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var</a:t>
            </a:r>
            <a:r>
              <a:rPr>
                <a:solidFill>
                  <a:srgbClr val="F4F4F4"/>
                </a:solidFill>
              </a:rPr>
              <a:t> a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1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var</a:t>
            </a:r>
            <a:r>
              <a:rPr>
                <a:solidFill>
                  <a:srgbClr val="F4F4F4"/>
                </a:solidFill>
              </a:rPr>
              <a:t> b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2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// if creates a new block</a:t>
            </a:r>
            <a:endParaRPr>
              <a:solidFill>
                <a:srgbClr val="F4F4F4"/>
              </a:solidFill>
            </a:endParaR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(a </a:t>
            </a:r>
            <a:r>
              <a:rPr>
                <a:solidFill>
                  <a:srgbClr val="CD7923"/>
                </a:solidFill>
              </a:rPr>
              <a:t>===</a:t>
            </a:r>
            <a:r>
              <a:t> </a:t>
            </a:r>
            <a:r>
              <a:rPr>
                <a:solidFill>
                  <a:srgbClr val="C33720"/>
                </a:solidFill>
              </a:rPr>
              <a:t>1</a:t>
            </a:r>
            <a:r>
              <a:t>) {</a:t>
            </a: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rPr>
                <a:solidFill>
                  <a:srgbClr val="34BC26"/>
                </a:solidFill>
              </a:rPr>
              <a:t>var</a:t>
            </a:r>
            <a:r>
              <a:rPr>
                <a:solidFill>
                  <a:srgbClr val="F4F4F4"/>
                </a:solidFill>
              </a:rPr>
              <a:t> a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11</a:t>
            </a:r>
            <a:r>
              <a:rPr>
                <a:solidFill>
                  <a:srgbClr val="F4F4F4"/>
                </a:solidFill>
              </a:rPr>
              <a:t>; </a:t>
            </a:r>
            <a:r>
              <a:t>// the scope is global</a:t>
            </a:r>
            <a:endParaRPr>
              <a:solidFill>
                <a:srgbClr val="F4F4F4"/>
              </a:solidFill>
            </a:endParaR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rPr>
                <a:solidFill>
                  <a:srgbClr val="34BC26"/>
                </a:solidFill>
              </a:rPr>
              <a:t>let</a:t>
            </a:r>
            <a:r>
              <a:rPr>
                <a:solidFill>
                  <a:srgbClr val="F4F4F4"/>
                </a:solidFill>
              </a:rPr>
              <a:t> b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22</a:t>
            </a:r>
            <a:r>
              <a:rPr>
                <a:solidFill>
                  <a:srgbClr val="F4F4F4"/>
                </a:solidFill>
              </a:rPr>
              <a:t>; </a:t>
            </a:r>
            <a:r>
              <a:t>// the scope is inside the if-block</a:t>
            </a:r>
            <a:endParaRPr>
              <a:solidFill>
                <a:srgbClr val="F4F4F4"/>
              </a:solidFill>
            </a:endParaR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33720"/>
                </a:solidFill>
              </a:rPr>
              <a:t>console</a:t>
            </a:r>
            <a:r>
              <a:t>.log(a);  </a:t>
            </a:r>
            <a:r>
              <a:rPr>
                <a:solidFill>
                  <a:srgbClr val="5230E1"/>
                </a:solidFill>
              </a:rPr>
              <a:t>// 11</a:t>
            </a: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33720"/>
                </a:solidFill>
              </a:rPr>
              <a:t>console</a:t>
            </a:r>
            <a:r>
              <a:t>.log(b);  </a:t>
            </a:r>
            <a:r>
              <a:rPr>
                <a:solidFill>
                  <a:srgbClr val="5230E1"/>
                </a:solidFill>
              </a:rPr>
              <a:t>// 22</a:t>
            </a: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C33720"/>
                </a:solidFill>
              </a:rPr>
              <a:t>console</a:t>
            </a:r>
            <a:r>
              <a:t>.log(a); </a:t>
            </a:r>
            <a:r>
              <a:rPr>
                <a:solidFill>
                  <a:srgbClr val="5230E1"/>
                </a:solidFill>
              </a:rPr>
              <a:t>// 11</a:t>
            </a: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C33720"/>
                </a:solidFill>
              </a:rPr>
              <a:t>console</a:t>
            </a:r>
            <a:r>
              <a:t>.log(b); </a:t>
            </a:r>
            <a:r>
              <a:rPr>
                <a:solidFill>
                  <a:srgbClr val="5230E1"/>
                </a:solidFill>
              </a:rPr>
              <a:t>// 2</a:t>
            </a:r>
          </a:p>
          <a:p>
            <a:pPr algn="l" defTabSz="402336">
              <a:lnSpc>
                <a:spcPct val="117999"/>
              </a:lnSpc>
              <a:defRPr sz="1936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onst, Let, and V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Const, Let, and Var</a:t>
            </a:r>
          </a:p>
        </p:txBody>
      </p:sp>
      <p:sp>
        <p:nvSpPr>
          <p:cNvPr id="424" name="Other differences between Let and V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Other differences between Let and Var</a:t>
            </a:r>
          </a:p>
          <a:p>
            <a:pPr/>
            <a:r>
              <a:t>SyntaxError if variable used before declaration</a:t>
            </a:r>
          </a:p>
          <a:p>
            <a:pPr/>
            <a:r>
              <a:t>TypeError if same name as function parameter</a:t>
            </a:r>
          </a:p>
          <a:p>
            <a:pPr/>
            <a:r>
              <a:t>SyntaxError if re-declared</a:t>
            </a:r>
          </a:p>
          <a:p>
            <a:pPr/>
            <a:r>
              <a:t>When global, not added as properties on the 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