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9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A"/>
          </a:solidFill>
        </a:fill>
      </a:tcStyle>
    </a:wholeTbl>
    <a:band2H>
      <a:tcTxStyle b="def" i="def"/>
      <a:tcStyle>
        <a:tcBdr/>
        <a:fill>
          <a:solidFill>
            <a:srgbClr val="E7ED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EE9"/>
          </a:solidFill>
        </a:fill>
      </a:tcStyle>
    </a:wholeTbl>
    <a:band2H>
      <a:tcTxStyle b="def" i="def"/>
      <a:tcStyle>
        <a:tcBdr/>
        <a:fill>
          <a:solidFill>
            <a:srgbClr val="E9E8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25236" indent="-280736" algn="ctr">
              <a:spcBef>
                <a:spcPts val="0"/>
              </a:spcBef>
              <a:defRPr i="1" sz="2400"/>
            </a:lvl2pPr>
            <a:lvl3pPr marL="1169736" indent="-280736" algn="ctr">
              <a:spcBef>
                <a:spcPts val="0"/>
              </a:spcBef>
              <a:defRPr i="1" sz="2400"/>
            </a:lvl3pPr>
            <a:lvl4pPr marL="1614236" indent="-280736" algn="ctr">
              <a:spcBef>
                <a:spcPts val="0"/>
              </a:spcBef>
              <a:defRPr i="1" sz="2400"/>
            </a:lvl4pPr>
            <a:lvl5pPr marL="2058736" indent="-280736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Rectangle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8"/>
            <a:ext cx="5325771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node-backbone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de &amp; Backbon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&amp; Backbone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3"/>
          </a:xfrm>
          <a:prstGeom prst="rect">
            <a:avLst/>
          </a:prstGeom>
        </p:spPr>
        <p:txBody>
          <a:bodyPr/>
          <a:lstStyle/>
          <a:p>
            <a:pPr defTabSz="543305">
              <a:defRPr sz="3348"/>
            </a:pPr>
            <a:r>
              <a:t>Elias Carlston, DevelopIntelligence</a:t>
            </a:r>
          </a:p>
          <a:p>
            <a:pPr defTabSz="543305">
              <a:defRPr sz="3348"/>
            </a:pPr>
            <a:r>
              <a:t>elias@eliascarlston.com</a:t>
            </a:r>
          </a:p>
          <a:p>
            <a:pPr defTabSz="543305">
              <a:defRPr sz="3348" u="sng"/>
            </a:pPr>
            <a:r>
              <a:rPr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https://github.com/eliasjames/training-node-backbone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47" name="Node === V8 + I/O API + 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Node === V8 + I/O API + Event Loop</a:t>
            </a:r>
          </a:p>
          <a:p>
            <a:pPr/>
            <a:r>
              <a:t>Run Javascript outside the browser</a:t>
            </a:r>
          </a:p>
          <a:p>
            <a:pPr/>
            <a:r>
              <a:t>Anywhere V8 is supported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50" name="V8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V8</a:t>
            </a:r>
          </a:p>
          <a:p>
            <a:pPr/>
            <a:r>
              <a:t>Chrome’s javascript engine</a:t>
            </a:r>
          </a:p>
          <a:p>
            <a:pPr/>
            <a:r>
              <a:t>V8 open sourced 2009</a:t>
            </a:r>
          </a:p>
          <a:p>
            <a:pPr/>
            <a:r>
              <a:t>Compiles JS to native machine code</a:t>
            </a:r>
          </a:p>
          <a:p>
            <a:pPr/>
            <a:r>
              <a:t>Optimizes &amp; executes</a:t>
            </a:r>
          </a:p>
          <a:p>
            <a:pPr/>
            <a:r>
              <a:t>Handles garbage collection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53" name="Node === V8 + I/O API + 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Node === V8 + I/O API + Event Loop</a:t>
            </a:r>
          </a:p>
          <a:p>
            <a:pPr/>
            <a:r>
              <a:t>I/O API:</a:t>
            </a:r>
          </a:p>
          <a:p>
            <a:pPr lvl="1"/>
            <a:r>
              <a:t>Streams &amp; Buffers</a:t>
            </a:r>
          </a:p>
          <a:p>
            <a:pPr lvl="1"/>
            <a:r>
              <a:t>HTTP/S, DNS, URL</a:t>
            </a:r>
          </a:p>
          <a:p>
            <a:pPr lvl="1"/>
            <a:r>
              <a:t>File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56" name="Why Node.j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Node.js?</a:t>
            </a:r>
          </a:p>
          <a:p>
            <a:pPr/>
            <a:r>
              <a:t>The dirty secret of web servers:</a:t>
            </a:r>
          </a:p>
          <a:p>
            <a:pPr/>
            <a:r>
              <a:t>Most of the time the CPU is idle</a:t>
            </a:r>
          </a:p>
          <a:p>
            <a:pPr/>
            <a:r>
              <a:t>Waiting on data from elsewhere ( aka I/O bound)</a:t>
            </a:r>
          </a:p>
          <a:p>
            <a:pPr/>
            <a:r>
              <a:t>Excellent when Concurrency &gt;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59" name="Set up new connection – 50ms…"/>
          <p:cNvSpPr txBox="1"/>
          <p:nvPr>
            <p:ph type="body" sz="half" idx="1"/>
          </p:nvPr>
        </p:nvSpPr>
        <p:spPr>
          <a:xfrm>
            <a:off x="6073278" y="2590800"/>
            <a:ext cx="5979022" cy="6286500"/>
          </a:xfrm>
          <a:prstGeom prst="rect">
            <a:avLst/>
          </a:prstGeom>
        </p:spPr>
        <p:txBody>
          <a:bodyPr anchor="t"/>
          <a:lstStyle/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Set up new connection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query to dB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125-400ms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query results – 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Business logic – 20-75ms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Call a web service – 35ms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(wait) – 200-750ms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Process results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Send to network – 20ms</a:t>
            </a:r>
          </a:p>
          <a:p>
            <a:pPr marL="0" indent="0" defTabSz="344677">
              <a:spcBef>
                <a:spcPts val="2400"/>
              </a:spcBef>
              <a:buSzTx/>
              <a:buNone/>
              <a:defRPr sz="2241"/>
            </a:pPr>
            <a:r>
              <a:t>(end)</a:t>
            </a:r>
          </a:p>
        </p:txBody>
      </p:sp>
      <p:sp>
        <p:nvSpPr>
          <p:cNvPr id="160" name="A typical web server task stack might look like this:"/>
          <p:cNvSpPr txBox="1"/>
          <p:nvPr/>
        </p:nvSpPr>
        <p:spPr>
          <a:xfrm>
            <a:off x="1488578" y="2590800"/>
            <a:ext cx="3967710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4200"/>
              </a:spcBef>
              <a:defRPr sz="3800">
                <a:solidFill>
                  <a:srgbClr val="FFFFFF"/>
                </a:solidFill>
              </a:defRPr>
            </a:lvl1pPr>
          </a:lstStyle>
          <a:p>
            <a:pPr/>
            <a:r>
              <a:t>A typical web server task stack might look like this: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63" name="Subtitle 2"/>
          <p:cNvSpPr txBox="1"/>
          <p:nvPr/>
        </p:nvSpPr>
        <p:spPr>
          <a:xfrm>
            <a:off x="6481183" y="5241076"/>
            <a:ext cx="2474687" cy="4609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Cached Result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164" name="Subtitle 2"/>
          <p:cNvSpPr txBox="1"/>
          <p:nvPr/>
        </p:nvSpPr>
        <p:spPr>
          <a:xfrm>
            <a:off x="4064906" y="52676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165" name="Subtitle 2"/>
          <p:cNvSpPr txBox="1"/>
          <p:nvPr/>
        </p:nvSpPr>
        <p:spPr>
          <a:xfrm>
            <a:off x="1740806" y="47342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166" name="Subtitle 2"/>
          <p:cNvSpPr txBox="1"/>
          <p:nvPr/>
        </p:nvSpPr>
        <p:spPr>
          <a:xfrm>
            <a:off x="8789306" y="6474138"/>
            <a:ext cx="2474687" cy="491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Set up new connection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query to dB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query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Business logic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Call a web service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(wait)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|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	V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Process results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Send to network</a:t>
            </a:r>
          </a:p>
          <a:p>
            <a:pPr lvl="1" indent="228600">
              <a:defRPr sz="1800">
                <a:solidFill>
                  <a:srgbClr val="FFFFFF"/>
                </a:solidFill>
              </a:defRPr>
            </a:pPr>
            <a:r>
              <a:t>              (end)</a:t>
            </a:r>
          </a:p>
        </p:txBody>
      </p:sp>
      <p:sp>
        <p:nvSpPr>
          <p:cNvPr id="167" name="Server receives requests randomly…"/>
          <p:cNvSpPr txBox="1"/>
          <p:nvPr/>
        </p:nvSpPr>
        <p:spPr>
          <a:xfrm>
            <a:off x="1916378" y="2512588"/>
            <a:ext cx="917204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Server receives requests randomly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Best to respond in order finished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As opposed to order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70" name="Analogy :: Starbucks ord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Analogy :: Starbucks orders</a:t>
            </a:r>
          </a:p>
          <a:p>
            <a:pPr/>
            <a:r>
              <a:t>Customers order at register - asynchronous</a:t>
            </a:r>
          </a:p>
          <a:p>
            <a:pPr lvl="1"/>
            <a:r>
              <a:t>Some orders are filled immediately</a:t>
            </a:r>
          </a:p>
          <a:p>
            <a:pPr lvl="1"/>
            <a:r>
              <a:t>Barista customers wait to the side</a:t>
            </a:r>
          </a:p>
          <a:p>
            <a:pPr/>
            <a:r>
              <a:t>Drive through customers - synchronous </a:t>
            </a:r>
          </a:p>
          <a:p>
            <a:pPr lvl="1"/>
            <a:r>
              <a:t>All orders processed as received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73" name="Event Loo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Loop</a:t>
            </a:r>
          </a:p>
          <a:p>
            <a:pPr/>
            <a:r>
              <a:t>Node uses event driven model</a:t>
            </a:r>
          </a:p>
          <a:p>
            <a:pPr/>
            <a:r>
              <a:t>Function asking for I/O exits, processing stops</a:t>
            </a:r>
          </a:p>
          <a:p>
            <a:pPr/>
            <a:r>
              <a:t>Node does nothing until…</a:t>
            </a:r>
          </a:p>
          <a:p>
            <a:pPr/>
            <a:r>
              <a:t>I/O event fires, triggering callback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76" name="Event Loo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 algn="ctr">
              <a:buSzTx/>
              <a:buNone/>
            </a:lvl1pPr>
          </a:lstStyle>
          <a:p>
            <a:pPr/>
            <a:r>
              <a:t>Event Loop</a:t>
            </a:r>
          </a:p>
        </p:txBody>
      </p: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3031" y="3409950"/>
            <a:ext cx="6398737" cy="5765199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ource: github/nodejs"/>
          <p:cNvSpPr txBox="1"/>
          <p:nvPr/>
        </p:nvSpPr>
        <p:spPr>
          <a:xfrm>
            <a:off x="5304928" y="9213850"/>
            <a:ext cx="239494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914400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Source: github/nodejs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81" name="CommonJ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CommonJS</a:t>
            </a:r>
          </a:p>
          <a:p>
            <a:pPr/>
            <a:r>
              <a:t>Node module format</a:t>
            </a:r>
          </a:p>
          <a:p>
            <a:pPr/>
            <a:r>
              <a:t>Declare 'module.exports' inside a file</a:t>
            </a:r>
          </a:p>
          <a:p>
            <a:pPr/>
            <a:r>
              <a:t>'require(…)' opens file, returns exported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y 1 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Day 1 Schedule</a:t>
            </a:r>
          </a:p>
        </p:txBody>
      </p:sp>
      <p:sp>
        <p:nvSpPr>
          <p:cNvPr id="123" name="Introductions / Icebreak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Introductions / Icebreakers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Course Overview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Node in a nutshell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FS Module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Introduction to Server framework (Hapi or Express)</a:t>
            </a:r>
          </a:p>
          <a:p>
            <a:pPr marL="377825" indent="-377825" defTabSz="496569">
              <a:spcBef>
                <a:spcPts val="3500"/>
              </a:spcBef>
              <a:defRPr sz="3200"/>
            </a:pPr>
            <a:r>
              <a:t>(Hapi or Express) routing &amp; 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Node :: Nutshe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:: Nutshell</a:t>
            </a:r>
          </a:p>
        </p:txBody>
      </p:sp>
      <p:sp>
        <p:nvSpPr>
          <p:cNvPr id="184" name="Inside a CommonJS fil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Inside a CommonJS file:</a:t>
            </a:r>
          </a:p>
          <a:p>
            <a:pPr marL="0" indent="0">
              <a:buSzTx/>
              <a:buNone/>
            </a:pPr>
            <a:r>
              <a:t>module.exports = function() {</a:t>
            </a:r>
          </a:p>
          <a:p>
            <a:pPr marL="0" indent="0">
              <a:buSzTx/>
              <a:buNone/>
            </a:pPr>
            <a:r>
              <a:t>  let myVar = require( './path-to-file' ) // .js optional</a:t>
            </a:r>
          </a:p>
          <a:p>
            <a:pPr marL="0" indent="0">
              <a:buSzTx/>
              <a:buNone/>
            </a:pPr>
            <a:r>
              <a:t>  return myVar.doSomething( 'specifics' );</a:t>
            </a:r>
          </a:p>
          <a:p>
            <a:pPr marL="0" indent="0">
              <a:buSzTx/>
              <a:buNone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ab: REP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REPL</a:t>
            </a:r>
          </a:p>
        </p:txBody>
      </p:sp>
      <p:sp>
        <p:nvSpPr>
          <p:cNvPr id="187" name="Open command promp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Open command prompt</a:t>
            </a:r>
          </a:p>
          <a:p>
            <a:pPr/>
            <a:r>
              <a:t>Type "node"</a:t>
            </a:r>
          </a:p>
          <a:p>
            <a:pPr/>
            <a:r>
              <a:t>Command prompt should change ( &gt; )</a:t>
            </a:r>
          </a:p>
          <a:p>
            <a:pPr/>
            <a:r>
              <a:t>Create a file and require()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190" name="FileSyst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72516">
              <a:spcBef>
                <a:spcPts val="4100"/>
              </a:spcBef>
              <a:buSzTx/>
              <a:buNone/>
              <a:defRPr sz="3724"/>
            </a:pPr>
            <a:r>
              <a:t>FileSystem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const FS = require( 'fs' ); // builtin</a:t>
            </a:r>
          </a:p>
          <a:p>
            <a:pPr marL="435609" indent="-435609" defTabSz="572516">
              <a:spcBef>
                <a:spcPts val="4100"/>
              </a:spcBef>
              <a:defRPr sz="3724"/>
            </a:pPr>
            <a:r>
              <a:t>Two reasons for FS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Node runs on many platforms - need abstraction</a:t>
            </a:r>
          </a:p>
          <a:p>
            <a:pPr lvl="1" marL="871219" indent="-435609" defTabSz="572516">
              <a:spcBef>
                <a:spcPts val="4100"/>
              </a:spcBef>
              <a:defRPr sz="3724"/>
            </a:pPr>
            <a:r>
              <a:t>Long running actions have sync and async versions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193" name="Different Platfor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Different Platforms</a:t>
            </a:r>
          </a:p>
          <a:p>
            <a:pPr/>
            <a:r>
              <a:t>Think Windows versus *nix</a:t>
            </a:r>
          </a:p>
          <a:p>
            <a:pPr lvl="1"/>
            <a:r>
              <a:t>Slash versus backslash</a:t>
            </a:r>
          </a:p>
          <a:p>
            <a:pPr lvl="1"/>
            <a:r>
              <a:t>'dir' versus 'ls'</a:t>
            </a:r>
          </a:p>
          <a:p>
            <a:pPr/>
            <a:r>
              <a:t>Abstraction prevents having to write multiple versions of the same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196" name="Sync file action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Sync file action:</a:t>
            </a:r>
          </a:p>
          <a:p>
            <a:pPr marL="0" indent="0">
              <a:buSzTx/>
              <a:buNone/>
            </a:pPr>
            <a:r>
              <a:t>  let fileResult = FS.writeFileSync( '/path.txt', data );</a:t>
            </a:r>
          </a:p>
          <a:p>
            <a:pPr marL="0" indent="0">
              <a:buSzTx/>
              <a:buNone/>
            </a:pPr>
            <a:r>
              <a:t>  // process hangs until writeFileSync completes</a:t>
            </a:r>
          </a:p>
          <a:p>
            <a:pPr marL="0" indent="0">
              <a:buSzTx/>
              <a:buNone/>
            </a:pPr>
            <a:r>
              <a:t>  if ( fileResult ) { </a:t>
            </a:r>
          </a:p>
          <a:p>
            <a:pPr marL="0" indent="0">
              <a:buSzTx/>
              <a:buNone/>
            </a:pPr>
            <a:r>
              <a:t>     return "write was a success";</a:t>
            </a:r>
          </a:p>
          <a:p>
            <a:pPr marL="0" indent="0">
              <a:buSzTx/>
              <a:buNone/>
            </a:pPr>
            <a:r>
              <a:t>  } else { throw new Error()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199" name="Async callback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Async callback:</a:t>
            </a:r>
          </a:p>
          <a:p>
            <a:pPr marL="0" indent="0">
              <a:buSzTx/>
              <a:buNone/>
            </a:pPr>
            <a:r>
              <a:t>  FS.writeFile( '/path.txt', data, function ( err ) {</a:t>
            </a:r>
          </a:p>
          <a:p>
            <a:pPr marL="0" indent="0">
              <a:buSzTx/>
              <a:buNone/>
            </a:pPr>
            <a:r>
              <a:t>      if ( err ) { throw new Error( err ) }</a:t>
            </a:r>
          </a:p>
          <a:p>
            <a:pPr marL="0" indent="0">
              <a:buSzTx/>
              <a:buNone/>
            </a:pPr>
            <a:r>
              <a:t>  });</a:t>
            </a:r>
          </a:p>
          <a:p>
            <a:pPr marL="0" indent="0">
              <a:buSzTx/>
              <a:buNone/>
            </a:pPr>
            <a:r>
              <a:t>  // this process keeps going immediately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202" name="Strea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Streams</a:t>
            </a:r>
          </a:p>
          <a:p>
            <a:pPr/>
            <a:r>
              <a:t>Represents a sequence of UTF8 data over time</a:t>
            </a:r>
          </a:p>
          <a:p>
            <a:pPr/>
            <a:r>
              <a:t>File reads &amp; writes are streamed</a:t>
            </a:r>
          </a:p>
          <a:p>
            <a:pPr/>
            <a:r>
              <a:t>So are HTTP requests &amp; responses</a:t>
            </a:r>
          </a:p>
          <a:p>
            <a:pPr/>
            <a:r>
              <a:t>Streams are instances of EventEmitter</a:t>
            </a:r>
          </a:p>
          <a:p>
            <a:pPr/>
            <a:r>
              <a:t>Can be "piped" to another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205" name="Stream typ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Stream types</a:t>
            </a:r>
          </a:p>
          <a:p>
            <a:pPr/>
            <a:r>
              <a:t>Readable</a:t>
            </a:r>
          </a:p>
          <a:p>
            <a:pPr/>
            <a:r>
              <a:t>Writeable</a:t>
            </a:r>
          </a:p>
          <a:p>
            <a:pPr/>
            <a:r>
              <a:t>Duplex (both)</a:t>
            </a:r>
          </a:p>
          <a:p>
            <a:pPr/>
            <a:r>
              <a:t>Transform (duplex that modifies data)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ode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FS module</a:t>
            </a:r>
          </a:p>
        </p:txBody>
      </p:sp>
      <p:sp>
        <p:nvSpPr>
          <p:cNvPr id="208" name="Buff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Buffers</a:t>
            </a:r>
          </a:p>
          <a:p>
            <a:pPr/>
            <a:r>
              <a:t>Streams are built on top of Buffers</a:t>
            </a:r>
          </a:p>
          <a:p>
            <a:pPr/>
            <a:r>
              <a:t>Handle binary data coming to a socket</a:t>
            </a:r>
          </a:p>
          <a:p>
            <a:pPr/>
            <a:r>
              <a:t>Data may come at different speed</a:t>
            </a:r>
          </a:p>
          <a:p>
            <a:pPr/>
            <a:r>
              <a:t>Buffer handles moving data in chunks</a:t>
            </a:r>
          </a:p>
          <a:p>
            <a:pPr/>
            <a:r>
              <a:t>Also known as flushing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ab: FS mo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FS module</a:t>
            </a:r>
          </a:p>
        </p:txBody>
      </p:sp>
      <p:sp>
        <p:nvSpPr>
          <p:cNvPr id="211" name="In order of difficulty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In order of difficulty:</a:t>
            </a:r>
          </a:p>
          <a:p>
            <a:pPr/>
            <a:r>
              <a:t>Write to a file</a:t>
            </a:r>
          </a:p>
          <a:p>
            <a:pPr/>
            <a:r>
              <a:t>Write to a file in a new directory</a:t>
            </a:r>
          </a:p>
          <a:p>
            <a:pPr/>
            <a:r>
              <a:t>Watch the file and copy to new file on change</a:t>
            </a:r>
          </a:p>
          <a:p>
            <a:pPr/>
            <a:r>
              <a:t>Create a custom file stream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ntrodu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Introductions</a:t>
            </a:r>
          </a:p>
        </p:txBody>
      </p:sp>
      <p:sp>
        <p:nvSpPr>
          <p:cNvPr id="126" name="About 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About me</a:t>
            </a:r>
          </a:p>
          <a:p>
            <a:pPr/>
            <a:r>
              <a:t>About you</a:t>
            </a:r>
          </a:p>
          <a:p>
            <a:pPr lvl="1"/>
            <a:r>
              <a:t>Your name &amp; brief experience</a:t>
            </a:r>
          </a:p>
          <a:p>
            <a:pPr lvl="1"/>
            <a:r>
              <a:t>Something you look forward to learning</a:t>
            </a:r>
          </a:p>
          <a:p>
            <a:pPr lvl="1"/>
            <a:r>
              <a:t>Something non-work related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ode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HTTP</a:t>
            </a:r>
          </a:p>
        </p:txBody>
      </p:sp>
      <p:sp>
        <p:nvSpPr>
          <p:cNvPr id="214" name="Node does HTTP nativ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Node does HTTP natively</a:t>
            </a:r>
          </a:p>
          <a:p>
            <a:pPr/>
            <a:r>
              <a:t>Another form of I/O (stream)</a:t>
            </a:r>
          </a:p>
          <a:p>
            <a:pPr/>
            <a:r>
              <a:t>Web server modules like Hapi &amp; Express use this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Node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HTTP</a:t>
            </a:r>
          </a:p>
        </p:txBody>
      </p:sp>
      <p:sp>
        <p:nvSpPr>
          <p:cNvPr id="217" name="let server = http.createServer( ( req, res )=&gt;{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let server = http.createServer( ( req, res )=&gt;{</a:t>
            </a:r>
          </a:p>
          <a:p>
            <a:pPr marL="0" indent="0">
              <a:buSzTx/>
              <a:buNone/>
            </a:pPr>
            <a:r>
              <a:t>  res.writeHead( 200, {"Content-Type": "text/html"} );</a:t>
            </a:r>
          </a:p>
          <a:p>
            <a:pPr marL="0" indent="0">
              <a:buSzTx/>
              <a:buNone/>
            </a:pPr>
            <a:r>
              <a:t>  let index = FS.readFileSync( './index.html', 'utf8' );</a:t>
            </a:r>
          </a:p>
          <a:p>
            <a:pPr marL="0" indent="0">
              <a:buSzTx/>
              <a:buNone/>
            </a:pPr>
            <a:r>
              <a:t>  res.write( index );</a:t>
            </a:r>
          </a:p>
          <a:p>
            <a:pPr marL="0" indent="0">
              <a:buSzTx/>
              <a:buNone/>
            </a:pPr>
            <a:r>
              <a:t>  res.end();</a:t>
            </a:r>
          </a:p>
          <a:p>
            <a:pPr marL="0" indent="0">
              <a:buSzTx/>
              <a:buNone/>
            </a:pPr>
            <a: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ab: HT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HTTP</a:t>
            </a:r>
          </a:p>
        </p:txBody>
      </p:sp>
      <p:sp>
        <p:nvSpPr>
          <p:cNvPr id="220" name="Create a modu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Create a module</a:t>
            </a:r>
          </a:p>
          <a:p>
            <a:pPr/>
            <a:r>
              <a:t>Expose a method to start web server</a:t>
            </a:r>
          </a:p>
          <a:p>
            <a:pPr/>
            <a:r>
              <a:t>Stream index data asynchronously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H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Hapi</a:t>
            </a:r>
          </a:p>
        </p:txBody>
      </p:sp>
      <p:sp>
        <p:nvSpPr>
          <p:cNvPr id="223" name="Hapi is a web application frame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Hapi is a web application framework</a:t>
            </a:r>
          </a:p>
          <a:p>
            <a:pPr/>
            <a:r>
              <a:t>Provides an API for common tasks</a:t>
            </a:r>
          </a:p>
          <a:p>
            <a:pPr lvl="1"/>
            <a:r>
              <a:t>Routing</a:t>
            </a:r>
          </a:p>
          <a:p>
            <a:pPr lvl="1"/>
            <a:r>
              <a:t>Views</a:t>
            </a:r>
          </a:p>
          <a:p>
            <a:pPr lvl="1"/>
            <a:r>
              <a:t>Cookies / Auth</a:t>
            </a:r>
          </a:p>
          <a:p>
            <a:pPr lvl="1"/>
            <a:r>
              <a:t>Plugins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H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Hapi</a:t>
            </a:r>
          </a:p>
        </p:txBody>
      </p:sp>
      <p:sp>
        <p:nvSpPr>
          <p:cNvPr id="226" name="Rou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Routing</a:t>
            </a:r>
          </a:p>
          <a:p>
            <a:pPr/>
            <a:r>
              <a:t>Routes match URI to handler</a:t>
            </a:r>
          </a:p>
          <a:p>
            <a:pPr/>
            <a:r>
              <a:t>GET /chat/rock -&gt; chatModule.getChat( 'rock' )</a:t>
            </a:r>
          </a:p>
          <a:p>
            <a:pPr/>
            <a:r>
              <a:t>Routes can capture parameters</a:t>
            </a:r>
          </a:p>
          <a:p>
            <a:pPr/>
            <a:r>
              <a:t>GET /chat/rock/{id} -&gt; request.params.id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H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Hapi</a:t>
            </a:r>
          </a:p>
        </p:txBody>
      </p:sp>
      <p:sp>
        <p:nvSpPr>
          <p:cNvPr id="229" name="View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Views</a:t>
            </a:r>
          </a:p>
          <a:p>
            <a:pPr/>
            <a:r>
              <a:t>Register a template engine with the server</a:t>
            </a:r>
          </a:p>
          <a:p>
            <a:pPr/>
            <a:r>
              <a:t>Specify a path where templates are found</a:t>
            </a:r>
          </a:p>
          <a:p>
            <a:pPr/>
            <a:r>
              <a:t>Call reply.view() inside handler</a:t>
            </a:r>
          </a:p>
          <a:p>
            <a:pPr/>
            <a:r>
              <a:t>Pass template name and context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9" name="Expect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Expectations</a:t>
            </a:r>
          </a:p>
          <a:p>
            <a:pPr/>
            <a:r>
              <a:t>Build a RESTful server in Node</a:t>
            </a:r>
          </a:p>
          <a:p>
            <a:pPr/>
            <a:r>
              <a:t>Learn common Node patterns</a:t>
            </a:r>
          </a:p>
          <a:p>
            <a:pPr/>
            <a:r>
              <a:t>Use Backbone as a Single Page App</a:t>
            </a:r>
          </a:p>
          <a:p>
            <a:pPr/>
            <a:r>
              <a:t>Test front and back end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2" name="Day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1</a:t>
            </a:r>
          </a:p>
          <a:p>
            <a:pPr/>
            <a:r>
              <a:t>Node in a nutshell</a:t>
            </a:r>
          </a:p>
          <a:p>
            <a:pPr/>
            <a:r>
              <a:t>FS Module</a:t>
            </a:r>
          </a:p>
          <a:p>
            <a:pPr/>
            <a:r>
              <a:t>Introduction to Express</a:t>
            </a:r>
          </a:p>
          <a:p>
            <a:pPr/>
            <a:r>
              <a:t>Express routing &amp; views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5" name="Day 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2</a:t>
            </a:r>
          </a:p>
          <a:p>
            <a:pPr/>
            <a:r>
              <a:t>Build a RESTful API with Express</a:t>
            </a:r>
          </a:p>
          <a:p>
            <a:pPr/>
            <a:r>
              <a:t>More Express: CORS, error handling</a:t>
            </a:r>
          </a:p>
          <a:p>
            <a:pPr/>
            <a:r>
              <a:t>Backbone Models &amp; Views</a:t>
            </a:r>
          </a:p>
          <a:p>
            <a:pPr/>
            <a:r>
              <a:t>Backbone with Handlebars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38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Backbone Collections</a:t>
            </a:r>
          </a:p>
          <a:p>
            <a:pPr/>
            <a:r>
              <a:t>Backbone Routing</a:t>
            </a:r>
          </a:p>
          <a:p>
            <a:pPr/>
            <a:r>
              <a:t>Build a Backbone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41" name="Day 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4</a:t>
            </a:r>
          </a:p>
          <a:p>
            <a:pPr/>
            <a:r>
              <a:t>HTML5 Forms &amp; Validation</a:t>
            </a:r>
          </a:p>
          <a:p>
            <a:pPr/>
            <a:r>
              <a:t>Unit Testing the Client with Jasmine2</a:t>
            </a:r>
          </a:p>
          <a:p>
            <a:pPr/>
            <a:r>
              <a:t>Unit Testing the Server with Jasmine2</a:t>
            </a:r>
          </a:p>
          <a:p>
            <a:pPr/>
            <a:r>
              <a:t>Karma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Key Princi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Principle</a:t>
            </a:r>
          </a:p>
        </p:txBody>
      </p:sp>
      <p:sp>
        <p:nvSpPr>
          <p:cNvPr id="144" name="Node is built for asynchronic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Node is built for asynchronicity</a:t>
            </a:r>
          </a:p>
          <a:p>
            <a:pPr/>
            <a:r>
              <a:t>A great solution for async problems</a:t>
            </a:r>
          </a:p>
          <a:p>
            <a:pPr/>
            <a:r>
              <a:t>Don't try to use it as a golden hammer</a:t>
            </a:r>
          </a:p>
          <a:p>
            <a:pPr/>
            <a:r>
              <a:t>Key component is the Event Loop</a:t>
            </a:r>
          </a:p>
          <a:p>
            <a:pPr/>
            <a:r>
              <a:t>Thinking in terms of events is challenging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