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CommonJS</a:t>
            </a:r>
            <a:r>
              <a:rPr lang="en-US" sz="2000" dirty="0" smtClean="0"/>
              <a:t>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Node’s module format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CommonJS</a:t>
            </a:r>
            <a:r>
              <a:rPr lang="en-US" sz="1600" dirty="0" smtClean="0"/>
              <a:t> was a working group that ground to a halt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Node is the only instance of </a:t>
            </a:r>
            <a:r>
              <a:rPr lang="en-US" sz="1600" dirty="0" err="1" smtClean="0"/>
              <a:t>CommonJS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Names are interchangeable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Runtime environment provides two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Require('</a:t>
            </a:r>
            <a:r>
              <a:rPr lang="en-US" sz="2000" dirty="0" err="1" smtClean="0"/>
              <a:t>PackageName</a:t>
            </a:r>
            <a:r>
              <a:rPr lang="en-US" sz="2000" dirty="0" smtClean="0"/>
              <a:t>')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no ‘.</a:t>
            </a:r>
            <a:r>
              <a:rPr lang="en-US" sz="1600" dirty="0" err="1" smtClean="0"/>
              <a:t>js</a:t>
            </a:r>
            <a:r>
              <a:rPr lang="en-US" sz="1600" dirty="0" smtClean="0"/>
              <a:t>’ file suffix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the result of that file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Errors if </a:t>
            </a:r>
            <a:r>
              <a:rPr lang="en-US" sz="1600" dirty="0" err="1" smtClean="0"/>
              <a:t>PackageName</a:t>
            </a:r>
            <a:r>
              <a:rPr lang="en-US" sz="1600" dirty="0" smtClean="0"/>
              <a:t> can’t be found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Module.exports</a:t>
            </a:r>
            <a:r>
              <a:rPr lang="en-US" sz="2000" dirty="0" smtClean="0"/>
              <a:t>(…)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Provides some object as the result of require()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 global namespace in Node</a:t>
            </a:r>
          </a:p>
        </p:txBody>
      </p:sp>
    </p:spTree>
    <p:extLst>
      <p:ext uri="{BB962C8B-B14F-4D97-AF65-F5344CB8AC3E}">
        <p14:creationId xmlns:p14="http://schemas.microsoft.com/office/powerpoint/2010/main" val="21480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The built-in HTTP server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http = require('http');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server = </a:t>
            </a: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response.writeHead</a:t>
            </a:r>
            <a:r>
              <a:rPr lang="en-US" sz="2000" dirty="0"/>
              <a:t>(200, {"Content-Type": "text/plain"});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response.end</a:t>
            </a:r>
            <a:r>
              <a:rPr lang="en-US" sz="2000" dirty="0"/>
              <a:t>("Hello World\n");</a:t>
            </a:r>
          </a:p>
          <a:p>
            <a:pPr algn="l"/>
            <a:r>
              <a:rPr lang="en-US" sz="2000" dirty="0"/>
              <a:t>});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server.listen</a:t>
            </a:r>
            <a:r>
              <a:rPr lang="en-US" sz="2000" dirty="0"/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171149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createServer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Save code as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-g node-</a:t>
            </a:r>
            <a:r>
              <a:rPr lang="en-US" sz="2000" dirty="0" smtClean="0"/>
              <a:t>inspector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node-debug </a:t>
            </a:r>
            <a:r>
              <a:rPr lang="en-US" sz="2000" dirty="0" err="1"/>
              <a:t>app.js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http://127.0.0.1:8080/?port=</a:t>
            </a:r>
            <a:r>
              <a:rPr lang="en-US" sz="2000" dirty="0" smtClean="0"/>
              <a:t>5858 may auto-open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Set a breakpoint in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Open another tab and go to http://127.0.0.1:8000</a:t>
            </a:r>
            <a:r>
              <a:rPr lang="en-US" sz="2000" dirty="0" smtClean="0"/>
              <a:t>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Debugger should stop at breakpoint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Examine the HTTP request &amp;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basic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0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err="1"/>
              <a:t>Hapi</a:t>
            </a:r>
            <a:r>
              <a:rPr lang="en-US" dirty="0"/>
              <a:t>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err="1"/>
              <a:t>Hapi</a:t>
            </a:r>
            <a:r>
              <a:rPr lang="en-US" sz="2000" dirty="0"/>
              <a:t> for?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Framework to provide common server actions and structure user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Common server actions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Authentication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Cookies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Caching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Logging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User code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Routing </a:t>
            </a:r>
            <a:r>
              <a:rPr lang="en-US" sz="1600" dirty="0"/>
              <a:t>&amp; </a:t>
            </a:r>
            <a:r>
              <a:rPr lang="en-US" sz="1600" dirty="0" smtClean="0"/>
              <a:t>Views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873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A word about testing habits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TDD == 'Test Driven Development'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Means write tests first – test fails – write code to make test pass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Opinions </a:t>
            </a:r>
            <a:r>
              <a:rPr lang="en-US" sz="2000" dirty="0"/>
              <a:t>on TDD can get religious, but...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'</a:t>
            </a:r>
            <a:r>
              <a:rPr lang="en-US" sz="2000" dirty="0"/>
              <a:t>Test First' can be rephrased 'Test As You </a:t>
            </a:r>
            <a:r>
              <a:rPr lang="en-US" sz="2000" dirty="0" smtClean="0"/>
              <a:t>Go’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Many </a:t>
            </a:r>
            <a:r>
              <a:rPr lang="en-US" sz="2000" dirty="0"/>
              <a:t>benefits to '</a:t>
            </a:r>
            <a:r>
              <a:rPr lang="en-US" sz="2000" dirty="0" smtClean="0"/>
              <a:t>TAYGO’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'</a:t>
            </a:r>
            <a:r>
              <a:rPr lang="en-US" sz="2000" dirty="0"/>
              <a:t>Test last' too often means 'test </a:t>
            </a:r>
            <a:r>
              <a:rPr lang="en-US" sz="2000" dirty="0" smtClean="0"/>
              <a:t>never'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After </a:t>
            </a:r>
            <a:r>
              <a:rPr lang="en-US" sz="2000" dirty="0"/>
              <a:t>basic </a:t>
            </a:r>
            <a:r>
              <a:rPr lang="en-US" sz="2000" dirty="0" err="1"/>
              <a:t>Hapi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, we'll 'TAYGO'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08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Basic </a:t>
            </a:r>
            <a:r>
              <a:rPr lang="en-US" dirty="0" err="1"/>
              <a:t>Hapi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Make a new directory 'our-server'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r>
              <a:rPr lang="en-US" sz="2000" dirty="0" smtClean="0"/>
              <a:t> –force (force just skips prompts &amp; creates a default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</a:t>
            </a:r>
            <a:r>
              <a:rPr lang="en-US" sz="2000" dirty="0" smtClean="0"/>
              <a:t>–save </a:t>
            </a:r>
            <a:r>
              <a:rPr lang="en-US" sz="2000" dirty="0" err="1" smtClean="0"/>
              <a:t>hapi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 </a:t>
            </a:r>
            <a:r>
              <a:rPr lang="en-US" sz="2000" dirty="0" err="1" smtClean="0"/>
              <a:t>server.js</a:t>
            </a:r>
            <a:r>
              <a:rPr lang="en-US" sz="2000" dirty="0" smtClean="0"/>
              <a:t> to </a:t>
            </a:r>
            <a:r>
              <a:rPr lang="en-US" sz="2000" dirty="0" err="1" smtClean="0"/>
              <a:t>hapi</a:t>
            </a:r>
            <a:r>
              <a:rPr lang="en-US" sz="2000" dirty="0" smtClean="0"/>
              <a:t>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Start with 'node </a:t>
            </a:r>
            <a:r>
              <a:rPr lang="en-US" sz="2000" dirty="0" err="1" smtClean="0"/>
              <a:t>server.js</a:t>
            </a:r>
            <a:r>
              <a:rPr lang="en-US" sz="2000" dirty="0" smtClean="0"/>
              <a:t>’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function to alter the response based on URL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30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</a:p>
          <a:p>
            <a:pPr marL="342900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20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</a:t>
            </a:r>
            <a:r>
              <a:rPr lang="en-US" dirty="0" err="1" smtClean="0"/>
              <a:t>config</a:t>
            </a:r>
            <a:r>
              <a:rPr lang="en-US" dirty="0" smtClean="0"/>
              <a:t> test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karma, jasmine, watch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task to run Karma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a file with a “hello world”  type test - something like expect(1).</a:t>
            </a:r>
            <a:r>
              <a:rPr lang="en-US" sz="2000" dirty="0" err="1" smtClean="0"/>
              <a:t>toEqual</a:t>
            </a:r>
            <a:r>
              <a:rPr lang="en-US" sz="2000" dirty="0" smtClean="0"/>
              <a:t>(1)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a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test to Watch server directory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Edit whitespace in </a:t>
            </a:r>
            <a:r>
              <a:rPr lang="en-US" sz="2000" dirty="0" err="1" smtClean="0"/>
              <a:t>server.js</a:t>
            </a:r>
            <a:r>
              <a:rPr lang="en-US" sz="2000" dirty="0" smtClean="0"/>
              <a:t> and verify tests run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real test based on the </a:t>
            </a:r>
            <a:r>
              <a:rPr lang="en-US" sz="2000" dirty="0" err="1" smtClean="0"/>
              <a:t>Hapi</a:t>
            </a:r>
            <a:r>
              <a:rPr lang="en-US" sz="2000" dirty="0" smtClean="0"/>
              <a:t> function we just created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5 min break</a:t>
            </a:r>
          </a:p>
        </p:txBody>
      </p:sp>
    </p:spTree>
    <p:extLst>
      <p:ext uri="{BB962C8B-B14F-4D97-AF65-F5344CB8AC3E}">
        <p14:creationId xmlns:p14="http://schemas.microsoft.com/office/powerpoint/2010/main" val="333913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Routing &amp; Views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primary activity of a server is to map resources to actions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mapping is called “routing”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Resources are defined by URL and HTTP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PUT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POST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Routing specifies a resource, then executes a callback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Passes info like query parameters, hash fragment, POST fields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Routes should be configured from more specific to less</a:t>
            </a:r>
          </a:p>
        </p:txBody>
      </p:sp>
    </p:spTree>
    <p:extLst>
      <p:ext uri="{BB962C8B-B14F-4D97-AF65-F5344CB8AC3E}">
        <p14:creationId xmlns:p14="http://schemas.microsoft.com/office/powerpoint/2010/main" val="142846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Hapi</a:t>
            </a:r>
            <a:r>
              <a:rPr lang="en-US" sz="2000" dirty="0" smtClean="0"/>
              <a:t> Routes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server.route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    method: 'GET',</a:t>
            </a:r>
          </a:p>
          <a:p>
            <a:pPr algn="l"/>
            <a:r>
              <a:rPr lang="en-US" sz="2000" dirty="0"/>
              <a:t>        path: '/hello',</a:t>
            </a:r>
          </a:p>
          <a:p>
            <a:pPr algn="l"/>
            <a:r>
              <a:rPr lang="en-US" sz="2000" dirty="0"/>
              <a:t>        handler: function (request, reply) {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reply.file</a:t>
            </a:r>
            <a:r>
              <a:rPr lang="en-US" sz="2000" dirty="0"/>
              <a:t>('./public/</a:t>
            </a:r>
            <a:r>
              <a:rPr lang="en-US" sz="2000" dirty="0" err="1"/>
              <a:t>hello.html</a:t>
            </a:r>
            <a:r>
              <a:rPr lang="en-US" sz="2000" dirty="0"/>
              <a:t>');</a:t>
            </a:r>
          </a:p>
          <a:p>
            <a:pPr algn="l"/>
            <a:r>
              <a:rPr lang="en-US" sz="2000" dirty="0"/>
              <a:t>        }</a:t>
            </a:r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7836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xkcd.com</a:t>
            </a:r>
            <a:endParaRPr lang="en-US" sz="2000" dirty="0" smtClean="0"/>
          </a:p>
        </p:txBody>
      </p:sp>
      <p:pic>
        <p:nvPicPr>
          <p:cNvPr id="4" name="Picture 3" descr="exploits_of_a_m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20900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Introductions/Housekeeping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Node in a </a:t>
            </a:r>
            <a:r>
              <a:rPr lang="en-US" sz="1600" dirty="0" smtClean="0"/>
              <a:t>Nutshell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Explore the Node REPL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</a:t>
            </a:r>
            <a:r>
              <a:rPr lang="en-US" sz="1600" dirty="0"/>
              <a:t>Get started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(break)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Deeper dive into Node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Examine th</a:t>
            </a:r>
            <a:r>
              <a:rPr lang="en-US" sz="1600" dirty="0" smtClean="0"/>
              <a:t>e built-in Node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 smtClean="0"/>
              <a:t>Hapi</a:t>
            </a:r>
            <a:r>
              <a:rPr lang="en-US" sz="1600" dirty="0" smtClean="0"/>
              <a:t> Overview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</a:t>
            </a:r>
            <a:r>
              <a:rPr lang="en-US" sz="1600" dirty="0" err="1" smtClean="0"/>
              <a:t>Hapi</a:t>
            </a:r>
            <a:r>
              <a:rPr lang="en-US" sz="1600" dirty="0" smtClean="0"/>
              <a:t> setup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(lunch)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Unit test the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Routing, Views, and Handlebars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set up routes and views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 err="1" smtClean="0"/>
              <a:t>Hapi</a:t>
            </a:r>
            <a:r>
              <a:rPr lang="en-US" sz="2000" dirty="0" smtClean="0"/>
              <a:t> Validation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server.route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method: 'GET',</a:t>
            </a:r>
          </a:p>
          <a:p>
            <a:pPr algn="l"/>
            <a:r>
              <a:rPr lang="en-US" sz="2000" dirty="0"/>
              <a:t>    path: '/hello/{name}',</a:t>
            </a:r>
          </a:p>
          <a:p>
            <a:pPr algn="l"/>
            <a:r>
              <a:rPr lang="en-US" sz="2000" dirty="0"/>
              <a:t>    handler: function (request, reply) {</a:t>
            </a:r>
          </a:p>
          <a:p>
            <a:pPr algn="l"/>
            <a:r>
              <a:rPr lang="en-US" sz="2000" dirty="0"/>
              <a:t>        reply('Hello ' + </a:t>
            </a:r>
            <a:r>
              <a:rPr lang="en-US" sz="2000" dirty="0" err="1"/>
              <a:t>request.params.name</a:t>
            </a:r>
            <a:r>
              <a:rPr lang="en-US" sz="2000" dirty="0"/>
              <a:t> + '!');</a:t>
            </a:r>
          </a:p>
          <a:p>
            <a:pPr algn="l"/>
            <a:r>
              <a:rPr lang="en-US" sz="2000" dirty="0"/>
              <a:t>    },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config</a:t>
            </a:r>
            <a:r>
              <a:rPr lang="en-US" sz="2000" dirty="0"/>
              <a:t>: {</a:t>
            </a:r>
          </a:p>
          <a:p>
            <a:pPr algn="l"/>
            <a:r>
              <a:rPr lang="en-US" sz="2000" dirty="0"/>
              <a:t>        validate: {</a:t>
            </a:r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params</a:t>
            </a:r>
            <a:r>
              <a:rPr lang="en-US" sz="2000" dirty="0"/>
              <a:t>: {</a:t>
            </a:r>
          </a:p>
          <a:p>
            <a:pPr algn="l"/>
            <a:r>
              <a:rPr lang="en-US" sz="2000" dirty="0"/>
              <a:t>                name: </a:t>
            </a:r>
            <a:r>
              <a:rPr lang="en-US" sz="2000" dirty="0" err="1"/>
              <a:t>Joi.string</a:t>
            </a:r>
            <a:r>
              <a:rPr lang="en-US" sz="2000" dirty="0"/>
              <a:t>().min(3).max(10)</a:t>
            </a:r>
          </a:p>
          <a:p>
            <a:pPr algn="l"/>
            <a:r>
              <a:rPr lang="en-US" sz="2000" dirty="0"/>
              <a:t>            }</a:t>
            </a:r>
          </a:p>
          <a:p>
            <a:pPr algn="l"/>
            <a:r>
              <a:rPr lang="en-US" sz="2000" dirty="0"/>
              <a:t>        }</a:t>
            </a:r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845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Hapi</a:t>
            </a:r>
            <a:r>
              <a:rPr lang="en-US" sz="2000" dirty="0" smtClean="0"/>
              <a:t> and Handlebars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server.views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    engines: {</a:t>
            </a:r>
          </a:p>
          <a:p>
            <a:pPr algn="l"/>
            <a:r>
              <a:rPr lang="en-US" sz="2000" dirty="0"/>
              <a:t>            html: require('handlebars')</a:t>
            </a:r>
          </a:p>
          <a:p>
            <a:pPr algn="l"/>
            <a:r>
              <a:rPr lang="en-US" sz="2000" dirty="0"/>
              <a:t>        },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relativeTo</a:t>
            </a:r>
            <a:r>
              <a:rPr lang="en-US" sz="2000" dirty="0"/>
              <a:t>: __</a:t>
            </a:r>
            <a:r>
              <a:rPr lang="en-US" sz="2000" dirty="0" err="1"/>
              <a:t>dirname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/>
              <a:t>        path: 'templates'</a:t>
            </a:r>
          </a:p>
          <a:p>
            <a:pPr algn="l"/>
            <a:r>
              <a:rPr lang="en-US" sz="20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6611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Handlebars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Built on top of “mustache”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Name comes from the resemblance of the curly bracket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&lt;script id="entry-template" type="text/x-handlebars-template"&gt;</a:t>
            </a:r>
          </a:p>
          <a:p>
            <a:pPr algn="l"/>
            <a:r>
              <a:rPr lang="en-US" sz="2000" dirty="0"/>
              <a:t>  &lt;div class="entry"&gt;</a:t>
            </a:r>
          </a:p>
          <a:p>
            <a:pPr algn="l"/>
            <a:r>
              <a:rPr lang="en-US" sz="2000" dirty="0"/>
              <a:t>    &lt;h1&gt;{</a:t>
            </a:r>
            <a:r>
              <a:rPr lang="en-US" sz="2000" dirty="0" smtClean="0"/>
              <a:t>{ title }</a:t>
            </a:r>
            <a:r>
              <a:rPr lang="en-US" sz="2000" dirty="0"/>
              <a:t>}&lt;/h1&gt;</a:t>
            </a:r>
          </a:p>
          <a:p>
            <a:pPr algn="l"/>
            <a:r>
              <a:rPr lang="en-US" sz="2000" dirty="0"/>
              <a:t>    &lt;div class="body"&gt;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{{{ </a:t>
            </a:r>
            <a:r>
              <a:rPr lang="en-US" sz="2000" dirty="0" err="1" smtClean="0"/>
              <a:t>unescaped_value</a:t>
            </a:r>
            <a:r>
              <a:rPr lang="en-US" sz="2000" dirty="0" smtClean="0"/>
              <a:t> }}}</a:t>
            </a:r>
            <a:endParaRPr lang="en-US" sz="2000" dirty="0"/>
          </a:p>
          <a:p>
            <a:pPr algn="l"/>
            <a:r>
              <a:rPr lang="en-US" sz="2000" dirty="0"/>
              <a:t>    &lt;/div&gt;</a:t>
            </a:r>
          </a:p>
          <a:p>
            <a:pPr algn="l"/>
            <a:r>
              <a:rPr lang="en-US" sz="2000" dirty="0"/>
              <a:t>  &lt;/div&gt;</a:t>
            </a:r>
          </a:p>
          <a:p>
            <a:pPr algn="l"/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2405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Handlebars block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 context within your template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Within mustaches, precede the name with #; also use a closing tag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{</a:t>
            </a:r>
            <a:r>
              <a:rPr lang="en-US" sz="2000" dirty="0" smtClean="0"/>
              <a:t>{ #</a:t>
            </a:r>
            <a:r>
              <a:rPr lang="en-US" sz="2000" dirty="0"/>
              <a:t>list </a:t>
            </a:r>
            <a:r>
              <a:rPr lang="en-US" sz="2000" dirty="0" smtClean="0"/>
              <a:t>people }</a:t>
            </a:r>
            <a:r>
              <a:rPr lang="en-US" sz="2000" dirty="0"/>
              <a:t>}{</a:t>
            </a:r>
            <a:r>
              <a:rPr lang="en-US" sz="2000" dirty="0" smtClean="0"/>
              <a:t>{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}</a:t>
            </a:r>
            <a:r>
              <a:rPr lang="en-US" sz="2000" dirty="0"/>
              <a:t>} {</a:t>
            </a:r>
            <a:r>
              <a:rPr lang="en-US" sz="2000" dirty="0" smtClean="0"/>
              <a:t>{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}</a:t>
            </a:r>
            <a:r>
              <a:rPr lang="en-US" sz="2000" dirty="0"/>
              <a:t>}{</a:t>
            </a:r>
            <a:r>
              <a:rPr lang="en-US" sz="2000" dirty="0" smtClean="0"/>
              <a:t>{ /list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Given: </a:t>
            </a:r>
            <a:r>
              <a:rPr lang="en-US" sz="2000" dirty="0" smtClean="0"/>
              <a:t>{ people</a:t>
            </a:r>
            <a:r>
              <a:rPr lang="en-US" sz="2000" dirty="0"/>
              <a:t>: </a:t>
            </a:r>
            <a:r>
              <a:rPr lang="en-US" sz="2000" dirty="0" smtClean="0"/>
              <a:t>[ { </a:t>
            </a:r>
            <a:r>
              <a:rPr lang="en-US" sz="2000" dirty="0" err="1" smtClean="0"/>
              <a:t>firstName</a:t>
            </a:r>
            <a:r>
              <a:rPr lang="en-US" sz="2000" dirty="0"/>
              <a:t>: "Yehuda"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…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Handlebars.registerHelper</a:t>
            </a:r>
            <a:r>
              <a:rPr lang="en-US" sz="2000" dirty="0" smtClean="0"/>
              <a:t>( '</a:t>
            </a:r>
            <a:r>
              <a:rPr lang="en-US" sz="2000" dirty="0"/>
              <a:t>list', </a:t>
            </a:r>
            <a:r>
              <a:rPr lang="en-US" sz="2000" dirty="0" smtClean="0"/>
              <a:t>function ( people, options ) { …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Output: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&gt;&lt;li&gt;Yehuda Katz&lt;/li&gt;&lt;li&gt;Carl…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Built-ins: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#if (note: 'else’ does not use # prefix)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#each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#with (pass an arbitrary value)</a:t>
            </a:r>
          </a:p>
        </p:txBody>
      </p:sp>
    </p:spTree>
    <p:extLst>
      <p:ext uri="{BB962C8B-B14F-4D97-AF65-F5344CB8AC3E}">
        <p14:creationId xmlns:p14="http://schemas.microsoft.com/office/powerpoint/2010/main" val="496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Handlebars paths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{</a:t>
            </a:r>
            <a:r>
              <a:rPr lang="en-US" sz="2000" dirty="0" smtClean="0"/>
              <a:t>{ #</a:t>
            </a:r>
            <a:r>
              <a:rPr lang="en-US" sz="2000" dirty="0"/>
              <a:t>each </a:t>
            </a:r>
            <a:r>
              <a:rPr lang="en-US" sz="2000" dirty="0" smtClean="0"/>
              <a:t>comments }</a:t>
            </a:r>
            <a:r>
              <a:rPr lang="en-US" sz="2000" dirty="0"/>
              <a:t>}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/>
              <a:t>&lt;h2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 smtClean="0"/>
              <a:t>      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="/posts/{</a:t>
            </a:r>
            <a:r>
              <a:rPr lang="en-US" sz="2000" dirty="0" smtClean="0"/>
              <a:t>{ .</a:t>
            </a:r>
            <a:r>
              <a:rPr lang="en-US" sz="2000" dirty="0"/>
              <a:t>./</a:t>
            </a:r>
            <a:r>
              <a:rPr lang="en-US" sz="2000" dirty="0" smtClean="0"/>
              <a:t>permalink }</a:t>
            </a:r>
            <a:r>
              <a:rPr lang="en-US" sz="2000" dirty="0"/>
              <a:t>}#{</a:t>
            </a:r>
            <a:r>
              <a:rPr lang="en-US" sz="2000" dirty="0" smtClean="0"/>
              <a:t>{ id }</a:t>
            </a:r>
            <a:r>
              <a:rPr lang="en-US" sz="2000" dirty="0"/>
              <a:t>}"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{{ title }}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&lt;</a:t>
            </a:r>
            <a:r>
              <a:rPr lang="en-US" sz="2000" dirty="0"/>
              <a:t>/a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&lt;</a:t>
            </a:r>
            <a:r>
              <a:rPr lang="en-US" sz="2000" dirty="0"/>
              <a:t>/h2&gt;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 &lt;span&gt;</a:t>
            </a:r>
            <a:r>
              <a:rPr lang="en-US" sz="2000" dirty="0"/>
              <a:t>{</a:t>
            </a:r>
            <a:r>
              <a:rPr lang="en-US" sz="2000" dirty="0" smtClean="0"/>
              <a:t>{ </a:t>
            </a:r>
            <a:r>
              <a:rPr lang="en-US" sz="2000" dirty="0" err="1" smtClean="0"/>
              <a:t>title.length</a:t>
            </a:r>
            <a:r>
              <a:rPr lang="en-US" sz="2000" dirty="0" smtClean="0"/>
              <a:t> }</a:t>
            </a:r>
            <a:r>
              <a:rPr lang="en-US" sz="2000" dirty="0"/>
              <a:t>}&lt;</a:t>
            </a:r>
            <a:r>
              <a:rPr lang="en-US" sz="2000" dirty="0" smtClean="0"/>
              <a:t>/span&gt;</a:t>
            </a:r>
            <a:endParaRPr lang="en-US" sz="2000" dirty="0"/>
          </a:p>
          <a:p>
            <a:pPr algn="l"/>
            <a:r>
              <a:rPr lang="en-US" sz="2000" dirty="0"/>
              <a:t>  {</a:t>
            </a:r>
            <a:r>
              <a:rPr lang="en-US" sz="2000" dirty="0" smtClean="0"/>
              <a:t>{ /each }</a:t>
            </a: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75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What are Services?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 package of reusable functionality…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together </a:t>
            </a:r>
            <a:r>
              <a:rPr lang="en-US" sz="2000" dirty="0"/>
              <a:t>with the policies that should control its </a:t>
            </a:r>
            <a:r>
              <a:rPr lang="en-US" sz="2000" dirty="0" smtClean="0"/>
              <a:t>usage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 smtClean="0"/>
              <a:t>Hapi</a:t>
            </a:r>
            <a:r>
              <a:rPr lang="en-US" sz="2000" dirty="0" smtClean="0"/>
              <a:t> 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 API to register user-defined functions on the </a:t>
            </a:r>
            <a:r>
              <a:rPr lang="en-US" sz="2000" dirty="0"/>
              <a:t>server object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Handles errors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Handles caching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Provides binding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037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/>
              <a:t>Simple Service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add </a:t>
            </a:r>
            <a:r>
              <a:rPr lang="en-US" sz="2000" dirty="0"/>
              <a:t>= function </a:t>
            </a:r>
            <a:r>
              <a:rPr lang="en-US" sz="2000" dirty="0" smtClean="0"/>
              <a:t>(x, y, next)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 result, error = null;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try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result = x + y;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 catch (e)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error = e;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// 'next' callback must be used, first </a:t>
            </a:r>
            <a:r>
              <a:rPr lang="en-US" sz="2000" dirty="0" err="1" smtClean="0"/>
              <a:t>arg</a:t>
            </a:r>
            <a:r>
              <a:rPr lang="en-US" sz="2000" dirty="0" smtClean="0"/>
              <a:t> must be error value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next(error, result);</a:t>
            </a:r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server.method</a:t>
            </a:r>
            <a:r>
              <a:rPr lang="en-US" sz="2000" dirty="0"/>
              <a:t>('add', add, {});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27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Caching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server.method</a:t>
            </a:r>
            <a:r>
              <a:rPr lang="en-US" sz="2000" dirty="0"/>
              <a:t>('add', add, {</a:t>
            </a:r>
          </a:p>
          <a:p>
            <a:pPr algn="l"/>
            <a:r>
              <a:rPr lang="en-US" sz="2000" dirty="0"/>
              <a:t>    cache: {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expiresIn</a:t>
            </a:r>
            <a:r>
              <a:rPr lang="en-US" sz="2000" dirty="0"/>
              <a:t>: 60000,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expiresAt</a:t>
            </a:r>
            <a:r>
              <a:rPr lang="en-US" sz="2000" dirty="0"/>
              <a:t>: '20:30',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staleIn</a:t>
            </a:r>
            <a:r>
              <a:rPr lang="en-US" sz="2000" dirty="0"/>
              <a:t>: 30000,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staleTimeout</a:t>
            </a:r>
            <a:r>
              <a:rPr lang="en-US" sz="2000" dirty="0"/>
              <a:t>: 10000,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generateTimeout</a:t>
            </a:r>
            <a:r>
              <a:rPr lang="en-US" sz="2000" dirty="0"/>
              <a:t>: 100</a:t>
            </a:r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608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More </a:t>
            </a:r>
            <a:r>
              <a:rPr lang="en-US" dirty="0" err="1" smtClean="0"/>
              <a:t>Hapi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Binding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server.method</a:t>
            </a:r>
            <a:r>
              <a:rPr lang="en-US" sz="2000" dirty="0"/>
              <a:t>('lookup', lookup, { bind: </a:t>
            </a:r>
            <a:r>
              <a:rPr lang="en-US" sz="2000" dirty="0" err="1"/>
              <a:t>myDB</a:t>
            </a:r>
            <a:r>
              <a:rPr lang="en-US" sz="2000" dirty="0"/>
              <a:t> });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lookup </a:t>
            </a:r>
            <a:r>
              <a:rPr lang="en-US" sz="2000" dirty="0"/>
              <a:t>= function (id, next) 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/>
              <a:t>// calls </a:t>
            </a:r>
            <a:r>
              <a:rPr lang="en-US" sz="2000" dirty="0" err="1" smtClean="0"/>
              <a:t>myDB.getOne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this.getOne</a:t>
            </a:r>
            <a:r>
              <a:rPr lang="en-US" sz="2000" dirty="0"/>
              <a:t>({ id: id }, </a:t>
            </a:r>
            <a:r>
              <a:rPr lang="en-US" sz="2000" dirty="0" smtClean="0"/>
              <a:t>function (</a:t>
            </a:r>
            <a:r>
              <a:rPr lang="en-US" sz="2000" dirty="0"/>
              <a:t>err, value</a:t>
            </a:r>
            <a:r>
              <a:rPr lang="en-US" sz="2000" dirty="0" smtClean="0"/>
              <a:t>) =&gt;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    next(err, value);</a:t>
            </a:r>
          </a:p>
          <a:p>
            <a:pPr algn="l"/>
            <a:r>
              <a:rPr lang="en-US" sz="2000" dirty="0"/>
              <a:t>    });</a:t>
            </a:r>
          </a:p>
          <a:p>
            <a:pPr algn="l"/>
            <a:r>
              <a:rPr lang="en-US" sz="2000" dirty="0"/>
              <a:t>}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96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Realistic server 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Create a function to share business logic among routes</a:t>
            </a:r>
          </a:p>
          <a:p>
            <a:pPr algn="l"/>
            <a:r>
              <a:rPr lang="en-US" sz="2000" dirty="0"/>
              <a:t> - Write tests</a:t>
            </a:r>
          </a:p>
          <a:p>
            <a:pPr algn="l"/>
            <a:r>
              <a:rPr lang="en-US" sz="2000" dirty="0"/>
              <a:t> - Create a simple GET route and a view</a:t>
            </a:r>
          </a:p>
          <a:p>
            <a:pPr algn="l"/>
            <a:r>
              <a:rPr lang="en-US" sz="2000" dirty="0"/>
              <a:t> - Write a test</a:t>
            </a:r>
          </a:p>
          <a:p>
            <a:pPr algn="l"/>
            <a:r>
              <a:rPr lang="en-US" sz="2000" dirty="0"/>
              <a:t> - Create two POST routes and responses/redirects</a:t>
            </a:r>
          </a:p>
          <a:p>
            <a:pPr algn="l"/>
            <a:r>
              <a:rPr lang="en-US" sz="2000" dirty="0"/>
              <a:t> - Write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- 120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182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Introductions &amp; </a:t>
            </a:r>
            <a:r>
              <a:rPr lang="en-US" sz="2000" dirty="0" smtClean="0"/>
              <a:t>icebreakers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Course guidelines &amp; </a:t>
            </a:r>
            <a:r>
              <a:rPr lang="en-US" sz="2000" dirty="0" smtClean="0"/>
              <a:t>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Session Objectives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Build </a:t>
            </a:r>
            <a:r>
              <a:rPr lang="en-US" sz="2000" dirty="0" err="1"/>
              <a:t>RESTful</a:t>
            </a:r>
            <a:r>
              <a:rPr lang="en-US" sz="2000" dirty="0"/>
              <a:t> web services using </a:t>
            </a:r>
            <a:r>
              <a:rPr lang="en-US" sz="2000" dirty="0" smtClean="0"/>
              <a:t>Node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Develop Single page based </a:t>
            </a:r>
            <a:r>
              <a:rPr lang="en-US" sz="2000" dirty="0" smtClean="0"/>
              <a:t>applications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Effectively test front-end and back-end application </a:t>
            </a:r>
            <a:r>
              <a:rPr lang="en-US" sz="2000" dirty="0" smtClean="0"/>
              <a:t>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Utilize JavaScript libraries to create web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Began 2009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Based on top of V8, Chrome’s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engine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outside the browser - anywhere V8 is supported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Bundled with collection of core modules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File system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Networking/HTTP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Crypto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driven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Highly 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vertically scalable (doesn’t take advantage of multi-core CPUs)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8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is the 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Note </a:t>
            </a:r>
            <a:r>
              <a:rPr lang="en-US" sz="2000" dirty="0" err="1"/>
              <a:t>npm</a:t>
            </a:r>
            <a:r>
              <a:rPr lang="en-US" sz="2000" dirty="0"/>
              <a:t> is intentionally </a:t>
            </a:r>
            <a:r>
              <a:rPr lang="en-US" sz="2000" dirty="0" smtClean="0"/>
              <a:t>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Installs and uninstalls packages into ./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 </a:t>
            </a:r>
            <a:r>
              <a:rPr lang="en-US" sz="2000" dirty="0" err="1" smtClean="0"/>
              <a:t>dir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Fetches packages via HTTP(S) from NPM repository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Maybe adds aliases to CLI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Manages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file as a manifest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Package.json</a:t>
            </a:r>
            <a:r>
              <a:rPr lang="en-US" sz="2000" dirty="0" smtClean="0"/>
              <a:t>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Format is JavaScript Object Notation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metadata about the project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Git</a:t>
            </a:r>
            <a:r>
              <a:rPr lang="en-US" sz="1600" dirty="0" smtClean="0"/>
              <a:t> repo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a list of packages to install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For production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Development only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Scripts: hooks into lifecycle to run arbitrary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preinstall, </a:t>
            </a:r>
            <a:r>
              <a:rPr lang="en-US" sz="2000" dirty="0" err="1" smtClean="0"/>
              <a:t>postinstall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postuninstall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Also a place to add project-related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14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Node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Read – </a:t>
            </a:r>
            <a:r>
              <a:rPr lang="en-US" sz="2000" dirty="0" err="1" smtClean="0"/>
              <a:t>Eval</a:t>
            </a:r>
            <a:r>
              <a:rPr lang="en-US" sz="2000" dirty="0" smtClean="0"/>
              <a:t> – Print – Loop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Check if you’re set up: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Open command prompt and type 'node'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Command prompt changes to 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Explore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46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Answer the prompts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creates a </a:t>
            </a:r>
            <a:r>
              <a:rPr lang="en-US" sz="2000" dirty="0" err="1" smtClean="0"/>
              <a:t>package.json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–save-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a task to print “Hello World” via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30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break 15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5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Node architecture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</a:t>
            </a:r>
            <a:r>
              <a:rPr lang="en-US" sz="2000" dirty="0"/>
              <a:t>driven/callback oriented </a:t>
            </a:r>
            <a:r>
              <a:rPr lang="en-US" sz="2000" dirty="0" smtClean="0"/>
              <a:t>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Register a callback function to be executed when event fires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never fires? Callback never gets executed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Non/blocking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While waiting for I/O actions to complete, the execution context sleeps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This frees up the call stack to move onto another execution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Works great for concurrency without getting into threading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Means scaling has to horizontal (more CPUs) instead of vertical (more cores)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696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3779</TotalTime>
  <Words>1720</Words>
  <Application>Microsoft Macintosh PowerPoint</Application>
  <PresentationFormat>On-screen Show (4:3)</PresentationFormat>
  <Paragraphs>294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DevelopIntelligence Node &amp; Backbone, Day 1</vt:lpstr>
      <vt:lpstr>Schedule</vt:lpstr>
      <vt:lpstr>Get Started</vt:lpstr>
      <vt:lpstr>Node in a Nutshell</vt:lpstr>
      <vt:lpstr>Node in a Nutshell</vt:lpstr>
      <vt:lpstr>Node in a Nutshell</vt:lpstr>
      <vt:lpstr>Lab: Node REPL</vt:lpstr>
      <vt:lpstr>Lab: package.json</vt:lpstr>
      <vt:lpstr>Dive into Node code</vt:lpstr>
      <vt:lpstr>Dive into Node code</vt:lpstr>
      <vt:lpstr>Dive into Node code</vt:lpstr>
      <vt:lpstr>Lab: Explore createServer</vt:lpstr>
      <vt:lpstr>Hapi Overview</vt:lpstr>
      <vt:lpstr>A word about testing habits</vt:lpstr>
      <vt:lpstr>Lab: Basic Hapi config</vt:lpstr>
      <vt:lpstr>Lab: config test frameworks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More Hapi</vt:lpstr>
      <vt:lpstr>Lab: Realistic server ops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45</cp:revision>
  <dcterms:created xsi:type="dcterms:W3CDTF">2016-05-30T01:39:32Z</dcterms:created>
  <dcterms:modified xsi:type="dcterms:W3CDTF">2016-08-22T23:35:25Z</dcterms:modified>
</cp:coreProperties>
</file>