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&amp; Backbone, 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Backbone intro: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is built on top of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and Underscore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They have to be loaded in global scope before Backbone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Serial script tags is one way to do this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Concatenating into a single download file is another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These methods work fine if dependency relations are few and simple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complicated situations: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Your app will plug into a hosted page, and you want to use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/>
              <a:t>if </a:t>
            </a:r>
            <a:r>
              <a:rPr lang="en-US" sz="1600" dirty="0" smtClean="0"/>
              <a:t>already loaded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Some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plugin you want to use depends on Underscore, but some Backbone plugin you're already using breaks if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isn't loaded first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Script loaders are usually the solution to these problems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RequireJS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Webpack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does not support AMD, so YMMV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498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underscore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Utility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</a:t>
            </a:r>
            <a:r>
              <a:rPr lang="en-US" sz="2000" dirty="0" smtClean="0"/>
              <a:t>.</a:t>
            </a:r>
            <a:r>
              <a:rPr lang="en-US" sz="2000" dirty="0" err="1" smtClean="0"/>
              <a:t>isEmpty</a:t>
            </a:r>
            <a:r>
              <a:rPr lang="en-US" sz="2000" dirty="0" smtClean="0"/>
              <a:t>(</a:t>
            </a:r>
            <a:r>
              <a:rPr lang="en-US" sz="2000" dirty="0"/>
              <a:t>value)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_.random(min, max)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_.keys(object)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</a:t>
            </a:r>
            <a:r>
              <a:rPr lang="en-US" sz="2000" dirty="0" err="1"/>
              <a:t>sortedIndex</a:t>
            </a:r>
            <a:r>
              <a:rPr lang="en-US" sz="2000" dirty="0"/>
              <a:t>(list, value, [</a:t>
            </a:r>
            <a:r>
              <a:rPr lang="en-US" sz="2000" dirty="0" err="1"/>
              <a:t>iteratee</a:t>
            </a:r>
            <a:r>
              <a:rPr lang="en-US" sz="2000" dirty="0"/>
              <a:t>], [context])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</a:t>
            </a:r>
            <a:r>
              <a:rPr lang="en-US" sz="2000" dirty="0" err="1"/>
              <a:t>debounce</a:t>
            </a:r>
            <a:r>
              <a:rPr lang="en-US" sz="2000" dirty="0"/>
              <a:t>(function, wait, [immediate]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_.template(</a:t>
            </a:r>
            <a:r>
              <a:rPr lang="en-US" sz="2000" dirty="0" err="1"/>
              <a:t>templateString</a:t>
            </a:r>
            <a:r>
              <a:rPr lang="en-US" sz="2000" dirty="0"/>
              <a:t>, [settings])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4304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underscore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Functionally oriented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Focus on transforming arrays (aka "lists") by applying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Encourages chaining and binding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jQuery</a:t>
            </a:r>
            <a:r>
              <a:rPr lang="en-US" sz="2000" dirty="0" smtClean="0"/>
              <a:t> : $ :: Underscore : _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list = [</a:t>
            </a:r>
            <a:r>
              <a:rPr lang="en-US" sz="2000" dirty="0"/>
              <a:t>1, 2, 3</a:t>
            </a:r>
            <a:r>
              <a:rPr lang="en-US" sz="2000" dirty="0" smtClean="0"/>
              <a:t>];</a:t>
            </a:r>
          </a:p>
          <a:p>
            <a:pPr algn="l"/>
            <a:r>
              <a:rPr lang="en-US" sz="2000" dirty="0" smtClean="0"/>
              <a:t>list = _</a:t>
            </a:r>
            <a:r>
              <a:rPr lang="en-US" sz="2000" dirty="0"/>
              <a:t>.map</a:t>
            </a:r>
            <a:r>
              <a:rPr lang="en-US" sz="2000" dirty="0" smtClean="0"/>
              <a:t>(list, </a:t>
            </a:r>
            <a:r>
              <a:rPr lang="en-US" sz="2000" dirty="0"/>
              <a:t>function(</a:t>
            </a:r>
            <a:r>
              <a:rPr lang="en-US" sz="2000" dirty="0" err="1"/>
              <a:t>num</a:t>
            </a:r>
            <a:r>
              <a:rPr lang="en-US" sz="2000" dirty="0"/>
              <a:t>){ return </a:t>
            </a:r>
            <a:r>
              <a:rPr lang="en-US" sz="2000" dirty="0" err="1"/>
              <a:t>num</a:t>
            </a:r>
            <a:r>
              <a:rPr lang="en-US" sz="2000" dirty="0"/>
              <a:t> * </a:t>
            </a:r>
            <a:r>
              <a:rPr lang="en-US" sz="2000" dirty="0" smtClean="0"/>
              <a:t>3; </a:t>
            </a:r>
            <a:r>
              <a:rPr lang="en-US" sz="2000" dirty="0"/>
              <a:t>}</a:t>
            </a:r>
            <a:r>
              <a:rPr lang="en-US" sz="2000" dirty="0" smtClean="0"/>
              <a:t>);</a:t>
            </a:r>
          </a:p>
          <a:p>
            <a:pPr algn="l"/>
            <a:r>
              <a:rPr lang="en-US" sz="2000" dirty="0"/>
              <a:t>// returns </a:t>
            </a:r>
            <a:r>
              <a:rPr lang="en-US" sz="2000" dirty="0" smtClean="0"/>
              <a:t>true</a:t>
            </a:r>
          </a:p>
          <a:p>
            <a:pPr algn="l"/>
            <a:r>
              <a:rPr lang="en-US" sz="2000" dirty="0" smtClean="0"/>
              <a:t>_.</a:t>
            </a:r>
            <a:r>
              <a:rPr lang="en-US" sz="2000" dirty="0"/>
              <a:t>every</a:t>
            </a:r>
            <a:r>
              <a:rPr lang="en-US" sz="2000" dirty="0" smtClean="0"/>
              <a:t>([2, 4, 5], </a:t>
            </a:r>
            <a:r>
              <a:rPr lang="en-US" sz="2000" dirty="0"/>
              <a:t>function(</a:t>
            </a:r>
            <a:r>
              <a:rPr lang="en-US" sz="2000" dirty="0" err="1"/>
              <a:t>num</a:t>
            </a:r>
            <a:r>
              <a:rPr lang="en-US" sz="2000" dirty="0"/>
              <a:t>) { return </a:t>
            </a:r>
            <a:r>
              <a:rPr lang="en-US" sz="2000" dirty="0" err="1"/>
              <a:t>num</a:t>
            </a:r>
            <a:r>
              <a:rPr lang="en-US" sz="2000" dirty="0"/>
              <a:t> % 2 == 0; })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smtClean="0"/>
              <a:t>// alternative, returns true</a:t>
            </a:r>
          </a:p>
          <a:p>
            <a:pPr algn="l"/>
            <a:r>
              <a:rPr lang="en-US" sz="2000" dirty="0" smtClean="0"/>
              <a:t>_.chain(list).map(</a:t>
            </a:r>
            <a:r>
              <a:rPr lang="en-US" sz="2000" dirty="0"/>
              <a:t>function(</a:t>
            </a:r>
            <a:r>
              <a:rPr lang="en-US" sz="2000" dirty="0" err="1"/>
              <a:t>num</a:t>
            </a:r>
            <a:r>
              <a:rPr lang="en-US" sz="2000" dirty="0"/>
              <a:t>){ return </a:t>
            </a:r>
            <a:r>
              <a:rPr lang="en-US" sz="2000" dirty="0" err="1"/>
              <a:t>num</a:t>
            </a:r>
            <a:r>
              <a:rPr lang="en-US" sz="2000" dirty="0"/>
              <a:t> * 3; </a:t>
            </a:r>
            <a:r>
              <a:rPr lang="en-US" sz="2000" dirty="0" smtClean="0"/>
              <a:t>})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.every(</a:t>
            </a:r>
            <a:r>
              <a:rPr lang="en-US" sz="2000" dirty="0"/>
              <a:t>function(</a:t>
            </a:r>
            <a:r>
              <a:rPr lang="en-US" sz="2000" dirty="0" err="1"/>
              <a:t>num</a:t>
            </a:r>
            <a:r>
              <a:rPr lang="en-US" sz="2000" dirty="0"/>
              <a:t>) { return </a:t>
            </a:r>
            <a:r>
              <a:rPr lang="en-US" sz="2000" dirty="0" err="1"/>
              <a:t>num</a:t>
            </a:r>
            <a:r>
              <a:rPr lang="en-US" sz="2000" dirty="0"/>
              <a:t> % 2 == 0; });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554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Orchestrates data and business </a:t>
            </a:r>
            <a:r>
              <a:rPr lang="en-US" sz="2000" dirty="0" smtClean="0"/>
              <a:t>logic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Loads and saves from the </a:t>
            </a:r>
            <a:r>
              <a:rPr lang="en-US" sz="2000" dirty="0" smtClean="0"/>
              <a:t>server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Emits events when data </a:t>
            </a:r>
            <a:r>
              <a:rPr lang="en-US" sz="2000" dirty="0" smtClean="0"/>
              <a:t>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Methods: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Initialize (defaults)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fetch</a:t>
            </a:r>
            <a:r>
              <a:rPr lang="en-US" sz="1600" dirty="0"/>
              <a:t>/parse/save/</a:t>
            </a:r>
            <a:r>
              <a:rPr lang="en-US" sz="1600" dirty="0" smtClean="0"/>
              <a:t>sync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g</a:t>
            </a:r>
            <a:r>
              <a:rPr lang="en-US" sz="1600" dirty="0" smtClean="0"/>
              <a:t>et/set/unset/has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Class pattern – define with extend(), instantiate with 'new'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var</a:t>
            </a:r>
            <a:r>
              <a:rPr lang="en-US" sz="2000" dirty="0"/>
              <a:t> Note = </a:t>
            </a:r>
            <a:r>
              <a:rPr lang="en-US" sz="2000" dirty="0" err="1"/>
              <a:t>Backbone.Model.extend</a:t>
            </a:r>
            <a:r>
              <a:rPr lang="en-US" sz="2000" dirty="0"/>
              <a:t>(</a:t>
            </a:r>
            <a:r>
              <a:rPr lang="en-US" sz="2000" dirty="0" smtClean="0"/>
              <a:t>{ initialize: …  // class values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oneNote</a:t>
            </a:r>
            <a:r>
              <a:rPr lang="en-US" sz="2000" dirty="0" smtClean="0"/>
              <a:t> = new Note({ </a:t>
            </a:r>
            <a:r>
              <a:rPr lang="en-US" sz="2000" dirty="0" err="1" smtClean="0"/>
              <a:t>somethingSpecific</a:t>
            </a:r>
            <a:r>
              <a:rPr lang="en-US" sz="2000" dirty="0" smtClean="0"/>
              <a:t>: … // instance values });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0973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 </a:t>
            </a: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Backbone &amp;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Get </a:t>
            </a:r>
            <a:r>
              <a:rPr lang="en-US" sz="2000" dirty="0"/>
              <a:t>familiar with Underscore &amp; functional orientation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Brief </a:t>
            </a:r>
            <a:r>
              <a:rPr lang="en-US" sz="2000" dirty="0"/>
              <a:t>exploration of Backbone Events on a POJO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Dive </a:t>
            </a:r>
            <a:r>
              <a:rPr lang="en-US" sz="2000" dirty="0"/>
              <a:t>into Backbone </a:t>
            </a:r>
            <a:r>
              <a:rPr lang="en-US" sz="2000" dirty="0" smtClean="0"/>
              <a:t>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60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lunch</a:t>
            </a:r>
          </a:p>
        </p:txBody>
      </p:sp>
    </p:spTree>
    <p:extLst>
      <p:ext uri="{BB962C8B-B14F-4D97-AF65-F5344CB8AC3E}">
        <p14:creationId xmlns:p14="http://schemas.microsoft.com/office/powerpoint/2010/main" val="43650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Views listen to events and render templates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Therefore in MVC, they're really more like Controllers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Follow the same .extend() and "new" pattern as Models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View binds to a DOM element at creation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Raw element available via .el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Also available wrapped in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as .$el for convenience</a:t>
            </a:r>
          </a:p>
          <a:p>
            <a:pPr marL="800100" lvl="1" indent="-342900" algn="l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631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DocumentRow</a:t>
            </a:r>
            <a:r>
              <a:rPr lang="en-US" sz="2000" dirty="0"/>
              <a:t> = </a:t>
            </a:r>
            <a:r>
              <a:rPr lang="en-US" sz="2000" dirty="0" err="1"/>
              <a:t>Backbone.View.extend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tagName</a:t>
            </a:r>
            <a:r>
              <a:rPr lang="en-US" sz="2000" dirty="0"/>
              <a:t>: "li"</a:t>
            </a:r>
            <a:r>
              <a:rPr lang="en-US" sz="2000" dirty="0" smtClean="0"/>
              <a:t>,</a:t>
            </a:r>
            <a:endParaRPr lang="en-US" sz="2000" dirty="0"/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className</a:t>
            </a:r>
            <a:r>
              <a:rPr lang="en-US" sz="2000" dirty="0"/>
              <a:t>: "document-row"</a:t>
            </a:r>
            <a:r>
              <a:rPr lang="en-US" sz="2000" dirty="0" smtClean="0"/>
              <a:t>,</a:t>
            </a:r>
            <a:endParaRPr lang="en-US" sz="2000" dirty="0"/>
          </a:p>
          <a:p>
            <a:pPr algn="l"/>
            <a:r>
              <a:rPr lang="en-US" sz="2000" dirty="0"/>
              <a:t>  events: {</a:t>
            </a:r>
          </a:p>
          <a:p>
            <a:pPr algn="l"/>
            <a:r>
              <a:rPr lang="en-US" sz="2000" dirty="0"/>
              <a:t>    "click .icon":  </a:t>
            </a:r>
            <a:r>
              <a:rPr lang="en-US" sz="2000" dirty="0" smtClean="0"/>
              <a:t>"</a:t>
            </a:r>
            <a:r>
              <a:rPr lang="en-US" sz="2000" dirty="0"/>
              <a:t>open</a:t>
            </a:r>
            <a:r>
              <a:rPr lang="en-US" sz="2000" dirty="0" smtClean="0"/>
              <a:t>"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},</a:t>
            </a:r>
          </a:p>
          <a:p>
            <a:pPr algn="l"/>
            <a:r>
              <a:rPr lang="en-US" sz="2000" dirty="0"/>
              <a:t> open: </a:t>
            </a:r>
            <a:r>
              <a:rPr lang="en-US" sz="2000" dirty="0" smtClean="0"/>
              <a:t>function () { … },</a:t>
            </a:r>
            <a:endParaRPr lang="en-US" sz="2000" dirty="0"/>
          </a:p>
          <a:p>
            <a:pPr algn="l"/>
            <a:r>
              <a:rPr lang="en-US" sz="2000" dirty="0"/>
              <a:t>  initialize: </a:t>
            </a:r>
            <a:r>
              <a:rPr lang="en-US" sz="2000" dirty="0" smtClean="0"/>
              <a:t>function (</a:t>
            </a:r>
            <a:r>
              <a:rPr lang="en-US" sz="2000" dirty="0"/>
              <a:t>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this.listenTo</a:t>
            </a:r>
            <a:r>
              <a:rPr lang="en-US" sz="2000" dirty="0"/>
              <a:t>(</a:t>
            </a:r>
            <a:r>
              <a:rPr lang="en-US" sz="2000" dirty="0" err="1"/>
              <a:t>this.model</a:t>
            </a:r>
            <a:r>
              <a:rPr lang="en-US" sz="2000" dirty="0"/>
              <a:t>, "change", </a:t>
            </a:r>
            <a:r>
              <a:rPr lang="en-US" sz="2000" dirty="0" err="1"/>
              <a:t>this.render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  }</a:t>
            </a:r>
            <a:r>
              <a:rPr lang="en-US" sz="2000" dirty="0" smtClean="0"/>
              <a:t>,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template</a:t>
            </a:r>
            <a:r>
              <a:rPr lang="en-US" sz="2000" dirty="0"/>
              <a:t>: function () </a:t>
            </a:r>
            <a:r>
              <a:rPr lang="en-US" sz="2000" dirty="0" smtClean="0"/>
              <a:t>{ </a:t>
            </a:r>
            <a:r>
              <a:rPr lang="en-US" sz="2000" dirty="0" err="1" smtClean="0"/>
              <a:t>Handlebars.compile</a:t>
            </a:r>
            <a:r>
              <a:rPr lang="en-US" sz="2000" dirty="0"/>
              <a:t>( $("</a:t>
            </a:r>
            <a:r>
              <a:rPr lang="en-US" sz="2000" dirty="0" smtClean="0"/>
              <a:t>#</a:t>
            </a:r>
            <a:r>
              <a:rPr lang="en-US" sz="2000" dirty="0" err="1" smtClean="0"/>
              <a:t>dr</a:t>
            </a:r>
            <a:r>
              <a:rPr lang="en-US" sz="2000" dirty="0" smtClean="0"/>
              <a:t>-template</a:t>
            </a:r>
            <a:r>
              <a:rPr lang="en-US" sz="2000" dirty="0"/>
              <a:t>").html() )</a:t>
            </a:r>
            <a:r>
              <a:rPr lang="en-US" sz="2000" dirty="0" smtClean="0"/>
              <a:t>; }</a:t>
            </a:r>
            <a:endParaRPr lang="en-US" sz="2000" dirty="0"/>
          </a:p>
          <a:p>
            <a:pPr algn="l"/>
            <a:r>
              <a:rPr lang="en-US" sz="2000" dirty="0"/>
              <a:t>  render: </a:t>
            </a:r>
            <a:r>
              <a:rPr lang="en-US" sz="2000" dirty="0" smtClean="0"/>
              <a:t>function (</a:t>
            </a:r>
            <a:r>
              <a:rPr lang="en-US" sz="2000" dirty="0"/>
              <a:t>) </a:t>
            </a:r>
            <a:r>
              <a:rPr lang="en-US" sz="2000" dirty="0" smtClean="0"/>
              <a:t>{  this.$</a:t>
            </a:r>
            <a:r>
              <a:rPr lang="en-US" sz="2000" dirty="0" err="1" smtClean="0"/>
              <a:t>el.html</a:t>
            </a:r>
            <a:r>
              <a:rPr lang="en-US" sz="2000" dirty="0" smtClean="0"/>
              <a:t>( </a:t>
            </a:r>
            <a:r>
              <a:rPr lang="en-US" sz="2000" dirty="0" err="1" smtClean="0"/>
              <a:t>this.template</a:t>
            </a:r>
            <a:r>
              <a:rPr lang="en-US" sz="2000" dirty="0" smtClean="0"/>
              <a:t>(); ) }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6116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Let's start a SPA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- Convert server-side static page to SPA</a:t>
            </a:r>
          </a:p>
          <a:p>
            <a:pPr algn="l"/>
            <a:r>
              <a:rPr lang="en-US" sz="2000" dirty="0"/>
              <a:t> - Make client-side directory</a:t>
            </a:r>
          </a:p>
          <a:p>
            <a:pPr algn="l"/>
            <a:r>
              <a:rPr lang="en-US" sz="2000" dirty="0"/>
              <a:t> - Add Backbone models, views</a:t>
            </a:r>
          </a:p>
          <a:p>
            <a:pPr algn="l"/>
            <a:r>
              <a:rPr lang="en-US" sz="2000" dirty="0"/>
              <a:t> - Set up client side tools (gulp, karma, jasmine, watch)</a:t>
            </a:r>
          </a:p>
          <a:p>
            <a:pPr algn="l"/>
            <a:r>
              <a:rPr lang="en-US" sz="2000" dirty="0"/>
              <a:t> - Write </a:t>
            </a:r>
            <a:r>
              <a:rPr lang="en-US" sz="2000" dirty="0" smtClean="0"/>
              <a:t>tests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- 2 hours, then 15 min break</a:t>
            </a:r>
          </a:p>
        </p:txBody>
      </p:sp>
    </p:spTree>
    <p:extLst>
      <p:ext uri="{BB962C8B-B14F-4D97-AF65-F5344CB8AC3E}">
        <p14:creationId xmlns:p14="http://schemas.microsoft.com/office/powerpoint/2010/main" val="167232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Review day one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err="1" smtClean="0"/>
              <a:t>Socket.IO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Lab: </a:t>
            </a:r>
            <a:r>
              <a:rPr lang="en-US" sz="1600" dirty="0" err="1"/>
              <a:t>Socket.IO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(break)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Backbone overview 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Intro to Overview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Backbone Models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Backbone Models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(lunch)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Backbone Views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convert server-side static page to SPA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(break)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Discussion/Q&amp;A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continue SPA conversion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Why use it?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Most communication has to go through a socket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HTTP opens a socket, communicates, closes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This gets expensive for multiplexed or streaming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Modern browsers provide </a:t>
            </a:r>
            <a:r>
              <a:rPr lang="en-US" sz="2000" dirty="0" err="1" smtClean="0"/>
              <a:t>Websocket</a:t>
            </a:r>
            <a:r>
              <a:rPr lang="en-US" sz="2000" dirty="0" smtClean="0"/>
              <a:t>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Older browsers have to fallback to another method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  <a:p>
            <a:pPr algn="l"/>
            <a:r>
              <a:rPr lang="en-US" sz="2000" dirty="0" smtClean="0"/>
              <a:t>BEWARE! Node client vulnerable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Report indicates Node client susceptible to Man-In-The-Middle attack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Only affects Node client – Node server &amp; browser client unaffected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www.cigital.com</a:t>
            </a:r>
            <a:r>
              <a:rPr lang="en-US" sz="2000" dirty="0"/>
              <a:t>/blog/node-</a:t>
            </a:r>
            <a:r>
              <a:rPr lang="en-US" sz="2000" dirty="0" err="1"/>
              <a:t>js</a:t>
            </a:r>
            <a:r>
              <a:rPr lang="en-US" sz="2000" dirty="0"/>
              <a:t>-socket-</a:t>
            </a:r>
            <a:r>
              <a:rPr lang="en-US" sz="2000" dirty="0" err="1"/>
              <a:t>io</a:t>
            </a:r>
            <a:r>
              <a:rPr lang="en-US" sz="2000" dirty="0" smtClean="0"/>
              <a:t>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Zero-day vulnerability (i.e., unpatched) as of 4/27/2016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Browser API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socket = new </a:t>
            </a:r>
            <a:r>
              <a:rPr lang="en-US" sz="2000" dirty="0" err="1"/>
              <a:t>io.Socket</a:t>
            </a:r>
            <a:r>
              <a:rPr lang="en-US" sz="2000" dirty="0"/>
              <a:t>('</a:t>
            </a:r>
            <a:r>
              <a:rPr lang="en-US" sz="2000" dirty="0" err="1"/>
              <a:t>localhost</a:t>
            </a:r>
            <a:r>
              <a:rPr lang="en-US" sz="2000" dirty="0"/>
              <a:t>',{</a:t>
            </a:r>
          </a:p>
          <a:p>
            <a:pPr algn="l"/>
            <a:r>
              <a:rPr lang="en-US" sz="2000" dirty="0" smtClean="0"/>
              <a:t>  port</a:t>
            </a:r>
            <a:r>
              <a:rPr lang="en-US" sz="2000" dirty="0"/>
              <a:t>: 8080</a:t>
            </a:r>
          </a:p>
          <a:p>
            <a:pPr algn="l"/>
            <a:r>
              <a:rPr lang="en-US" sz="2000" dirty="0"/>
              <a:t>});</a:t>
            </a:r>
          </a:p>
          <a:p>
            <a:pPr algn="l"/>
            <a:r>
              <a:rPr lang="en-US" sz="2000" dirty="0" err="1"/>
              <a:t>socket.connect</a:t>
            </a:r>
            <a:r>
              <a:rPr lang="en-US" sz="2000" dirty="0"/>
              <a:t>(); </a:t>
            </a:r>
          </a:p>
          <a:p>
            <a:pPr algn="l"/>
            <a:r>
              <a:rPr lang="en-US" sz="2000" dirty="0" err="1"/>
              <a:t>socket.send</a:t>
            </a:r>
            <a:r>
              <a:rPr lang="en-US" sz="2000" dirty="0" smtClean="0"/>
              <a:t>('It is that simple')</a:t>
            </a:r>
            <a:r>
              <a:rPr lang="en-US" sz="2000" dirty="0"/>
              <a:t>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// lots of event to bind to</a:t>
            </a:r>
          </a:p>
          <a:p>
            <a:pPr algn="l"/>
            <a:r>
              <a:rPr lang="en-US" sz="2000" dirty="0" err="1" smtClean="0"/>
              <a:t>socket.on</a:t>
            </a:r>
            <a:r>
              <a:rPr lang="en-US" sz="2000" dirty="0"/>
              <a:t>('</a:t>
            </a:r>
            <a:r>
              <a:rPr lang="en-US" sz="2000" dirty="0" err="1"/>
              <a:t>connect',function</a:t>
            </a:r>
            <a:r>
              <a:rPr lang="en-US" sz="2000" dirty="0"/>
              <a:t>() {</a:t>
            </a:r>
          </a:p>
          <a:p>
            <a:pPr algn="l"/>
            <a:r>
              <a:rPr lang="en-US" sz="2000" dirty="0" smtClean="0"/>
              <a:t>  </a:t>
            </a:r>
            <a:r>
              <a:rPr lang="en-US" sz="2000" dirty="0" err="1" smtClean="0"/>
              <a:t>console.log</a:t>
            </a:r>
            <a:r>
              <a:rPr lang="en-US" sz="2000" dirty="0"/>
              <a:t>('Client has connected to the server!');</a:t>
            </a:r>
          </a:p>
          <a:p>
            <a:pPr algn="l"/>
            <a:r>
              <a:rPr lang="en-US" sz="2000" dirty="0"/>
              <a:t>});</a:t>
            </a:r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92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 smtClean="0"/>
              <a:t>Server API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socket = require('</a:t>
            </a:r>
            <a:r>
              <a:rPr lang="en-US" sz="2000" dirty="0" err="1"/>
              <a:t>socket.io</a:t>
            </a:r>
            <a:r>
              <a:rPr lang="en-US" sz="2000" dirty="0"/>
              <a:t>').listen(server);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 smtClean="0"/>
              <a:t>socket.on</a:t>
            </a:r>
            <a:r>
              <a:rPr lang="en-US" sz="2000" dirty="0"/>
              <a:t>('connection', function(client){ </a:t>
            </a:r>
          </a:p>
          <a:p>
            <a:pPr algn="l"/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interval = </a:t>
            </a:r>
            <a:r>
              <a:rPr lang="en-US" sz="2000" dirty="0" err="1"/>
              <a:t>setInterval</a:t>
            </a:r>
            <a:r>
              <a:rPr lang="en-US" sz="2000" dirty="0"/>
              <a:t>(function() {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dirty="0" err="1"/>
              <a:t>client.send</a:t>
            </a:r>
            <a:r>
              <a:rPr lang="en-US" sz="2000" dirty="0"/>
              <a:t>('This is a message from the server!  ' + new Date().</a:t>
            </a:r>
            <a:r>
              <a:rPr lang="en-US" sz="2000" dirty="0" err="1"/>
              <a:t>getTime</a:t>
            </a:r>
            <a:r>
              <a:rPr lang="en-US" sz="2000" dirty="0"/>
              <a:t>());</a:t>
            </a:r>
          </a:p>
          <a:p>
            <a:pPr algn="l"/>
            <a:r>
              <a:rPr lang="en-US" sz="2000" dirty="0" smtClean="0"/>
              <a:t>  }</a:t>
            </a:r>
            <a:r>
              <a:rPr lang="en-US" sz="2000" dirty="0"/>
              <a:t>, 5000);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  </a:t>
            </a:r>
            <a:r>
              <a:rPr lang="en-US" sz="2000" dirty="0" err="1" smtClean="0"/>
              <a:t>client.on</a:t>
            </a:r>
            <a:r>
              <a:rPr lang="en-US" sz="2000" dirty="0"/>
              <a:t>('</a:t>
            </a:r>
            <a:r>
              <a:rPr lang="en-US" sz="2000" dirty="0" err="1"/>
              <a:t>message',function</a:t>
            </a:r>
            <a:r>
              <a:rPr lang="en-US" sz="2000" dirty="0"/>
              <a:t>(event){ 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dirty="0" err="1" smtClean="0"/>
              <a:t>console.log</a:t>
            </a:r>
            <a:r>
              <a:rPr lang="en-US" sz="2000" dirty="0"/>
              <a:t>('Received message from </a:t>
            </a:r>
            <a:r>
              <a:rPr lang="en-US" sz="2000" dirty="0" err="1"/>
              <a:t>client!',event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 smtClean="0"/>
              <a:t>  }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 smtClean="0"/>
              <a:t>  </a:t>
            </a:r>
            <a:r>
              <a:rPr lang="en-US" sz="2000" dirty="0" err="1" smtClean="0"/>
              <a:t>client.on</a:t>
            </a:r>
            <a:r>
              <a:rPr lang="en-US" sz="2000" dirty="0"/>
              <a:t>('</a:t>
            </a:r>
            <a:r>
              <a:rPr lang="en-US" sz="2000" dirty="0" err="1"/>
              <a:t>disconnect',function</a:t>
            </a:r>
            <a:r>
              <a:rPr lang="en-US" sz="2000" dirty="0"/>
              <a:t>(){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dirty="0" err="1" smtClean="0"/>
              <a:t>clearInterval</a:t>
            </a:r>
            <a:r>
              <a:rPr lang="en-US" sz="2000" dirty="0"/>
              <a:t>(interval);</a:t>
            </a:r>
          </a:p>
          <a:p>
            <a:pPr algn="l"/>
            <a:r>
              <a:rPr lang="en-US" sz="2000" dirty="0" smtClean="0"/>
              <a:t>  });</a:t>
            </a:r>
          </a:p>
          <a:p>
            <a:pPr algn="l"/>
            <a:r>
              <a:rPr lang="en-US" sz="2000" dirty="0"/>
              <a:t>});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046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sv-SE" sz="2000" dirty="0" err="1" smtClean="0"/>
              <a:t>Code</a:t>
            </a:r>
            <a:r>
              <a:rPr lang="sv-SE" sz="2000" dirty="0" smtClean="0"/>
              <a:t> </a:t>
            </a:r>
            <a:r>
              <a:rPr lang="sv-SE" sz="2000" dirty="0"/>
              <a:t>server </a:t>
            </a:r>
            <a:r>
              <a:rPr lang="sv-SE" sz="2000" dirty="0" err="1"/>
              <a:t>side</a:t>
            </a:r>
            <a:r>
              <a:rPr lang="sv-SE" sz="2000" dirty="0"/>
              <a:t> </a:t>
            </a:r>
            <a:r>
              <a:rPr lang="sv-SE" sz="2000" dirty="0" smtClean="0"/>
              <a:t>implementation</a:t>
            </a:r>
          </a:p>
          <a:p>
            <a:pPr marL="342900" indent="-342900" algn="l">
              <a:buFont typeface="Arial"/>
              <a:buChar char="•"/>
            </a:pPr>
            <a:r>
              <a:rPr lang="sv-SE" sz="2000" dirty="0" err="1" smtClean="0"/>
              <a:t>Write</a:t>
            </a:r>
            <a:r>
              <a:rPr lang="sv-SE" sz="2000" dirty="0" smtClean="0"/>
              <a:t> </a:t>
            </a:r>
            <a:r>
              <a:rPr lang="sv-SE" sz="2000" dirty="0"/>
              <a:t>tests</a:t>
            </a:r>
          </a:p>
          <a:p>
            <a:pPr marL="342900" indent="-342900" algn="l">
              <a:buFont typeface="Arial"/>
              <a:buChar char="•"/>
            </a:pPr>
            <a:r>
              <a:rPr lang="sv-SE" sz="2000" dirty="0" err="1" smtClean="0"/>
              <a:t>Client</a:t>
            </a:r>
            <a:r>
              <a:rPr lang="sv-SE" sz="2000" dirty="0" smtClean="0"/>
              <a:t> </a:t>
            </a:r>
            <a:r>
              <a:rPr lang="sv-SE" sz="2000" dirty="0" err="1"/>
              <a:t>side</a:t>
            </a:r>
            <a:r>
              <a:rPr lang="sv-SE" sz="2000" dirty="0"/>
              <a:t> </a:t>
            </a:r>
            <a:r>
              <a:rPr lang="sv-SE" sz="2000" dirty="0" smtClean="0"/>
              <a:t>implementation</a:t>
            </a:r>
          </a:p>
          <a:p>
            <a:pPr marL="342900" indent="-342900" algn="l">
              <a:buFont typeface="Arial"/>
              <a:buChar char="•"/>
            </a:pPr>
            <a:r>
              <a:rPr lang="sv-SE" sz="2000" dirty="0" err="1"/>
              <a:t>Write</a:t>
            </a:r>
            <a:r>
              <a:rPr lang="sv-SE" sz="2000" dirty="0"/>
              <a:t> </a:t>
            </a:r>
            <a:r>
              <a:rPr lang="sv-SE" sz="2000" dirty="0" smtClean="0"/>
              <a:t>tests</a:t>
            </a: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/>
              <a:t>60 mins, </a:t>
            </a:r>
            <a:r>
              <a:rPr lang="sv-SE" sz="2000" dirty="0" err="1" smtClean="0"/>
              <a:t>then</a:t>
            </a:r>
            <a:r>
              <a:rPr lang="sv-SE" sz="2000" dirty="0" smtClean="0"/>
              <a:t> break, 10 mins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82970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intro: SPA </a:t>
            </a:r>
            <a:r>
              <a:rPr lang="en-US" dirty="0"/>
              <a:t>Principles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Keeping track of state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Single Page Applications have three types of state: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UI state: is this input checkbox true?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Application state: you switched two widgets into edit mode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Global state: authentication, settings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Efficient DOM manipulation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jQuery</a:t>
            </a:r>
            <a:r>
              <a:rPr lang="en-US" sz="2400" dirty="0"/>
              <a:t> does DOM well, but provides little large-scale structure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SPAs need a framework to promote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Organization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Reusability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Flexibility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90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Backbone intro: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Pub/Sub pattern: Publishers and Subscribers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Imagine a radio station and listeners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Station has no way of knowing when listeners start &amp; stop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Or what they do when a particular song comes 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This demonstrates “loose coupling”, which is A Good Thing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Event typically comes with a type and a payload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[ ['song', {…}], ['commercial', {…}], </a:t>
            </a:r>
            <a:r>
              <a:rPr lang="en-US" sz="2000" dirty="0"/>
              <a:t>['song', {…}</a:t>
            </a:r>
            <a:r>
              <a:rPr lang="en-US" sz="2000" dirty="0" smtClean="0"/>
              <a:t>], ['</a:t>
            </a:r>
            <a:r>
              <a:rPr lang="en-US" sz="2000" dirty="0" err="1" smtClean="0"/>
              <a:t>stationId</a:t>
            </a:r>
            <a:r>
              <a:rPr lang="en-US" sz="2000" dirty="0"/>
              <a:t>'</a:t>
            </a:r>
            <a:r>
              <a:rPr lang="en-US" sz="2000" dirty="0" smtClean="0"/>
              <a:t>, {…}] 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853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Backbone intro: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is built on top of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and Underscore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They have to be loaded in global scope before Backbone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Serial script tags is one way to do this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Concatenating into a single download file is another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These methods work fine if dependency relations are few and simple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complicated situations: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Your app will plug into a hosted page, and you want to use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/>
              <a:t>if </a:t>
            </a:r>
            <a:r>
              <a:rPr lang="en-US" sz="1600" dirty="0" smtClean="0"/>
              <a:t>already loaded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Some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plugin you want to use depends on Underscore, but some Backbone plugin you're already using breaks if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isn't loaded first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Script loaders are usually the solution to these problems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RequireJS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Webpack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does not support AMD, so YMMV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93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3913</TotalTime>
  <Words>1336</Words>
  <Application>Microsoft Macintosh PowerPoint</Application>
  <PresentationFormat>On-screen Show (4:3)</PresentationFormat>
  <Paragraphs>178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DevelopIntelligence Node &amp; Backbone, Day 2</vt:lpstr>
      <vt:lpstr>Schedule</vt:lpstr>
      <vt:lpstr>Socket.IO</vt:lpstr>
      <vt:lpstr>Socket.IO</vt:lpstr>
      <vt:lpstr>Socket.IO</vt:lpstr>
      <vt:lpstr>Lab: Socket.IO</vt:lpstr>
      <vt:lpstr>Backbone intro: SPA Principles </vt:lpstr>
      <vt:lpstr>Backbone intro: Events</vt:lpstr>
      <vt:lpstr>Backbone intro: Dependencies</vt:lpstr>
      <vt:lpstr>Backbone intro: Dependencies</vt:lpstr>
      <vt:lpstr>Intro to underscore</vt:lpstr>
      <vt:lpstr>Intro to underscore</vt:lpstr>
      <vt:lpstr>Backbone Models</vt:lpstr>
      <vt:lpstr>Lab: Backbone Models</vt:lpstr>
      <vt:lpstr>Backbone Views</vt:lpstr>
      <vt:lpstr>Backbone Views</vt:lpstr>
      <vt:lpstr>Lab: Let's start a SPA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59</cp:revision>
  <dcterms:created xsi:type="dcterms:W3CDTF">2016-05-30T01:39:32Z</dcterms:created>
  <dcterms:modified xsi:type="dcterms:W3CDTF">2016-08-23T01:49:34Z</dcterms:modified>
</cp:coreProperties>
</file>