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ACA"/>
          </a:solidFill>
        </a:fill>
      </a:tcStyle>
    </a:wholeTbl>
    <a:band2H>
      <a:tcTxStyle b="def" i="def"/>
      <a:tcStyle>
        <a:tcBdr/>
        <a:fill>
          <a:solidFill>
            <a:srgbClr val="E7ED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EE9"/>
          </a:solidFill>
        </a:fill>
      </a:tcStyle>
    </a:wholeTbl>
    <a:band2H>
      <a:tcTxStyle b="def" i="def"/>
      <a:tcStyle>
        <a:tcBdr/>
        <a:fill>
          <a:solidFill>
            <a:srgbClr val="E9E8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25236" indent="-280736" algn="ctr">
              <a:spcBef>
                <a:spcPts val="0"/>
              </a:spcBef>
              <a:defRPr i="1" sz="2400"/>
            </a:lvl2pPr>
            <a:lvl3pPr marL="1169736" indent="-280736" algn="ctr">
              <a:spcBef>
                <a:spcPts val="0"/>
              </a:spcBef>
              <a:defRPr i="1" sz="2400"/>
            </a:lvl3pPr>
            <a:lvl4pPr marL="1614236" indent="-280736" algn="ctr">
              <a:spcBef>
                <a:spcPts val="0"/>
              </a:spcBef>
              <a:defRPr i="1" sz="2400"/>
            </a:lvl4pPr>
            <a:lvl5pPr marL="2058736" indent="-280736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Rectangle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60400"/>
            <a:ext cx="975801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299" y="638918"/>
            <a:ext cx="5325771" cy="82169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/training-node-backbone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ode &amp; Backbon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 &amp; Backbone</a:t>
            </a:r>
          </a:p>
        </p:txBody>
      </p:sp>
      <p:sp>
        <p:nvSpPr>
          <p:cNvPr id="120" name="Elias Carlston, DevelopIntelligence…"/>
          <p:cNvSpPr txBox="1"/>
          <p:nvPr>
            <p:ph type="subTitle" sz="quarter" idx="1"/>
          </p:nvPr>
        </p:nvSpPr>
        <p:spPr>
          <a:xfrm>
            <a:off x="1270000" y="5029200"/>
            <a:ext cx="10464800" cy="1841053"/>
          </a:xfrm>
          <a:prstGeom prst="rect">
            <a:avLst/>
          </a:prstGeom>
        </p:spPr>
        <p:txBody>
          <a:bodyPr/>
          <a:lstStyle/>
          <a:p>
            <a:pPr defTabSz="543305">
              <a:defRPr sz="3348"/>
            </a:pPr>
            <a:r>
              <a:t>Elias Carlston, DevelopIntelligence</a:t>
            </a:r>
          </a:p>
          <a:p>
            <a:pPr defTabSz="543305">
              <a:defRPr sz="3348"/>
            </a:pPr>
            <a:r>
              <a:t>elias@eliascarlston.com</a:t>
            </a:r>
          </a:p>
          <a:p>
            <a:pPr defTabSz="543305">
              <a:defRPr sz="3348" u="sng"/>
            </a:pPr>
            <a:r>
              <a:rPr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https://github.com/eliasjames/training-node-backbone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Intro to 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Node</a:t>
            </a:r>
          </a:p>
        </p:txBody>
      </p:sp>
      <p:sp>
        <p:nvSpPr>
          <p:cNvPr id="147" name="What is NodeJ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 is NodeJS?</a:t>
            </a:r>
          </a:p>
          <a:p>
            <a:pPr/>
            <a:r>
              <a:t>A framework to run JS outside the browser</a:t>
            </a:r>
          </a:p>
          <a:p>
            <a:pPr/>
            <a:r>
              <a:t>Interpret / Compile JS to machine code</a:t>
            </a:r>
          </a:p>
          <a:p>
            <a:pPr/>
            <a:r>
              <a:t>Provide APIs to system resources</a:t>
            </a:r>
          </a:p>
          <a:p>
            <a:pPr/>
            <a:r>
              <a:t>Event Loop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ntro to 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Node</a:t>
            </a:r>
          </a:p>
        </p:txBody>
      </p:sp>
      <p:sp>
        <p:nvSpPr>
          <p:cNvPr id="150" name="Why NodeJ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Why NodeJS?</a:t>
            </a:r>
          </a:p>
          <a:p>
            <a:pPr/>
            <a:r>
              <a:t>Asynchronous model ideal for web server </a:t>
            </a:r>
          </a:p>
          <a:p>
            <a:pPr/>
            <a:r>
              <a:t>Amazing support for concurrency</a:t>
            </a:r>
          </a:p>
          <a:p>
            <a:pPr/>
            <a:r>
              <a:t>Single machine handles millions of connections</a:t>
            </a:r>
          </a:p>
          <a:p>
            <a:pPr/>
            <a:r>
              <a:t>Write full stack JS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Intro to 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Node</a:t>
            </a:r>
          </a:p>
        </p:txBody>
      </p:sp>
      <p:sp>
        <p:nvSpPr>
          <p:cNvPr id="153" name="Why Not NodeJ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Why Not NodeJS?</a:t>
            </a:r>
          </a:p>
          <a:p>
            <a:pPr/>
            <a:r>
              <a:t>Async model has difficult learning curve </a:t>
            </a:r>
          </a:p>
          <a:p>
            <a:pPr/>
            <a:r>
              <a:t>Not suited to heavy computation</a:t>
            </a:r>
          </a:p>
          <a:p>
            <a:pPr/>
            <a:r>
              <a:t>Single Threaded</a:t>
            </a:r>
          </a:p>
          <a:p>
            <a:pPr lvl="1"/>
            <a:r>
              <a:t>API options exist, but it's not Node's forte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ntro to 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Node</a:t>
            </a:r>
          </a:p>
        </p:txBody>
      </p:sp>
      <p:sp>
        <p:nvSpPr>
          <p:cNvPr id="156" name="What to use NodeJS for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 to use NodeJS for?</a:t>
            </a:r>
          </a:p>
          <a:p>
            <a:pPr/>
            <a:r>
              <a:t>Web Server - primary</a:t>
            </a:r>
          </a:p>
          <a:p>
            <a:pPr/>
            <a:r>
              <a:t>Development / Build tools</a:t>
            </a:r>
          </a:p>
          <a:p>
            <a:pPr lvl="1"/>
            <a:r>
              <a:t>Bonus: stay in JavaScript for more tasks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Intro to 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Node</a:t>
            </a:r>
          </a:p>
        </p:txBody>
      </p:sp>
      <p:sp>
        <p:nvSpPr>
          <p:cNvPr id="159" name="Parts of NodeJ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Parts of NodeJS</a:t>
            </a:r>
          </a:p>
          <a:p>
            <a:pPr/>
            <a:r>
              <a:t>V8</a:t>
            </a:r>
          </a:p>
          <a:p>
            <a:pPr/>
            <a:r>
              <a:t>Standard Library</a:t>
            </a:r>
          </a:p>
          <a:p>
            <a:pPr/>
            <a:r>
              <a:t>NPM</a:t>
            </a:r>
          </a:p>
          <a:p>
            <a:pPr/>
            <a:r>
              <a:t>Dev Tools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Intro to 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Node</a:t>
            </a:r>
          </a:p>
        </p:txBody>
      </p:sp>
      <p:sp>
        <p:nvSpPr>
          <p:cNvPr id="162" name="V8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V8</a:t>
            </a:r>
          </a:p>
          <a:p>
            <a:pPr/>
            <a:r>
              <a:t>Chrome's JS engine</a:t>
            </a:r>
          </a:p>
          <a:p>
            <a:pPr/>
            <a:r>
              <a:t>Interprets or Just-In-Time compiles JS</a:t>
            </a:r>
          </a:p>
          <a:p>
            <a:pPr/>
            <a:r>
              <a:t>Produces byte- or machine code</a:t>
            </a:r>
          </a:p>
          <a:p>
            <a:pPr/>
            <a:r>
              <a:t>Memory allocation &amp; garbage collection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Intro to 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Node</a:t>
            </a:r>
          </a:p>
        </p:txBody>
      </p:sp>
      <p:sp>
        <p:nvSpPr>
          <p:cNvPr id="165" name="Standard Libra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Standard Library</a:t>
            </a:r>
          </a:p>
          <a:p>
            <a:pPr/>
            <a:r>
              <a:t>Full access to system resources</a:t>
            </a:r>
          </a:p>
          <a:p>
            <a:pPr/>
            <a:r>
              <a:t>System APIs</a:t>
            </a:r>
          </a:p>
          <a:p>
            <a:pPr lvl="1"/>
            <a:r>
              <a:t>File System</a:t>
            </a:r>
          </a:p>
          <a:p>
            <a:pPr lvl="1"/>
            <a:r>
              <a:t>Running Process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Intro to 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Node</a:t>
            </a:r>
          </a:p>
        </p:txBody>
      </p:sp>
      <p:sp>
        <p:nvSpPr>
          <p:cNvPr id="168" name="NP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NPM</a:t>
            </a:r>
          </a:p>
          <a:p>
            <a:pPr/>
            <a:r>
              <a:t>Node Package Manager</a:t>
            </a:r>
          </a:p>
          <a:p>
            <a:pPr/>
            <a:r>
              <a:t>Fetches &amp; installs 3rd party libraries</a:t>
            </a:r>
          </a:p>
          <a:p>
            <a:pPr/>
            <a:r>
              <a:t>Handles internal module loading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Intro to 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Node</a:t>
            </a:r>
          </a:p>
        </p:txBody>
      </p:sp>
      <p:sp>
        <p:nvSpPr>
          <p:cNvPr id="171" name="Node vers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Node versions</a:t>
            </a:r>
          </a:p>
          <a:p>
            <a:pPr/>
            <a:r>
              <a:t>&lt; 5 lacks ES6 support</a:t>
            </a:r>
          </a:p>
          <a:p>
            <a:pPr/>
            <a:r>
              <a:t>6.11.5 is Long Term Stable (recommended)</a:t>
            </a:r>
          </a:p>
          <a:p>
            <a:pPr/>
            <a:r>
              <a:t>Version Managers exist to run multiple #s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Intro to 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Node</a:t>
            </a:r>
          </a:p>
        </p:txBody>
      </p:sp>
      <p:sp>
        <p:nvSpPr>
          <p:cNvPr id="174" name="Dev Too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Dev Tools</a:t>
            </a:r>
          </a:p>
          <a:p>
            <a:pPr/>
            <a:r>
              <a:t>REPL</a:t>
            </a:r>
          </a:p>
          <a:p>
            <a:pPr/>
            <a:r>
              <a:t>Debugger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Day 1 Sche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Day 1 Schedule</a:t>
            </a:r>
          </a:p>
        </p:txBody>
      </p:sp>
      <p:sp>
        <p:nvSpPr>
          <p:cNvPr id="123" name="Introductions / Icebreak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77825" indent="-377825" defTabSz="496569">
              <a:spcBef>
                <a:spcPts val="3500"/>
              </a:spcBef>
              <a:defRPr sz="3200"/>
            </a:pPr>
            <a:r>
              <a:t>Introductions / Icebreakers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Course Overview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Intro to Node &amp; NPM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Using Modules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Event loop in depth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Asynchronous Programming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Testing (Jasmine/Jest)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Intro to 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Node</a:t>
            </a:r>
          </a:p>
        </p:txBody>
      </p:sp>
      <p:sp>
        <p:nvSpPr>
          <p:cNvPr id="177" name="REP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REPL</a:t>
            </a:r>
          </a:p>
          <a:p>
            <a:pPr/>
            <a:r>
              <a:t>Read - Evaluate - Print Loop</a:t>
            </a:r>
          </a:p>
          <a:p>
            <a:pPr/>
            <a:r>
              <a:t>Interactive CLI (like browser console)</a:t>
            </a:r>
          </a:p>
          <a:p>
            <a:pPr/>
            <a:r>
              <a:t>Primarily used while developing modules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Intro to 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Node</a:t>
            </a:r>
          </a:p>
        </p:txBody>
      </p:sp>
      <p:sp>
        <p:nvSpPr>
          <p:cNvPr id="180" name="Try REP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Try REPL</a:t>
            </a:r>
          </a:p>
          <a:p>
            <a:pPr/>
            <a:r>
              <a:t>Open CLI</a:t>
            </a:r>
          </a:p>
          <a:p>
            <a:pPr/>
            <a:r>
              <a:t>Enter 'node -i' (no arguments works too)</a:t>
            </a:r>
          </a:p>
          <a:p>
            <a:pPr/>
            <a:r>
              <a:t>Prompt changes to '&gt;'</a:t>
            </a:r>
          </a:p>
          <a:p>
            <a:pPr/>
            <a:r>
              <a:t>Type JS statements &amp; press return to execute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Intro to 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Node</a:t>
            </a:r>
          </a:p>
        </p:txBody>
      </p:sp>
      <p:sp>
        <p:nvSpPr>
          <p:cNvPr id="183" name="REPL comman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REPL commands</a:t>
            </a:r>
          </a:p>
          <a:p>
            <a:pPr/>
            <a:r>
              <a:t>Type a command and press enter</a:t>
            </a:r>
          </a:p>
          <a:p>
            <a:pPr lvl="1"/>
            <a:r>
              <a:t>'.exit' to close Node CLI (also ctrl+d)</a:t>
            </a:r>
          </a:p>
          <a:p>
            <a:pPr lvl="1"/>
            <a:r>
              <a:t>'.break' to escape multiline mode (also ctrl+c)</a:t>
            </a:r>
          </a:p>
          <a:p>
            <a:pPr lvl="1"/>
            <a:r>
              <a:t>'.help' for more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Intro to 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Node</a:t>
            </a:r>
          </a:p>
        </p:txBody>
      </p:sp>
      <p:sp>
        <p:nvSpPr>
          <p:cNvPr id="186" name="REPL comman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REPL commands</a:t>
            </a:r>
          </a:p>
          <a:p>
            <a:pPr/>
            <a:r>
              <a:t>up and down arrows navigate command history</a:t>
            </a:r>
          </a:p>
          <a:p>
            <a:pPr/>
            <a:r>
              <a:t>alt + left and right arrows navigate within line</a:t>
            </a:r>
          </a:p>
          <a:p>
            <a:pPr/>
            <a:r>
              <a:t>ctrl+w to delete one word to the left</a:t>
            </a:r>
          </a:p>
          <a:p>
            <a:pPr/>
            <a:r>
              <a:t>0 or more letters + tab displays globals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Lab: Using Modu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Using Modules</a:t>
            </a:r>
          </a:p>
        </p:txBody>
      </p:sp>
      <p:sp>
        <p:nvSpPr>
          <p:cNvPr id="189" name="examples/using-modu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examples/using-modules</a:t>
            </a:r>
          </a:p>
          <a:p>
            <a:pPr lvl="1"/>
            <a:r>
              <a:t>Goal: load basic-module.js in REPL</a:t>
            </a:r>
          </a:p>
          <a:p>
            <a:pPr lvl="1"/>
            <a:r>
              <a:t>Usage: repl-example.load-basic.txt</a:t>
            </a:r>
          </a:p>
          <a:p>
            <a:pPr lvl="1"/>
            <a:r>
              <a:t>Steps: create a counter, wrap in module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Lab: Using Modules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Using Modules 2</a:t>
            </a:r>
          </a:p>
        </p:txBody>
      </p:sp>
      <p:sp>
        <p:nvSpPr>
          <p:cNvPr id="192" name="examples/using-modu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examples/using-modules</a:t>
            </a:r>
          </a:p>
          <a:p>
            <a:pPr lvl="1"/>
            <a:r>
              <a:t>Goal: create a random delay module</a:t>
            </a:r>
          </a:p>
          <a:p>
            <a:pPr lvl="1"/>
            <a:r>
              <a:t>Usage: repl-example.random-delay.txt</a:t>
            </a:r>
          </a:p>
          <a:p>
            <a:pPr lvl="1"/>
            <a:r>
              <a:t>Steps</a:t>
            </a:r>
          </a:p>
          <a:p>
            <a:pPr lvl="2"/>
            <a:r>
              <a:t>Create convenience call for Math.random</a:t>
            </a:r>
          </a:p>
          <a:p>
            <a:pPr lvl="2"/>
            <a:r>
              <a:t>Pass this value to setTimeout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Event Lo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Loop</a:t>
            </a:r>
          </a:p>
        </p:txBody>
      </p:sp>
      <p:sp>
        <p:nvSpPr>
          <p:cNvPr id="195" name="Why is Node.js so great for web server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Why is Node.js so great for web servers?</a:t>
            </a:r>
          </a:p>
          <a:p>
            <a:pPr/>
            <a:r>
              <a:t>The dirty secret of web servers:</a:t>
            </a:r>
          </a:p>
          <a:p>
            <a:pPr/>
            <a:r>
              <a:t>Most of the time the CPU is idle</a:t>
            </a:r>
          </a:p>
          <a:p>
            <a:pPr/>
            <a:r>
              <a:t>Waiting on data from elsewhere ( aka I/O bound)</a:t>
            </a:r>
          </a:p>
          <a:p>
            <a:pPr/>
            <a:r>
              <a:t>Excellent when Concurrency &gt; Computation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Event Lo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Loop</a:t>
            </a:r>
          </a:p>
        </p:txBody>
      </p:sp>
      <p:sp>
        <p:nvSpPr>
          <p:cNvPr id="198" name="Set up new connection – 50ms…"/>
          <p:cNvSpPr txBox="1"/>
          <p:nvPr>
            <p:ph type="body" sz="half" idx="1"/>
          </p:nvPr>
        </p:nvSpPr>
        <p:spPr>
          <a:xfrm>
            <a:off x="6073278" y="2590800"/>
            <a:ext cx="5979022" cy="6286500"/>
          </a:xfrm>
          <a:prstGeom prst="rect">
            <a:avLst/>
          </a:prstGeom>
        </p:spPr>
        <p:txBody>
          <a:bodyPr anchor="t"/>
          <a:lstStyle/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Set up new connection – 50ms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Send query to dB – 20ms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(wait) – 125-400ms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Process query results – 50ms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Business logic – 20-75ms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Call a web service – 35ms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(wait) – 200-750ms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Process results – 20ms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Send to network – 20ms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(end)</a:t>
            </a:r>
          </a:p>
        </p:txBody>
      </p:sp>
      <p:sp>
        <p:nvSpPr>
          <p:cNvPr id="199" name="A typical web server task stack might look like this:"/>
          <p:cNvSpPr txBox="1"/>
          <p:nvPr/>
        </p:nvSpPr>
        <p:spPr>
          <a:xfrm>
            <a:off x="1488578" y="2590800"/>
            <a:ext cx="3967710" cy="628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4200"/>
              </a:spcBef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A typical web server task stack might look like this: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Event Lo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Loop</a:t>
            </a:r>
          </a:p>
        </p:txBody>
      </p:sp>
      <p:sp>
        <p:nvSpPr>
          <p:cNvPr id="202" name="Subtitle 2"/>
          <p:cNvSpPr txBox="1"/>
          <p:nvPr/>
        </p:nvSpPr>
        <p:spPr>
          <a:xfrm>
            <a:off x="6481183" y="5241076"/>
            <a:ext cx="2474687" cy="4609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Set up new connection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V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Cached Result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V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Send to network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              (end)</a:t>
            </a:r>
          </a:p>
        </p:txBody>
      </p:sp>
      <p:sp>
        <p:nvSpPr>
          <p:cNvPr id="203" name="Subtitle 2"/>
          <p:cNvSpPr txBox="1"/>
          <p:nvPr/>
        </p:nvSpPr>
        <p:spPr>
          <a:xfrm>
            <a:off x="4064906" y="5267638"/>
            <a:ext cx="2474687" cy="4912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Set up new connection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Send query to dB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             (wait)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V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Process query results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Business logic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Call a web service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             (wait)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V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Process results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Send to network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              (end)</a:t>
            </a:r>
          </a:p>
        </p:txBody>
      </p:sp>
      <p:sp>
        <p:nvSpPr>
          <p:cNvPr id="204" name="Subtitle 2"/>
          <p:cNvSpPr txBox="1"/>
          <p:nvPr/>
        </p:nvSpPr>
        <p:spPr>
          <a:xfrm>
            <a:off x="1740806" y="4734238"/>
            <a:ext cx="2474687" cy="4912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Set up new connection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Send query to dB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             (wait)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V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Process query results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Business logic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Call a web service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             (wait)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V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Process results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Send to network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              (end)</a:t>
            </a:r>
          </a:p>
        </p:txBody>
      </p:sp>
      <p:sp>
        <p:nvSpPr>
          <p:cNvPr id="205" name="Subtitle 2"/>
          <p:cNvSpPr txBox="1"/>
          <p:nvPr/>
        </p:nvSpPr>
        <p:spPr>
          <a:xfrm>
            <a:off x="8789306" y="6474138"/>
            <a:ext cx="2474687" cy="4912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Set up new connection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Send query to dB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             (wait)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V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Process query results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Business logic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Call a web service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             (wait)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V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Process results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Send to network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              (end)</a:t>
            </a:r>
          </a:p>
        </p:txBody>
      </p:sp>
      <p:sp>
        <p:nvSpPr>
          <p:cNvPr id="206" name="Server receives requests randomly…"/>
          <p:cNvSpPr txBox="1"/>
          <p:nvPr/>
        </p:nvSpPr>
        <p:spPr>
          <a:xfrm>
            <a:off x="1916378" y="2512588"/>
            <a:ext cx="9172044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Server receives requests randomly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Best to respond in order finished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As opposed to order received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Event Lo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Loop</a:t>
            </a:r>
          </a:p>
        </p:txBody>
      </p:sp>
      <p:sp>
        <p:nvSpPr>
          <p:cNvPr id="209" name="Analogy :: Starbucks ord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Analogy :: Starbucks orders</a:t>
            </a:r>
          </a:p>
          <a:p>
            <a:pPr/>
            <a:r>
              <a:t>Customers order at register - asynchronous</a:t>
            </a:r>
          </a:p>
          <a:p>
            <a:pPr lvl="1"/>
            <a:r>
              <a:t>Some orders are filled immediately</a:t>
            </a:r>
          </a:p>
          <a:p>
            <a:pPr lvl="1"/>
            <a:r>
              <a:t>Barista customers wait to the side</a:t>
            </a:r>
          </a:p>
          <a:p>
            <a:pPr/>
            <a:r>
              <a:t>Drive through customers - synchronous </a:t>
            </a:r>
          </a:p>
          <a:p>
            <a:pPr lvl="1"/>
            <a:r>
              <a:t>All orders processed as received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Introdu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Introductions</a:t>
            </a:r>
          </a:p>
        </p:txBody>
      </p:sp>
      <p:sp>
        <p:nvSpPr>
          <p:cNvPr id="126" name="About 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About me</a:t>
            </a:r>
          </a:p>
          <a:p>
            <a:pPr/>
            <a:r>
              <a:t>About you</a:t>
            </a:r>
          </a:p>
          <a:p>
            <a:pPr lvl="1"/>
            <a:r>
              <a:t>Your name &amp; brief experience</a:t>
            </a:r>
          </a:p>
          <a:p>
            <a:pPr lvl="1"/>
            <a:r>
              <a:t>Something you look forward to learning</a:t>
            </a:r>
          </a:p>
          <a:p>
            <a:pPr lvl="1"/>
            <a:r>
              <a:t>Something non-work related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Event Lo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Loop</a:t>
            </a:r>
          </a:p>
        </p:txBody>
      </p:sp>
      <p:sp>
        <p:nvSpPr>
          <p:cNvPr id="212" name="Event Loo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Event Loop</a:t>
            </a:r>
          </a:p>
          <a:p>
            <a:pPr/>
            <a:r>
              <a:t>Node uses event driven model</a:t>
            </a:r>
          </a:p>
          <a:p>
            <a:pPr/>
            <a:r>
              <a:t>Function asking for I/O exits, processing stops</a:t>
            </a:r>
          </a:p>
          <a:p>
            <a:pPr/>
            <a:r>
              <a:t>Node does nothing until…</a:t>
            </a:r>
          </a:p>
          <a:p>
            <a:pPr/>
            <a:r>
              <a:t>I/O event fires, triggering callback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Event Lo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Loop</a:t>
            </a:r>
          </a:p>
        </p:txBody>
      </p:sp>
      <p:sp>
        <p:nvSpPr>
          <p:cNvPr id="215" name="Event Loop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</a:lvl1pPr>
          </a:lstStyle>
          <a:p>
            <a:pPr/>
            <a:r>
              <a:t>Event Loop</a:t>
            </a:r>
          </a:p>
        </p:txBody>
      </p:sp>
      <p:pic>
        <p:nvPicPr>
          <p:cNvPr id="21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3031" y="3409950"/>
            <a:ext cx="6398737" cy="5765199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ource: github/nodejs"/>
          <p:cNvSpPr txBox="1"/>
          <p:nvPr/>
        </p:nvSpPr>
        <p:spPr>
          <a:xfrm>
            <a:off x="5304928" y="9213850"/>
            <a:ext cx="2394944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Source: github/nodejs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Lab: Using Modules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Using Modules 3</a:t>
            </a:r>
          </a:p>
        </p:txBody>
      </p:sp>
      <p:sp>
        <p:nvSpPr>
          <p:cNvPr id="220" name="examples/using-modu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examples/using-modules</a:t>
            </a:r>
          </a:p>
          <a:p>
            <a:pPr lvl="1"/>
            <a:r>
              <a:t>Goal: Simulate A- versus Synchronous server</a:t>
            </a:r>
          </a:p>
          <a:p>
            <a:pPr lvl="2"/>
            <a:r>
              <a:t>(Timeouts and Cycles)</a:t>
            </a:r>
          </a:p>
          <a:p>
            <a:pPr lvl="1"/>
            <a:r>
              <a:t>Usage: repl-example.run-demo.txt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Lab: Using Modules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Using Modules 3</a:t>
            </a:r>
          </a:p>
        </p:txBody>
      </p:sp>
      <p:sp>
        <p:nvSpPr>
          <p:cNvPr id="223" name="Step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Steps</a:t>
            </a:r>
          </a:p>
          <a:p>
            <a:pPr lvl="1"/>
            <a:r>
              <a:t>Start with typical-server-request.js from repo</a:t>
            </a:r>
          </a:p>
        </p:txBody>
      </p:sp>
      <p:sp>
        <p:nvSpPr>
          <p:cNvPr id="224" name="module.exports = function() {…"/>
          <p:cNvSpPr txBox="1"/>
          <p:nvPr/>
        </p:nvSpPr>
        <p:spPr>
          <a:xfrm>
            <a:off x="2108714" y="5188504"/>
            <a:ext cx="8787372" cy="300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34BC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33720"/>
                </a:solidFill>
              </a:rPr>
              <a:t>module</a:t>
            </a:r>
            <a:r>
              <a:rPr>
                <a:solidFill>
                  <a:srgbClr val="F4F4F4"/>
                </a:solidFill>
              </a:rPr>
              <a:t>.</a:t>
            </a:r>
            <a:r>
              <a:rPr>
                <a:solidFill>
                  <a:srgbClr val="C33720"/>
                </a:solidFill>
              </a:rPr>
              <a:t>exports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CD7923"/>
                </a:solidFill>
              </a:rPr>
              <a:t>=</a:t>
            </a:r>
            <a:r>
              <a:rPr>
                <a:solidFill>
                  <a:srgbClr val="F4F4F4"/>
                </a:solidFill>
              </a:rPr>
              <a:t> </a:t>
            </a:r>
            <a:r>
              <a:t>function</a:t>
            </a:r>
            <a:r>
              <a:rPr>
                <a:solidFill>
                  <a:srgbClr val="F4F4F4"/>
                </a:solidFill>
              </a:rPr>
              <a:t>() {</a:t>
            </a:r>
            <a:endParaRPr>
              <a:solidFill>
                <a:srgbClr val="F4F4F4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CD792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</a:t>
            </a:r>
            <a:r>
              <a:t>return</a:t>
            </a:r>
            <a:r>
              <a:rPr>
                <a:solidFill>
                  <a:srgbClr val="F4F4F4"/>
                </a:solidFill>
              </a:rPr>
              <a:t> [</a:t>
            </a:r>
            <a:endParaRPr>
              <a:solidFill>
                <a:srgbClr val="F4F4F4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  [ </a:t>
            </a:r>
            <a:r>
              <a:t>'Set up new connection'</a:t>
            </a:r>
            <a:r>
              <a:rPr>
                <a:solidFill>
                  <a:srgbClr val="F4F4F4"/>
                </a:solidFill>
              </a:rPr>
              <a:t>, </a:t>
            </a:r>
            <a:r>
              <a:t>50</a:t>
            </a:r>
            <a:r>
              <a:rPr>
                <a:solidFill>
                  <a:srgbClr val="F4F4F4"/>
                </a:solidFill>
              </a:rPr>
              <a:t> ],</a:t>
            </a:r>
            <a:endParaRPr>
              <a:solidFill>
                <a:srgbClr val="F4F4F4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  [ </a:t>
            </a:r>
            <a:r>
              <a:t>'Send query to dB'</a:t>
            </a:r>
            <a:r>
              <a:rPr>
                <a:solidFill>
                  <a:srgbClr val="F4F4F4"/>
                </a:solidFill>
              </a:rPr>
              <a:t>, </a:t>
            </a:r>
            <a:r>
              <a:t>20</a:t>
            </a:r>
            <a:r>
              <a:rPr>
                <a:solidFill>
                  <a:srgbClr val="F4F4F4"/>
                </a:solidFill>
              </a:rPr>
              <a:t> ],</a:t>
            </a:r>
            <a:endParaRPr>
              <a:solidFill>
                <a:srgbClr val="F4F4F4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  [ </a:t>
            </a:r>
            <a:r>
              <a:t>'Wait for query results'</a:t>
            </a:r>
            <a:r>
              <a:rPr>
                <a:solidFill>
                  <a:srgbClr val="F4F4F4"/>
                </a:solidFill>
              </a:rPr>
              <a:t>, </a:t>
            </a:r>
            <a:r>
              <a:t>125</a:t>
            </a:r>
            <a:r>
              <a:rPr>
                <a:solidFill>
                  <a:srgbClr val="F4F4F4"/>
                </a:solidFill>
              </a:rPr>
              <a:t>, </a:t>
            </a:r>
            <a:r>
              <a:t>1500</a:t>
            </a:r>
            <a:r>
              <a:rPr>
                <a:solidFill>
                  <a:srgbClr val="F4F4F4"/>
                </a:solidFill>
              </a:rPr>
              <a:t> ],</a:t>
            </a:r>
            <a:endParaRPr>
              <a:solidFill>
                <a:srgbClr val="F4F4F4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  [ </a:t>
            </a:r>
            <a:r>
              <a:t>'Process query results'</a:t>
            </a:r>
            <a:r>
              <a:rPr>
                <a:solidFill>
                  <a:srgbClr val="F4F4F4"/>
                </a:solidFill>
              </a:rPr>
              <a:t>, </a:t>
            </a:r>
            <a:r>
              <a:t>50</a:t>
            </a:r>
            <a:r>
              <a:rPr>
                <a:solidFill>
                  <a:srgbClr val="F4F4F4"/>
                </a:solidFill>
              </a:rPr>
              <a:t> ],</a:t>
            </a:r>
            <a:endParaRPr>
              <a:solidFill>
                <a:srgbClr val="F4F4F4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  [ </a:t>
            </a:r>
            <a:r>
              <a:t>'Business logic'</a:t>
            </a:r>
            <a:r>
              <a:rPr>
                <a:solidFill>
                  <a:srgbClr val="F4F4F4"/>
                </a:solidFill>
              </a:rPr>
              <a:t>, </a:t>
            </a:r>
            <a:r>
              <a:t>20</a:t>
            </a:r>
            <a:r>
              <a:rPr>
                <a:solidFill>
                  <a:srgbClr val="F4F4F4"/>
                </a:solidFill>
              </a:rPr>
              <a:t>, </a:t>
            </a:r>
            <a:r>
              <a:t>300</a:t>
            </a:r>
            <a:r>
              <a:rPr>
                <a:solidFill>
                  <a:srgbClr val="F4F4F4"/>
                </a:solidFill>
              </a:rPr>
              <a:t> ],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Lab: Using Modules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Using Modules 3</a:t>
            </a:r>
          </a:p>
        </p:txBody>
      </p:sp>
      <p:sp>
        <p:nvSpPr>
          <p:cNvPr id="227" name="Steps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Steps</a:t>
            </a:r>
          </a:p>
          <a:p>
            <a:pPr lvl="1"/>
            <a:r>
              <a:t>Crawl the array (not loop)</a:t>
            </a:r>
          </a:p>
          <a:p>
            <a:pPr lvl="2"/>
            <a:r>
              <a:t>Use random delay generator for wait times</a:t>
            </a:r>
          </a:p>
          <a:p>
            <a:pPr lvl="2"/>
            <a:r>
              <a:t>Process each item only when previous finishes</a:t>
            </a:r>
          </a:p>
          <a:p>
            <a:pPr lvl="2"/>
            <a:r>
              <a:t>Total time of crawl simulates items on a server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I / 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/ O</a:t>
            </a:r>
          </a:p>
        </p:txBody>
      </p:sp>
      <p:sp>
        <p:nvSpPr>
          <p:cNvPr id="230" name="Input / Output controlled by host environment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Input / Output controlled by host environment</a:t>
            </a:r>
          </a:p>
          <a:p>
            <a:pPr/>
            <a:r>
              <a:t>JavaScript allowed access through host APIs</a:t>
            </a:r>
          </a:p>
          <a:p>
            <a:pPr/>
            <a:r>
              <a:t>Browser strictly limits access</a:t>
            </a:r>
          </a:p>
          <a:p>
            <a:pPr lvl="1"/>
            <a:r>
              <a:t>No file access</a:t>
            </a:r>
          </a:p>
          <a:p>
            <a:pPr lvl="1"/>
            <a:r>
              <a:t>No system APIs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I / 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/ O</a:t>
            </a:r>
          </a:p>
        </p:txBody>
      </p:sp>
      <p:sp>
        <p:nvSpPr>
          <p:cNvPr id="233" name="Node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Node </a:t>
            </a:r>
          </a:p>
          <a:p>
            <a:pPr lvl="1"/>
            <a:r>
              <a:t>Allows more access to system through APIs</a:t>
            </a:r>
          </a:p>
          <a:p>
            <a:pPr lvl="1"/>
            <a:r>
              <a:t>Uses async patterns for access</a:t>
            </a:r>
          </a:p>
          <a:p>
            <a:pPr lvl="2"/>
            <a:r>
              <a:t>Streams </a:t>
            </a:r>
          </a:p>
          <a:p>
            <a:pPr lvl="2"/>
            <a:r>
              <a:t>Buffers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I / 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/ O</a:t>
            </a:r>
          </a:p>
        </p:txBody>
      </p:sp>
      <p:sp>
        <p:nvSpPr>
          <p:cNvPr id="236" name="What's a Stream?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What's a Stream?</a:t>
            </a:r>
          </a:p>
          <a:p>
            <a:pPr lvl="1"/>
            <a:r>
              <a:t>Discrete data which arrives over time</a:t>
            </a:r>
          </a:p>
          <a:p>
            <a:pPr lvl="1"/>
            <a:r>
              <a:t>Examples:</a:t>
            </a:r>
          </a:p>
          <a:p>
            <a:pPr lvl="2"/>
            <a:r>
              <a:t>Content of user keypress events (browser)</a:t>
            </a:r>
          </a:p>
          <a:p>
            <a:pPr lvl="2"/>
            <a:r>
              <a:t>Bits being read from memory (node)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I / 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/ O</a:t>
            </a:r>
          </a:p>
        </p:txBody>
      </p:sp>
      <p:sp>
        <p:nvSpPr>
          <p:cNvPr id="239" name="Handling Streams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Handling Streams</a:t>
            </a:r>
          </a:p>
          <a:p>
            <a:pPr lvl="1"/>
            <a:r>
              <a:t>Analogy: pipes : liquid :: streams : data</a:t>
            </a:r>
          </a:p>
          <a:p>
            <a:pPr lvl="1"/>
            <a:r>
              <a:t>Hook together one or more pipes</a:t>
            </a:r>
          </a:p>
          <a:p>
            <a:pPr lvl="1"/>
            <a:r>
              <a:t>Start data flowing</a:t>
            </a:r>
          </a:p>
          <a:p>
            <a:pPr lvl="1"/>
            <a:r>
              <a:t>Pipes do something with data as it flows</a:t>
            </a:r>
          </a:p>
          <a:p>
            <a:pPr lvl="1"/>
            <a:r>
              <a:t>Wait for signal data has ended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I / 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/ O</a:t>
            </a:r>
          </a:p>
        </p:txBody>
      </p:sp>
      <p:sp>
        <p:nvSpPr>
          <p:cNvPr id="242" name="Types of Streams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Types of Streams</a:t>
            </a:r>
          </a:p>
          <a:p>
            <a:pPr lvl="1"/>
            <a:r>
              <a:t>Readable (piping from somewhere)</a:t>
            </a:r>
          </a:p>
          <a:p>
            <a:pPr lvl="1"/>
            <a:r>
              <a:t>Writeable (piping to somewhere)</a:t>
            </a:r>
          </a:p>
          <a:p>
            <a:pPr lvl="1"/>
            <a:r>
              <a:t>Duplex </a:t>
            </a:r>
          </a:p>
          <a:p>
            <a:pPr lvl="2"/>
            <a:r>
              <a:t>two-way - readable and writeable</a:t>
            </a:r>
          </a:p>
          <a:p>
            <a:pPr lvl="2"/>
            <a:r>
              <a:t>mostly used to transform stream data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29" name="Expect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Expectations</a:t>
            </a:r>
          </a:p>
          <a:p>
            <a:pPr/>
            <a:r>
              <a:t>Build a RESTful server in Node</a:t>
            </a:r>
          </a:p>
          <a:p>
            <a:pPr/>
            <a:r>
              <a:t>Learn common Node patterns</a:t>
            </a:r>
          </a:p>
          <a:p>
            <a:pPr/>
            <a:r>
              <a:t>Use Backbone as a Single Page App</a:t>
            </a:r>
          </a:p>
          <a:p>
            <a:pPr/>
            <a:r>
              <a:t>Test front and back end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I / 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/ O</a:t>
            </a:r>
          </a:p>
        </p:txBody>
      </p:sp>
      <p:sp>
        <p:nvSpPr>
          <p:cNvPr id="245" name="Example: make a copy of a stream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Example: make a copy of a stream</a:t>
            </a:r>
          </a:p>
          <a:p>
            <a:pPr/>
            <a:r>
              <a:t>Pipe the output of a read to the input of a write</a:t>
            </a:r>
          </a:p>
          <a:p>
            <a:pPr/>
            <a:r>
              <a:t>Then start the reading</a:t>
            </a:r>
          </a:p>
          <a:p>
            <a:pPr lvl="1" marL="0" indent="228600">
              <a:buSzTx/>
              <a:buNone/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myReadable.pipe( myWriteable );</a:t>
            </a:r>
          </a:p>
          <a:p>
            <a:pPr lvl="1" marL="0" indent="228600">
              <a:buSzTx/>
              <a:buNone/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myReadable.start();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I / 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/ O</a:t>
            </a:r>
          </a:p>
        </p:txBody>
      </p:sp>
      <p:sp>
        <p:nvSpPr>
          <p:cNvPr id="248" name="Handling Streams - hard parts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Handling Streams - hard parts</a:t>
            </a:r>
          </a:p>
          <a:p>
            <a:pPr lvl="1"/>
            <a:r>
              <a:t>Pipe should try to stay a "pure function"</a:t>
            </a:r>
          </a:p>
          <a:p>
            <a:pPr lvl="2"/>
            <a:r>
              <a:t>Act only on input to produce output</a:t>
            </a:r>
          </a:p>
          <a:p>
            <a:pPr lvl="2"/>
            <a:r>
              <a:t>No "side effects"</a:t>
            </a:r>
          </a:p>
          <a:p>
            <a:pPr lvl="1"/>
            <a:r>
              <a:t>Handling pipe open and close states (re-start)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roc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Process</a:t>
            </a:r>
          </a:p>
        </p:txBody>
      </p:sp>
      <p:sp>
        <p:nvSpPr>
          <p:cNvPr id="251" name="Built-in Node module ( 'process' )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Built-in Node module ( 'process' )</a:t>
            </a:r>
          </a:p>
          <a:p>
            <a:pPr/>
            <a:r>
              <a:t>Represents OS process</a:t>
            </a:r>
          </a:p>
          <a:p>
            <a:pPr/>
            <a:r>
              <a:t>Low-level OS control</a:t>
            </a:r>
          </a:p>
          <a:p>
            <a:pPr lvl="1"/>
            <a:r>
              <a:t>Spawn new processes, send kill signal to any</a:t>
            </a:r>
          </a:p>
          <a:p>
            <a:pPr lvl="1"/>
            <a:r>
              <a:t>Access env vars, cwd, cpuUsage, etc</a:t>
            </a:r>
          </a:p>
          <a:p>
            <a:pPr lvl="1"/>
            <a:r>
              <a:t>stdin / stdout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Lab: Using Strea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Using Streams</a:t>
            </a:r>
          </a:p>
        </p:txBody>
      </p:sp>
      <p:sp>
        <p:nvSpPr>
          <p:cNvPr id="254" name="example: node-internals/streams-stdin-stdout.js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example: node-internals/streams-stdin-stdout.js</a:t>
            </a:r>
          </a:p>
          <a:p>
            <a:pPr lvl="1"/>
            <a:r>
              <a:t>Goal: accept &amp; process CLI user input</a:t>
            </a:r>
          </a:p>
          <a:p>
            <a:pPr lvl="1"/>
            <a:r>
              <a:t>Steps: instructions.streams-stdin-stdout.js</a:t>
            </a:r>
          </a:p>
          <a:p>
            <a:pPr lvl="1"/>
            <a:r>
              <a:t>Change 'once' on line 8 to 'on' - what happens?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I / 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/ O</a:t>
            </a:r>
          </a:p>
        </p:txBody>
      </p:sp>
      <p:sp>
        <p:nvSpPr>
          <p:cNvPr id="257" name="Buffers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Buffers</a:t>
            </a:r>
          </a:p>
          <a:p>
            <a:pPr lvl="1"/>
            <a:r>
              <a:t>Streams can produce data very fast, or slow</a:t>
            </a:r>
          </a:p>
          <a:p>
            <a:pPr lvl="1"/>
            <a:r>
              <a:t>Sometimes faster than the pipe can process</a:t>
            </a:r>
          </a:p>
          <a:p>
            <a:pPr lvl="1"/>
            <a:r>
              <a:t>Or slow enough the pipe "starves"</a:t>
            </a:r>
          </a:p>
          <a:p>
            <a:pPr lvl="1"/>
            <a:r>
              <a:t>Buffer patterns help to manage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I / 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/ O</a:t>
            </a:r>
          </a:p>
        </p:txBody>
      </p:sp>
      <p:sp>
        <p:nvSpPr>
          <p:cNvPr id="260" name="Buffer pattern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Buffer pattern</a:t>
            </a:r>
          </a:p>
          <a:p>
            <a:pPr lvl="1"/>
            <a:r>
              <a:t>Push Stream data onto Array-like object</a:t>
            </a:r>
          </a:p>
          <a:p>
            <a:pPr lvl="1"/>
            <a:r>
              <a:t>Emit an event when data is ready to process</a:t>
            </a:r>
          </a:p>
          <a:p>
            <a:pPr lvl="1"/>
            <a:r>
              <a:t>Pipe binds to Buffer events</a:t>
            </a:r>
          </a:p>
          <a:p>
            <a:pPr lvl="1"/>
            <a:r>
              <a:t>If Pipe is slow, Buffer can grow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File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File System</a:t>
            </a:r>
          </a:p>
        </p:txBody>
      </p:sp>
      <p:sp>
        <p:nvSpPr>
          <p:cNvPr id="263" name="File System ( 'fs' )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File System ( 'fs' )</a:t>
            </a:r>
          </a:p>
          <a:p>
            <a:pPr lvl="1"/>
            <a:r>
              <a:t>Built-in Node module</a:t>
            </a:r>
          </a:p>
          <a:p>
            <a:pPr lvl="1"/>
            <a:r>
              <a:t>Node runs on many OS, fs API stays constant</a:t>
            </a:r>
          </a:p>
          <a:p>
            <a:pPr lvl="1"/>
            <a:r>
              <a:t>Provides sync and async versions of OS API</a:t>
            </a:r>
          </a:p>
          <a:p>
            <a:pPr lvl="1"/>
            <a:r>
              <a:t>Remember we almost always need async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File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File System</a:t>
            </a:r>
          </a:p>
        </p:txBody>
      </p:sp>
      <p:sp>
        <p:nvSpPr>
          <p:cNvPr id="266" name="File System async pattern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 marL="435609" indent="-435609" defTabSz="572516">
              <a:spcBef>
                <a:spcPts val="4100"/>
              </a:spcBef>
              <a:defRPr sz="3724"/>
            </a:pPr>
            <a:r>
              <a:t>File System async pattern</a:t>
            </a:r>
          </a:p>
          <a:p>
            <a:pPr lvl="1" marL="871219" indent="-435609" defTabSz="572516">
              <a:spcBef>
                <a:spcPts val="4100"/>
              </a:spcBef>
              <a:defRPr sz="3724"/>
            </a:pPr>
            <a:r>
              <a:t>Remember async actions happen at different times</a:t>
            </a:r>
          </a:p>
          <a:p>
            <a:pPr lvl="1" marL="871219" indent="-435609" defTabSz="572516">
              <a:spcBef>
                <a:spcPts val="4100"/>
              </a:spcBef>
              <a:defRPr sz="3724"/>
            </a:pPr>
            <a:r>
              <a:t>Bug: checking existence before using something</a:t>
            </a:r>
          </a:p>
          <a:p>
            <a:pPr lvl="2" marL="1306830" indent="-435609" defTabSz="572516">
              <a:spcBef>
                <a:spcPts val="4100"/>
              </a:spcBef>
              <a:defRPr sz="3724"/>
            </a:pPr>
            <a:r>
              <a:t>what if object is deleted in between check &amp; write?</a:t>
            </a:r>
          </a:p>
          <a:p>
            <a:pPr lvl="1" marL="871219" indent="-435609" defTabSz="572516">
              <a:spcBef>
                <a:spcPts val="4100"/>
              </a:spcBef>
              <a:defRPr sz="3724"/>
            </a:pPr>
            <a:r>
              <a:t>Instead, try the action (use), and handle the error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Lab: File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File System</a:t>
            </a:r>
          </a:p>
        </p:txBody>
      </p:sp>
      <p:sp>
        <p:nvSpPr>
          <p:cNvPr id="269" name="examples/node_internals/streams.demo-filesystem.js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examples/node_internals/streams.demo-filesystem.js</a:t>
            </a:r>
          </a:p>
          <a:p>
            <a:pPr lvl="1"/>
            <a:r>
              <a:t>Goal / Steps:</a:t>
            </a:r>
          </a:p>
          <a:p>
            <a:pPr lvl="2"/>
            <a:r>
              <a:t>Create a new directory</a:t>
            </a:r>
          </a:p>
          <a:p>
            <a:pPr lvl="2"/>
            <a:r>
              <a:t>Write the sequential counter to a file there</a:t>
            </a:r>
          </a:p>
          <a:p>
            <a:pPr lvl="2"/>
            <a:r>
              <a:t>Watch that file &amp; copy it on change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32" name="Day 2 - Node con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2 - Node cont.</a:t>
            </a:r>
          </a:p>
          <a:p>
            <a:pPr marL="377825" indent="-377825" defTabSz="496569">
              <a:spcBef>
                <a:spcPts val="3500"/>
              </a:spcBef>
              <a:defRPr sz="3400"/>
            </a:pPr>
            <a:r>
              <a:t>I/O: Buffers, Streams, File System</a:t>
            </a:r>
          </a:p>
          <a:p>
            <a:pPr marL="377825" indent="-377825" defTabSz="496569">
              <a:spcBef>
                <a:spcPts val="3500"/>
              </a:spcBef>
              <a:defRPr sz="3400"/>
            </a:pPr>
            <a:r>
              <a:t>Processes</a:t>
            </a:r>
          </a:p>
          <a:p>
            <a:pPr marL="377825" indent="-377825" defTabSz="496569">
              <a:spcBef>
                <a:spcPts val="3500"/>
              </a:spcBef>
              <a:defRPr sz="3400"/>
            </a:pPr>
            <a:r>
              <a:t>Server library (Hapi/Express) </a:t>
            </a:r>
          </a:p>
          <a:p>
            <a:pPr marL="377825" indent="-377825" defTabSz="496569">
              <a:spcBef>
                <a:spcPts val="3500"/>
              </a:spcBef>
              <a:defRPr sz="3400"/>
            </a:pPr>
            <a:r>
              <a:t>Debugging</a:t>
            </a:r>
          </a:p>
          <a:p>
            <a:pPr marL="377825" indent="-377825" defTabSz="496569">
              <a:spcBef>
                <a:spcPts val="3500"/>
              </a:spcBef>
              <a:defRPr sz="3400"/>
            </a:pPr>
            <a:r>
              <a:t>Error Handling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35" name="Day 3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3</a:t>
            </a:r>
          </a:p>
          <a:p>
            <a:pPr/>
            <a:r>
              <a:t>Intro to Backbone</a:t>
            </a:r>
          </a:p>
          <a:p>
            <a:pPr/>
            <a:r>
              <a:t>Backbone Models</a:t>
            </a:r>
          </a:p>
          <a:p>
            <a:pPr/>
            <a:r>
              <a:t>Backbone Collections</a:t>
            </a:r>
          </a:p>
          <a:p>
            <a:pPr/>
            <a:r>
              <a:t>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38" name="Day 4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4</a:t>
            </a:r>
          </a:p>
          <a:p>
            <a:pPr/>
            <a:r>
              <a:t>Backbone Views</a:t>
            </a:r>
          </a:p>
          <a:p>
            <a:pPr/>
            <a:r>
              <a:t>Collection View pattern</a:t>
            </a:r>
          </a:p>
          <a:p>
            <a:pPr/>
            <a:r>
              <a:t>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41" name="Day 5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5</a:t>
            </a:r>
          </a:p>
          <a:p>
            <a:pPr/>
            <a:r>
              <a:t>Backbone Router</a:t>
            </a:r>
          </a:p>
          <a:p>
            <a:pPr/>
            <a:r>
              <a:t>Backbone Fetch &amp; Sync</a:t>
            </a:r>
          </a:p>
          <a:p>
            <a:pPr/>
            <a:r>
              <a:t>Marionette Regions</a:t>
            </a:r>
          </a:p>
          <a:p>
            <a:pPr/>
            <a:r>
              <a:t>Marionette CollectionViews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Introdu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Introductions</a:t>
            </a:r>
          </a:p>
        </p:txBody>
      </p:sp>
      <p:sp>
        <p:nvSpPr>
          <p:cNvPr id="144" name="About 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About me</a:t>
            </a:r>
          </a:p>
          <a:p>
            <a:pPr/>
            <a:r>
              <a:t>About you</a:t>
            </a:r>
          </a:p>
          <a:p>
            <a:pPr lvl="1"/>
            <a:r>
              <a:t>Your name &amp; brief experience</a:t>
            </a:r>
          </a:p>
          <a:p>
            <a:pPr lvl="1"/>
            <a:r>
              <a:t>Something you look forward to learning</a:t>
            </a:r>
          </a:p>
          <a:p>
            <a:pPr lvl="1"/>
            <a:r>
              <a:t>Something non-work related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