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25236" indent="-280736" algn="ctr">
              <a:spcBef>
                <a:spcPts val="0"/>
              </a:spcBef>
              <a:defRPr i="1" sz="2400"/>
            </a:lvl2pPr>
            <a:lvl3pPr marL="1169736" indent="-280736" algn="ctr">
              <a:spcBef>
                <a:spcPts val="0"/>
              </a:spcBef>
              <a:defRPr i="1" sz="2400"/>
            </a:lvl3pPr>
            <a:lvl4pPr marL="1614236" indent="-280736" algn="ctr">
              <a:spcBef>
                <a:spcPts val="0"/>
              </a:spcBef>
              <a:defRPr i="1" sz="2400"/>
            </a:lvl4pPr>
            <a:lvl5pPr marL="2058736" indent="-280736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node-backbone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Node &amp; Backbon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&amp; Backbone</a:t>
            </a:r>
          </a:p>
        </p:txBody>
      </p:sp>
      <p:sp>
        <p:nvSpPr>
          <p:cNvPr id="148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3"/>
          </a:xfrm>
          <a:prstGeom prst="rect">
            <a:avLst/>
          </a:prstGeom>
        </p:spPr>
        <p:txBody>
          <a:bodyPr/>
          <a:lstStyle/>
          <a:p>
            <a:pPr defTabSz="543305">
              <a:defRPr sz="3348"/>
            </a:pPr>
            <a:r>
              <a:t>Elias Carlston, DevelopIntelligence</a:t>
            </a:r>
          </a:p>
          <a:p>
            <a:pPr defTabSz="543305">
              <a:defRPr sz="3348"/>
            </a:pPr>
            <a:r>
              <a:t>elias@eliascarlston.com</a:t>
            </a:r>
          </a:p>
          <a:p>
            <a:pPr defTabSz="543305">
              <a:defRPr sz="3348" u="sng"/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https://github.com/eliasjames/training-node-backbone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PA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205" name="D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DOM</a:t>
            </a:r>
          </a:p>
          <a:p>
            <a:pPr/>
            <a:r>
              <a:t>DOM operations are expensive</a:t>
            </a:r>
          </a:p>
          <a:p>
            <a:pPr/>
            <a:r>
              <a:t>Redundant operations should be minimized</a:t>
            </a:r>
          </a:p>
          <a:p>
            <a:pPr/>
            <a:r>
              <a:t>Another form of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PA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208" name="Struc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Structure</a:t>
            </a:r>
          </a:p>
          <a:p>
            <a:pPr/>
            <a:r>
              <a:t>Separation of Concerns</a:t>
            </a:r>
          </a:p>
          <a:p>
            <a:pPr/>
            <a:r>
              <a:t>Single Responsibility </a:t>
            </a:r>
          </a:p>
          <a:p>
            <a:pPr/>
            <a:r>
              <a:t>Composability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Model-View-Control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Model-View-Controller</a:t>
            </a:r>
          </a:p>
        </p:txBody>
      </p:sp>
      <p:sp>
        <p:nvSpPr>
          <p:cNvPr id="211" name="Rectangle"/>
          <p:cNvSpPr/>
          <p:nvPr/>
        </p:nvSpPr>
        <p:spPr>
          <a:xfrm>
            <a:off x="3416129" y="5436432"/>
            <a:ext cx="6545618" cy="3723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2" name="User"/>
          <p:cNvSpPr/>
          <p:nvPr/>
        </p:nvSpPr>
        <p:spPr>
          <a:xfrm>
            <a:off x="400026" y="6008394"/>
            <a:ext cx="2226780" cy="211779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213" name="&lt;text&gt;"/>
          <p:cNvSpPr/>
          <p:nvPr/>
        </p:nvSpPr>
        <p:spPr>
          <a:xfrm>
            <a:off x="3854762" y="6231571"/>
            <a:ext cx="168190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&lt;text&gt;</a:t>
            </a:r>
          </a:p>
        </p:txBody>
      </p:sp>
      <p:sp>
        <p:nvSpPr>
          <p:cNvPr id="214" name="Widget…"/>
          <p:cNvSpPr/>
          <p:nvPr/>
        </p:nvSpPr>
        <p:spPr>
          <a:xfrm>
            <a:off x="7841205" y="6231571"/>
            <a:ext cx="1681908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Widget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Names</a:t>
            </a:r>
          </a:p>
        </p:txBody>
      </p:sp>
      <p:sp>
        <p:nvSpPr>
          <p:cNvPr id="215" name="&lt;canvas&gt;"/>
          <p:cNvSpPr/>
          <p:nvPr/>
        </p:nvSpPr>
        <p:spPr>
          <a:xfrm>
            <a:off x="3854762" y="7723820"/>
            <a:ext cx="1681908" cy="1270001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&lt;canvas&gt;</a:t>
            </a:r>
          </a:p>
        </p:txBody>
      </p:sp>
      <p:sp>
        <p:nvSpPr>
          <p:cNvPr id="216" name="Widget…"/>
          <p:cNvSpPr/>
          <p:nvPr/>
        </p:nvSpPr>
        <p:spPr>
          <a:xfrm>
            <a:off x="7841205" y="7723820"/>
            <a:ext cx="1681908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Widget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Params</a:t>
            </a:r>
          </a:p>
        </p:txBody>
      </p:sp>
      <p:sp>
        <p:nvSpPr>
          <p:cNvPr id="217" name="Line"/>
          <p:cNvSpPr/>
          <p:nvPr/>
        </p:nvSpPr>
        <p:spPr>
          <a:xfrm>
            <a:off x="5645150" y="6866570"/>
            <a:ext cx="20875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5645150" y="8358820"/>
            <a:ext cx="20875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19" name="Client"/>
          <p:cNvSpPr/>
          <p:nvPr/>
        </p:nvSpPr>
        <p:spPr>
          <a:xfrm>
            <a:off x="2787850" y="5182432"/>
            <a:ext cx="958292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220" name="Line"/>
          <p:cNvSpPr/>
          <p:nvPr/>
        </p:nvSpPr>
        <p:spPr>
          <a:xfrm flipV="1">
            <a:off x="5678488" y="7131105"/>
            <a:ext cx="2033329" cy="95173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21" name="View"/>
          <p:cNvSpPr txBox="1"/>
          <p:nvPr/>
        </p:nvSpPr>
        <p:spPr>
          <a:xfrm>
            <a:off x="4160106" y="5526721"/>
            <a:ext cx="10712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View</a:t>
            </a:r>
          </a:p>
        </p:txBody>
      </p:sp>
      <p:sp>
        <p:nvSpPr>
          <p:cNvPr id="222" name="Model"/>
          <p:cNvSpPr txBox="1"/>
          <p:nvPr/>
        </p:nvSpPr>
        <p:spPr>
          <a:xfrm>
            <a:off x="7989958" y="5526721"/>
            <a:ext cx="1384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</a:t>
            </a:r>
          </a:p>
        </p:txBody>
      </p:sp>
      <p:sp>
        <p:nvSpPr>
          <p:cNvPr id="223" name="Controller"/>
          <p:cNvSpPr txBox="1"/>
          <p:nvPr/>
        </p:nvSpPr>
        <p:spPr>
          <a:xfrm>
            <a:off x="5645149" y="5526721"/>
            <a:ext cx="20875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Controller</a:t>
            </a:r>
          </a:p>
        </p:txBody>
      </p:sp>
      <p:sp>
        <p:nvSpPr>
          <p:cNvPr id="224" name="Model handles data…"/>
          <p:cNvSpPr txBox="1"/>
          <p:nvPr/>
        </p:nvSpPr>
        <p:spPr>
          <a:xfrm>
            <a:off x="717047" y="2226829"/>
            <a:ext cx="11570706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Model handles data</a:t>
            </a:r>
          </a:p>
          <a:p>
            <a:pPr marL="421105" indent="-421105" algn="l"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View handles display</a:t>
            </a:r>
          </a:p>
          <a:p>
            <a:pPr marL="421105" indent="-421105" algn="l"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Controller updates one when other changes</a:t>
            </a:r>
          </a:p>
          <a:p>
            <a:pPr marL="421105" indent="-421105" algn="l"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This is called “data binding”</a:t>
            </a:r>
          </a:p>
        </p:txBody>
      </p:sp>
      <p:sp>
        <p:nvSpPr>
          <p:cNvPr id="225" name="Line"/>
          <p:cNvSpPr/>
          <p:nvPr/>
        </p:nvSpPr>
        <p:spPr>
          <a:xfrm>
            <a:off x="2330314" y="7243896"/>
            <a:ext cx="95222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26" name="Line"/>
          <p:cNvSpPr/>
          <p:nvPr/>
        </p:nvSpPr>
        <p:spPr>
          <a:xfrm flipH="1">
            <a:off x="2114224" y="7558980"/>
            <a:ext cx="1160517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27" name="REST API"/>
          <p:cNvSpPr/>
          <p:nvPr/>
        </p:nvSpPr>
        <p:spPr>
          <a:xfrm>
            <a:off x="11137900" y="5047861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REST API</a:t>
            </a:r>
          </a:p>
        </p:txBody>
      </p:sp>
      <p:sp>
        <p:nvSpPr>
          <p:cNvPr id="228" name="Local…"/>
          <p:cNvSpPr/>
          <p:nvPr/>
        </p:nvSpPr>
        <p:spPr>
          <a:xfrm>
            <a:off x="11137900" y="6567034"/>
            <a:ext cx="1462922" cy="146292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Local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Storage</a:t>
            </a:r>
          </a:p>
        </p:txBody>
      </p:sp>
      <p:sp>
        <p:nvSpPr>
          <p:cNvPr id="229" name="More"/>
          <p:cNvSpPr/>
          <p:nvPr/>
        </p:nvSpPr>
        <p:spPr>
          <a:xfrm>
            <a:off x="11137900" y="8085959"/>
            <a:ext cx="1462922" cy="146292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More</a:t>
            </a:r>
          </a:p>
        </p:txBody>
      </p:sp>
      <p:sp>
        <p:nvSpPr>
          <p:cNvPr id="230" name="Line"/>
          <p:cNvSpPr/>
          <p:nvPr/>
        </p:nvSpPr>
        <p:spPr>
          <a:xfrm flipV="1">
            <a:off x="10049598" y="6259312"/>
            <a:ext cx="941131" cy="94113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31" name="Line"/>
          <p:cNvSpPr/>
          <p:nvPr/>
        </p:nvSpPr>
        <p:spPr>
          <a:xfrm>
            <a:off x="9973328" y="7298370"/>
            <a:ext cx="1071221" cy="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32" name="Line"/>
          <p:cNvSpPr/>
          <p:nvPr/>
        </p:nvSpPr>
        <p:spPr>
          <a:xfrm>
            <a:off x="9959528" y="7261202"/>
            <a:ext cx="1048769" cy="1048770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33" name="5"/>
          <p:cNvSpPr txBox="1"/>
          <p:nvPr/>
        </p:nvSpPr>
        <p:spPr>
          <a:xfrm>
            <a:off x="14272014" y="7756905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Model-View-Control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Model-View-Controller</a:t>
            </a:r>
          </a:p>
        </p:txBody>
      </p:sp>
      <p:sp>
        <p:nvSpPr>
          <p:cNvPr id="236" name="Rectangle"/>
          <p:cNvSpPr/>
          <p:nvPr/>
        </p:nvSpPr>
        <p:spPr>
          <a:xfrm>
            <a:off x="3416129" y="5436432"/>
            <a:ext cx="6545618" cy="3723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37" name="User"/>
          <p:cNvSpPr/>
          <p:nvPr/>
        </p:nvSpPr>
        <p:spPr>
          <a:xfrm>
            <a:off x="400026" y="6008394"/>
            <a:ext cx="2226780" cy="211779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238" name="&lt;text&gt;"/>
          <p:cNvSpPr/>
          <p:nvPr/>
        </p:nvSpPr>
        <p:spPr>
          <a:xfrm>
            <a:off x="3854762" y="6231571"/>
            <a:ext cx="168190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&lt;text&gt;</a:t>
            </a:r>
          </a:p>
        </p:txBody>
      </p:sp>
      <p:sp>
        <p:nvSpPr>
          <p:cNvPr id="239" name="Widget…"/>
          <p:cNvSpPr/>
          <p:nvPr/>
        </p:nvSpPr>
        <p:spPr>
          <a:xfrm>
            <a:off x="7841205" y="6231571"/>
            <a:ext cx="1681908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Widget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Names</a:t>
            </a:r>
          </a:p>
        </p:txBody>
      </p:sp>
      <p:sp>
        <p:nvSpPr>
          <p:cNvPr id="240" name="&lt;canvas&gt;"/>
          <p:cNvSpPr/>
          <p:nvPr/>
        </p:nvSpPr>
        <p:spPr>
          <a:xfrm>
            <a:off x="3854762" y="7723820"/>
            <a:ext cx="1681908" cy="1270001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&lt;canvas&gt;</a:t>
            </a:r>
          </a:p>
        </p:txBody>
      </p:sp>
      <p:sp>
        <p:nvSpPr>
          <p:cNvPr id="241" name="Widget…"/>
          <p:cNvSpPr/>
          <p:nvPr/>
        </p:nvSpPr>
        <p:spPr>
          <a:xfrm>
            <a:off x="7841205" y="7723820"/>
            <a:ext cx="1681908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Widget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Params</a:t>
            </a:r>
          </a:p>
        </p:txBody>
      </p:sp>
      <p:sp>
        <p:nvSpPr>
          <p:cNvPr id="242" name="Line"/>
          <p:cNvSpPr/>
          <p:nvPr/>
        </p:nvSpPr>
        <p:spPr>
          <a:xfrm>
            <a:off x="5645150" y="6866570"/>
            <a:ext cx="20875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43" name="Line"/>
          <p:cNvSpPr/>
          <p:nvPr/>
        </p:nvSpPr>
        <p:spPr>
          <a:xfrm>
            <a:off x="5645150" y="8358820"/>
            <a:ext cx="20875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44" name="Client"/>
          <p:cNvSpPr/>
          <p:nvPr/>
        </p:nvSpPr>
        <p:spPr>
          <a:xfrm>
            <a:off x="2787850" y="5182432"/>
            <a:ext cx="958292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245" name="Line"/>
          <p:cNvSpPr/>
          <p:nvPr/>
        </p:nvSpPr>
        <p:spPr>
          <a:xfrm flipV="1">
            <a:off x="5678488" y="7131105"/>
            <a:ext cx="2033329" cy="95173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46" name="Template"/>
          <p:cNvSpPr txBox="1"/>
          <p:nvPr/>
        </p:nvSpPr>
        <p:spPr>
          <a:xfrm>
            <a:off x="3711135" y="5526721"/>
            <a:ext cx="19691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Template</a:t>
            </a:r>
          </a:p>
        </p:txBody>
      </p:sp>
      <p:sp>
        <p:nvSpPr>
          <p:cNvPr id="247" name="Model"/>
          <p:cNvSpPr txBox="1"/>
          <p:nvPr/>
        </p:nvSpPr>
        <p:spPr>
          <a:xfrm>
            <a:off x="7989958" y="5526721"/>
            <a:ext cx="1384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Model</a:t>
            </a:r>
          </a:p>
        </p:txBody>
      </p:sp>
      <p:sp>
        <p:nvSpPr>
          <p:cNvPr id="248" name="View"/>
          <p:cNvSpPr txBox="1"/>
          <p:nvPr/>
        </p:nvSpPr>
        <p:spPr>
          <a:xfrm>
            <a:off x="6153327" y="5526721"/>
            <a:ext cx="10712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View</a:t>
            </a:r>
          </a:p>
        </p:txBody>
      </p:sp>
      <p:sp>
        <p:nvSpPr>
          <p:cNvPr id="249" name="MVC naming conventions are inconsistent…"/>
          <p:cNvSpPr txBox="1"/>
          <p:nvPr/>
        </p:nvSpPr>
        <p:spPr>
          <a:xfrm>
            <a:off x="717047" y="2499879"/>
            <a:ext cx="11570706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MVC naming conventions are inconsistent</a:t>
            </a:r>
          </a:p>
          <a:p>
            <a:pPr marL="421105" indent="-421105" algn="l"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In Backbone, it's Model/Template/View</a:t>
            </a:r>
          </a:p>
          <a:p>
            <a:pPr marL="421105" indent="-421105" algn="l"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Pattern is the same </a:t>
            </a:r>
          </a:p>
          <a:p>
            <a:pPr marL="421105" indent="-421105" algn="l">
              <a:buSzPct val="75000"/>
              <a:buChar char="•"/>
              <a:defRPr>
                <a:solidFill>
                  <a:srgbClr val="FFFFFF"/>
                </a:solidFill>
              </a:defRPr>
            </a:pPr>
            <a:r>
              <a:t>Model=data, Template=display, View=coordination</a:t>
            </a:r>
          </a:p>
        </p:txBody>
      </p:sp>
      <p:sp>
        <p:nvSpPr>
          <p:cNvPr id="250" name="Line"/>
          <p:cNvSpPr/>
          <p:nvPr/>
        </p:nvSpPr>
        <p:spPr>
          <a:xfrm>
            <a:off x="2330314" y="7243896"/>
            <a:ext cx="95222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51" name="Line"/>
          <p:cNvSpPr/>
          <p:nvPr/>
        </p:nvSpPr>
        <p:spPr>
          <a:xfrm flipH="1">
            <a:off x="2114224" y="7558980"/>
            <a:ext cx="1160517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52" name="REST API"/>
          <p:cNvSpPr/>
          <p:nvPr/>
        </p:nvSpPr>
        <p:spPr>
          <a:xfrm>
            <a:off x="11137900" y="5047861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REST API</a:t>
            </a:r>
          </a:p>
        </p:txBody>
      </p:sp>
      <p:sp>
        <p:nvSpPr>
          <p:cNvPr id="253" name="Local…"/>
          <p:cNvSpPr/>
          <p:nvPr/>
        </p:nvSpPr>
        <p:spPr>
          <a:xfrm>
            <a:off x="11137900" y="6567034"/>
            <a:ext cx="1462922" cy="146292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Local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Storage</a:t>
            </a:r>
          </a:p>
        </p:txBody>
      </p:sp>
      <p:sp>
        <p:nvSpPr>
          <p:cNvPr id="254" name="More"/>
          <p:cNvSpPr/>
          <p:nvPr/>
        </p:nvSpPr>
        <p:spPr>
          <a:xfrm>
            <a:off x="11137900" y="8085959"/>
            <a:ext cx="1462922" cy="146292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More</a:t>
            </a:r>
          </a:p>
        </p:txBody>
      </p:sp>
      <p:sp>
        <p:nvSpPr>
          <p:cNvPr id="255" name="Line"/>
          <p:cNvSpPr/>
          <p:nvPr/>
        </p:nvSpPr>
        <p:spPr>
          <a:xfrm flipV="1">
            <a:off x="10049598" y="6259312"/>
            <a:ext cx="941131" cy="94113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9973328" y="7298370"/>
            <a:ext cx="1071221" cy="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57" name="Line"/>
          <p:cNvSpPr/>
          <p:nvPr/>
        </p:nvSpPr>
        <p:spPr>
          <a:xfrm>
            <a:off x="9959528" y="7261202"/>
            <a:ext cx="1048769" cy="1048770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58" name="5"/>
          <p:cNvSpPr txBox="1"/>
          <p:nvPr/>
        </p:nvSpPr>
        <p:spPr>
          <a:xfrm>
            <a:off x="14272014" y="7756905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creen Shot 2017-01-05 at 3.40.25 PM.png" descr="Screen Shot 2017-01-05 at 3.40.25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24591" b="0"/>
          <a:stretch>
            <a:fillRect/>
          </a:stretch>
        </p:blipFill>
        <p:spPr>
          <a:xfrm>
            <a:off x="5140325" y="2583904"/>
            <a:ext cx="7915275" cy="6286501"/>
          </a:xfrm>
          <a:prstGeom prst="rect">
            <a:avLst/>
          </a:prstGeom>
        </p:spPr>
      </p:pic>
      <p:sp>
        <p:nvSpPr>
          <p:cNvPr id="261" name="Compos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Composability</a:t>
            </a:r>
          </a:p>
        </p:txBody>
      </p:sp>
      <p:sp>
        <p:nvSpPr>
          <p:cNvPr id="262" name="Rectangle"/>
          <p:cNvSpPr/>
          <p:nvPr/>
        </p:nvSpPr>
        <p:spPr>
          <a:xfrm>
            <a:off x="5553075" y="5631904"/>
            <a:ext cx="2819202" cy="433140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63" name="Rectangle"/>
          <p:cNvSpPr/>
          <p:nvPr/>
        </p:nvSpPr>
        <p:spPr>
          <a:xfrm>
            <a:off x="8432800" y="3587204"/>
            <a:ext cx="4633268" cy="5277942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64" name="Rectangle"/>
          <p:cNvSpPr/>
          <p:nvPr/>
        </p:nvSpPr>
        <p:spPr>
          <a:xfrm>
            <a:off x="5588000" y="5672534"/>
            <a:ext cx="346075" cy="35188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65" name="Rectangle"/>
          <p:cNvSpPr/>
          <p:nvPr/>
        </p:nvSpPr>
        <p:spPr>
          <a:xfrm>
            <a:off x="9588500" y="3615134"/>
            <a:ext cx="2819202" cy="5222083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66" name="Rectangle"/>
          <p:cNvSpPr/>
          <p:nvPr/>
        </p:nvSpPr>
        <p:spPr>
          <a:xfrm>
            <a:off x="5518150" y="4440634"/>
            <a:ext cx="2889052" cy="3205114"/>
          </a:xfrm>
          <a:prstGeom prst="rect">
            <a:avLst/>
          </a:prstGeom>
          <a:ln w="635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67" name="“Compose” an application by reusing smaller components.…"/>
          <p:cNvSpPr txBox="1"/>
          <p:nvPr/>
        </p:nvSpPr>
        <p:spPr>
          <a:xfrm>
            <a:off x="895070" y="2959099"/>
            <a:ext cx="3929821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“Compose” an application by reusing smaller components. 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Each component has its own MVC, which can adapt based on where it’s placed.</a:t>
            </a:r>
          </a:p>
        </p:txBody>
      </p:sp>
      <p:sp>
        <p:nvSpPr>
          <p:cNvPr id="268" name="Month"/>
          <p:cNvSpPr txBox="1"/>
          <p:nvPr/>
        </p:nvSpPr>
        <p:spPr>
          <a:xfrm>
            <a:off x="6067219" y="4508500"/>
            <a:ext cx="1790913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Month</a:t>
            </a:r>
          </a:p>
        </p:txBody>
      </p:sp>
      <p:sp>
        <p:nvSpPr>
          <p:cNvPr id="269" name="Week"/>
          <p:cNvSpPr txBox="1"/>
          <p:nvPr/>
        </p:nvSpPr>
        <p:spPr>
          <a:xfrm>
            <a:off x="6697185" y="54801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Week</a:t>
            </a:r>
          </a:p>
        </p:txBody>
      </p:sp>
      <p:sp>
        <p:nvSpPr>
          <p:cNvPr id="270" name="Week"/>
          <p:cNvSpPr txBox="1"/>
          <p:nvPr/>
        </p:nvSpPr>
        <p:spPr>
          <a:xfrm>
            <a:off x="8604144" y="3829174"/>
            <a:ext cx="1790913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Week</a:t>
            </a:r>
          </a:p>
        </p:txBody>
      </p:sp>
      <p:sp>
        <p:nvSpPr>
          <p:cNvPr id="271" name="Day"/>
          <p:cNvSpPr txBox="1"/>
          <p:nvPr/>
        </p:nvSpPr>
        <p:spPr>
          <a:xfrm>
            <a:off x="5606944" y="59754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Day</a:t>
            </a:r>
          </a:p>
        </p:txBody>
      </p:sp>
      <p:sp>
        <p:nvSpPr>
          <p:cNvPr id="272" name="Day"/>
          <p:cNvSpPr txBox="1"/>
          <p:nvPr/>
        </p:nvSpPr>
        <p:spPr>
          <a:xfrm>
            <a:off x="10102645" y="42355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Intro to Backb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Backbone</a:t>
            </a:r>
          </a:p>
        </p:txBody>
      </p:sp>
      <p:sp>
        <p:nvSpPr>
          <p:cNvPr id="275" name="Why Backbon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Backbone?</a:t>
            </a:r>
          </a:p>
          <a:p>
            <a:pPr/>
            <a:r>
              <a:t>Unopinionated: many ways to solve problems</a:t>
            </a:r>
          </a:p>
          <a:p>
            <a:pPr/>
            <a:r>
              <a:t>Lightweight: Backbone by itself is quite small</a:t>
            </a:r>
          </a:p>
          <a:p>
            <a:pPr/>
            <a:r>
              <a:t>Short learning curve compared to other MVCs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Intro to Backb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Backbone</a:t>
            </a:r>
          </a:p>
        </p:txBody>
      </p:sp>
      <p:sp>
        <p:nvSpPr>
          <p:cNvPr id="278" name="Why Backbon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Backbone?</a:t>
            </a:r>
          </a:p>
          <a:p>
            <a:pPr/>
            <a:r>
              <a:t>State: managed through Backbone model</a:t>
            </a:r>
          </a:p>
          <a:p>
            <a:pPr/>
            <a:r>
              <a:t>Timing: solutions provided via Marionette</a:t>
            </a:r>
          </a:p>
          <a:p>
            <a:pPr/>
            <a:r>
              <a:t>DOM: Views &amp; templates handle</a:t>
            </a:r>
          </a:p>
          <a:p>
            <a:pPr/>
            <a:r>
              <a:t>Structure: Marionette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Intro to Backb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Backbone</a:t>
            </a:r>
          </a:p>
        </p:txBody>
      </p:sp>
      <p:sp>
        <p:nvSpPr>
          <p:cNvPr id="281" name="Why not Backbon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not Backbone?</a:t>
            </a:r>
          </a:p>
          <a:p>
            <a:pPr/>
            <a:r>
              <a:t>Unopinionated: many ways to get in trouble</a:t>
            </a:r>
          </a:p>
          <a:p>
            <a:pPr/>
            <a:r>
              <a:t>Not so lightweight including add-ons</a:t>
            </a:r>
          </a:p>
          <a:p>
            <a:pPr lvl="1"/>
            <a:r>
              <a:t>Underscore</a:t>
            </a:r>
          </a:p>
          <a:p>
            <a:pPr lvl="1"/>
            <a:r>
              <a:t>jQuery (needed for Views to render)</a:t>
            </a:r>
          </a:p>
          <a:p>
            <a:pPr lvl="1"/>
            <a:r>
              <a:t>Marionette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Intro to Backb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Backbone</a:t>
            </a:r>
          </a:p>
        </p:txBody>
      </p:sp>
      <p:sp>
        <p:nvSpPr>
          <p:cNvPr id="284" name="What is Underscor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Underscore?</a:t>
            </a:r>
          </a:p>
          <a:p>
            <a:pPr/>
            <a:r>
              <a:t>A library for functional programming</a:t>
            </a:r>
          </a:p>
          <a:p>
            <a:pPr/>
            <a:r>
              <a:t>Uses the underscore ( _ ) as its object name</a:t>
            </a:r>
          </a:p>
          <a:p>
            <a:pPr/>
            <a:r>
              <a:t>Transform "lists" (arrays) by applying functions</a:t>
            </a:r>
          </a:p>
          <a:p>
            <a:pPr/>
            <a:r>
              <a:t>Encourages chaining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Intro to Backb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Backbone</a:t>
            </a:r>
          </a:p>
        </p:txBody>
      </p:sp>
      <p:sp>
        <p:nvSpPr>
          <p:cNvPr id="287" name="What is Underscor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Underscore?</a:t>
            </a:r>
          </a:p>
          <a:p>
            <a:pPr marL="0" indent="0" defTabSz="914400">
              <a:lnSpc>
                <a:spcPct val="90000"/>
              </a:lnSpc>
              <a:spcBef>
                <a:spcPts val="400"/>
              </a:spcBef>
              <a:buSzTx/>
              <a:buNone/>
              <a:defRPr sz="1700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914400">
              <a:lnSpc>
                <a:spcPct val="90000"/>
              </a:lnSpc>
              <a:spcBef>
                <a:spcPts val="400"/>
              </a:spcBef>
              <a:buSzTx/>
              <a:buNone/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t>var beatles =[</a:t>
            </a:r>
            <a:endParaRPr sz="3300"/>
          </a:p>
          <a:p>
            <a:pPr marL="0" indent="0" defTabSz="914400">
              <a:lnSpc>
                <a:spcPct val="90000"/>
              </a:lnSpc>
              <a:spcBef>
                <a:spcPts val="400"/>
              </a:spcBef>
              <a:buSzTx/>
              <a:buNone/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t>  {name: "John",      hands: "Strings"},</a:t>
            </a:r>
            <a:endParaRPr sz="3300"/>
          </a:p>
          <a:p>
            <a:pPr marL="0" indent="0" defTabSz="914400">
              <a:lnSpc>
                <a:spcPct val="90000"/>
              </a:lnSpc>
              <a:spcBef>
                <a:spcPts val="400"/>
              </a:spcBef>
              <a:buSzTx/>
              <a:buNone/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t>  {name: "Paul",      hands: "Strings"},</a:t>
            </a:r>
            <a:endParaRPr sz="3300"/>
          </a:p>
          <a:p>
            <a:pPr marL="0" indent="0" defTabSz="914400">
              <a:lnSpc>
                <a:spcPct val="90000"/>
              </a:lnSpc>
              <a:spcBef>
                <a:spcPts val="400"/>
              </a:spcBef>
              <a:buSzTx/>
              <a:buNone/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t>  {name: "George",    hands: "Strings"},</a:t>
            </a:r>
            <a:endParaRPr sz="3300"/>
          </a:p>
          <a:p>
            <a:pPr marL="0" indent="0" defTabSz="914400">
              <a:lnSpc>
                <a:spcPct val="90000"/>
              </a:lnSpc>
              <a:spcBef>
                <a:spcPts val="400"/>
              </a:spcBef>
              <a:buSzTx/>
              <a:buNone/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t>  {name: "Ringo",     hands: "Sticks"},</a:t>
            </a:r>
            <a:endParaRPr sz="3300"/>
          </a:p>
          <a:p>
            <a:pPr marL="0" indent="0" defTabSz="914400">
              <a:lnSpc>
                <a:spcPct val="90000"/>
              </a:lnSpc>
              <a:spcBef>
                <a:spcPts val="400"/>
              </a:spcBef>
              <a:buSzTx/>
              <a:buNone/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t>];</a:t>
            </a:r>
            <a:endParaRPr sz="3300"/>
          </a:p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None/>
              <a:defRPr sz="2600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914400">
              <a:lnSpc>
                <a:spcPct val="90000"/>
              </a:lnSpc>
              <a:spcBef>
                <a:spcPts val="400"/>
              </a:spcBef>
              <a:buSzTx/>
              <a:buNone/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t>// returns 2</a:t>
            </a:r>
            <a:endParaRPr sz="2600"/>
          </a:p>
          <a:p>
            <a:pPr marL="0" indent="0" defTabSz="914400">
              <a:lnSpc>
                <a:spcPct val="90000"/>
              </a:lnSpc>
              <a:spcBef>
                <a:spcPts val="400"/>
              </a:spcBef>
              <a:buSzTx/>
              <a:buNone/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t>_.chain( beatles ).where( { hands: 'Strings' } )</a:t>
            </a:r>
            <a:endParaRPr sz="3300"/>
          </a:p>
          <a:p>
            <a:pPr marL="0" indent="0" defTabSz="914400">
              <a:lnSpc>
                <a:spcPct val="90000"/>
              </a:lnSpc>
              <a:spcBef>
                <a:spcPts val="400"/>
              </a:spcBef>
              <a:buSzTx/>
              <a:buNone/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t>  .pluck( 'name' )</a:t>
            </a:r>
            <a:endParaRPr sz="3300"/>
          </a:p>
          <a:p>
            <a:pPr marL="0" indent="0" defTabSz="914400">
              <a:lnSpc>
                <a:spcPct val="90000"/>
              </a:lnSpc>
              <a:spcBef>
                <a:spcPts val="400"/>
              </a:spcBef>
              <a:buSzTx/>
              <a:buNone/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t>  .filter( function ( name ) { return name.length === 4 })</a:t>
            </a:r>
            <a:endParaRPr sz="3300"/>
          </a:p>
          <a:p>
            <a:pPr marL="0" indent="0" defTabSz="914400">
              <a:lnSpc>
                <a:spcPct val="90000"/>
              </a:lnSpc>
              <a:spcBef>
                <a:spcPts val="400"/>
              </a:spcBef>
              <a:buSzTx/>
              <a:buNone/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t>  .value().length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51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Intro to Backbone</a:t>
            </a:r>
          </a:p>
          <a:p>
            <a:pPr/>
            <a:r>
              <a:t>Backbone Models</a:t>
            </a:r>
          </a:p>
          <a:p>
            <a:pPr/>
            <a:r>
              <a:t>Backbone Views</a:t>
            </a:r>
          </a:p>
          <a:p>
            <a:pPr/>
            <a:r>
              <a:t>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Intro to Backb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Backbone</a:t>
            </a:r>
          </a:p>
        </p:txBody>
      </p:sp>
      <p:sp>
        <p:nvSpPr>
          <p:cNvPr id="290" name="Underscore convenience metho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Underscore convenience methods</a:t>
            </a:r>
          </a:p>
          <a:p>
            <a:pPr/>
            <a:r>
              <a:t>_.isEmpty( value ) </a:t>
            </a:r>
          </a:p>
          <a:p>
            <a:pPr/>
            <a:r>
              <a:t>_.random( min, max ) </a:t>
            </a:r>
          </a:p>
          <a:p>
            <a:pPr/>
            <a:r>
              <a:t>_.keys( object ) </a:t>
            </a:r>
          </a:p>
          <a:p>
            <a:pPr/>
            <a:r>
              <a:t>_.sortedIndex( list, value, [iteratee], [context] ) </a:t>
            </a:r>
          </a:p>
          <a:p>
            <a:pPr/>
            <a:r>
              <a:t>_.debounce( function, wait, [immediate]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Backbone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Backbone Models</a:t>
            </a:r>
          </a:p>
        </p:txBody>
      </p:sp>
      <p:sp>
        <p:nvSpPr>
          <p:cNvPr id="293" name="Models store and manage app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Models store and manage app data</a:t>
            </a:r>
          </a:p>
          <a:p>
            <a:pPr/>
            <a:r>
              <a:t>Emit events when data changes</a:t>
            </a:r>
          </a:p>
          <a:p>
            <a:pPr/>
            <a:r>
              <a:t>Views listen to data events and update display</a:t>
            </a:r>
          </a:p>
          <a:p>
            <a:pPr lvl="1"/>
            <a:r>
              <a:t>Models unaware of display</a:t>
            </a:r>
          </a:p>
          <a:p>
            <a:pPr lvl="1"/>
            <a:r>
              <a:t>Good Separation of Concerns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Backbone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Backbone Models</a:t>
            </a:r>
          </a:p>
        </p:txBody>
      </p:sp>
      <p:sp>
        <p:nvSpPr>
          <p:cNvPr id="296" name="App data stored as a regular JS ob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App data stored as a regular JS object</a:t>
            </a:r>
          </a:p>
          <a:p>
            <a:pPr/>
            <a:r>
              <a:t>Don't modify object directly</a:t>
            </a:r>
          </a:p>
          <a:p>
            <a:pPr/>
            <a:r>
              <a:t>Only modify data through Model's 'set' method</a:t>
            </a:r>
          </a:p>
          <a:p>
            <a:pPr/>
            <a:r>
              <a:t>Otherwise events won't fire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Backbone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Backbone Models</a:t>
            </a:r>
          </a:p>
        </p:txBody>
      </p:sp>
      <p:sp>
        <p:nvSpPr>
          <p:cNvPr id="299" name="var SimpleModel = Backbone.Model.extend(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var</a:t>
            </a:r>
            <a:r>
              <a:t> SimpleModel </a:t>
            </a:r>
            <a:r>
              <a:rPr>
                <a:solidFill>
                  <a:srgbClr val="CD7923"/>
                </a:solidFill>
              </a:rPr>
              <a:t>=</a:t>
            </a:r>
            <a:r>
              <a:t> Backbone.Model.extend({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t>sayHello: </a:t>
            </a:r>
            <a:r>
              <a:rPr>
                <a:solidFill>
                  <a:srgbClr val="F4F4F4"/>
                </a:solidFill>
              </a:rPr>
              <a:t>function() {</a:t>
            </a:r>
            <a:endParaRPr>
              <a:solidFill>
                <a:srgbClr val="F4F4F4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rPr>
                <a:solidFill>
                  <a:srgbClr val="F4F4F4"/>
                </a:solidFill>
              </a:rPr>
              <a:t> </a:t>
            </a:r>
            <a:r>
              <a:t>"Hello, Gracie"</a:t>
            </a:r>
            <a:r>
              <a:rPr>
                <a:solidFill>
                  <a:srgbClr val="F4F4F4"/>
                </a:solidFill>
              </a:rPr>
              <a:t>;</a:t>
            </a:r>
            <a:endParaRPr>
              <a:solidFill>
                <a:srgbClr val="F4F4F4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var</a:t>
            </a:r>
            <a:r>
              <a:t> myModel </a:t>
            </a:r>
            <a:r>
              <a:rPr>
                <a:solidFill>
                  <a:srgbClr val="CD7923"/>
                </a:solidFill>
              </a:rPr>
              <a:t>=</a:t>
            </a:r>
            <a:r>
              <a:t>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SimpleModel;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myModel.sayHello();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Backbone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Backbone Models</a:t>
            </a:r>
          </a:p>
        </p:txBody>
      </p:sp>
      <p:sp>
        <p:nvSpPr>
          <p:cNvPr id="302" name="To manage data, Models must control behavi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To manage data, Models must control behavior </a:t>
            </a:r>
          </a:p>
          <a:p>
            <a:pPr/>
            <a:r>
              <a:t>Create methods &amp; event listeners on class</a:t>
            </a:r>
          </a:p>
          <a:p>
            <a:pPr/>
            <a:r>
              <a:t>Example: BankAccount</a:t>
            </a:r>
          </a:p>
          <a:p>
            <a:pPr lvl="1"/>
            <a:r>
              <a:t>Instances have a 'balance' property</a:t>
            </a:r>
          </a:p>
          <a:p>
            <a:pPr lvl="1"/>
            <a:r>
              <a:t>Changes to balance also need entry in Ledger</a:t>
            </a:r>
          </a:p>
          <a:p>
            <a:pPr lvl="1"/>
            <a:r>
              <a:t>Listen for changes &amp; call Ledger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Backbone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Backbone Views</a:t>
            </a:r>
          </a:p>
        </p:txBody>
      </p:sp>
      <p:sp>
        <p:nvSpPr>
          <p:cNvPr id="305" name="Views synchronize data and displa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Views synchronize data and display</a:t>
            </a:r>
          </a:p>
          <a:p>
            <a:pPr/>
            <a:r>
              <a:t>In MVC terms, Views perform as the 'C'</a:t>
            </a:r>
          </a:p>
          <a:p>
            <a:pPr/>
            <a:r>
              <a:t>Display, the 'V', is handled by Templates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Backbone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Backbone Views</a:t>
            </a:r>
          </a:p>
        </p:txBody>
      </p:sp>
      <p:sp>
        <p:nvSpPr>
          <p:cNvPr id="308" name="Views have 1::1 relationship to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Views have 1::1 relationship to models </a:t>
            </a:r>
          </a:p>
          <a:p>
            <a:pPr/>
            <a:r>
              <a:t>Listen to model events and render templates</a:t>
            </a:r>
          </a:p>
          <a:p>
            <a:pPr/>
            <a:r>
              <a:t>Pass the model to the View on creation</a:t>
            </a:r>
          </a:p>
          <a:p>
            <a:pPr/>
            <a:r>
              <a:t>It's possible to have a View without a model</a:t>
            </a:r>
          </a:p>
          <a:p>
            <a:pPr/>
            <a:r>
              <a:t>In practice, not very useful (nothing dynamic)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Backbone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Backbone Views</a:t>
            </a:r>
          </a:p>
        </p:txBody>
      </p:sp>
      <p:sp>
        <p:nvSpPr>
          <p:cNvPr id="311" name="Views bind to DOM element on cre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Views bind to DOM element on creation</a:t>
            </a:r>
          </a:p>
          <a:p>
            <a:pPr/>
            <a:r>
              <a:t>This is why jQuery is a requirement</a:t>
            </a:r>
          </a:p>
          <a:p>
            <a:pPr/>
            <a:r>
              <a:t>The raw DOM element is myView.el</a:t>
            </a:r>
          </a:p>
          <a:p>
            <a:pPr/>
            <a:r>
              <a:t>The jQuery-wrapped object is myView.$el</a:t>
            </a:r>
          </a:p>
          <a:p>
            <a:pPr/>
            <a:r>
              <a:t>Both are useful for different purposes</a:t>
            </a:r>
          </a:p>
          <a:p>
            <a:pPr/>
            <a:r>
              <a:t>Namely, you can't append $el to 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Backbone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Backbone Views</a:t>
            </a:r>
          </a:p>
        </p:txBody>
      </p:sp>
      <p:sp>
        <p:nvSpPr>
          <p:cNvPr id="314" name="var DocumentRow = Backbone.View.extend(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var</a:t>
            </a:r>
            <a:r>
              <a:t> DocumentRow </a:t>
            </a:r>
            <a:r>
              <a:rPr>
                <a:solidFill>
                  <a:srgbClr val="CD7923"/>
                </a:solidFill>
              </a:rPr>
              <a:t>=</a:t>
            </a:r>
            <a:r>
              <a:t> Backbone.View.extend({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tagName: </a:t>
            </a:r>
            <a:r>
              <a:rPr>
                <a:solidFill>
                  <a:srgbClr val="C33720"/>
                </a:solidFill>
              </a:rPr>
              <a:t>"li"</a:t>
            </a:r>
            <a:r>
              <a:t>,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className: </a:t>
            </a:r>
            <a:r>
              <a:t>"document-row"</a:t>
            </a:r>
            <a:r>
              <a:rPr>
                <a:solidFill>
                  <a:srgbClr val="F4F4F4"/>
                </a:solidFill>
              </a:rPr>
              <a:t>,</a:t>
            </a:r>
            <a:endParaRPr>
              <a:solidFill>
                <a:srgbClr val="F4F4F4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events: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</a:t>
            </a:r>
            <a:r>
              <a:t>"click .icon"</a:t>
            </a:r>
            <a:r>
              <a:rPr>
                <a:solidFill>
                  <a:srgbClr val="F4F4F4"/>
                </a:solidFill>
              </a:rPr>
              <a:t>:  </a:t>
            </a:r>
            <a:r>
              <a:t>"open"</a:t>
            </a:r>
            <a:endParaRPr>
              <a:solidFill>
                <a:srgbClr val="F4F4F4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},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open: </a:t>
            </a:r>
            <a:r>
              <a:rPr>
                <a:solidFill>
                  <a:srgbClr val="34BC26"/>
                </a:solidFill>
              </a:rPr>
              <a:t>function</a:t>
            </a:r>
            <a:r>
              <a:t> () { … },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initialize: </a:t>
            </a:r>
            <a:r>
              <a:rPr>
                <a:solidFill>
                  <a:srgbClr val="34BC26"/>
                </a:solidFill>
              </a:rPr>
              <a:t>function</a:t>
            </a:r>
            <a:r>
              <a:t> ()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53BD3"/>
                </a:solidFill>
              </a:rPr>
              <a:t>this</a:t>
            </a:r>
            <a:r>
              <a:t>.listenTo(</a:t>
            </a:r>
            <a:r>
              <a:rPr>
                <a:solidFill>
                  <a:srgbClr val="D53BD3"/>
                </a:solidFill>
              </a:rPr>
              <a:t>this</a:t>
            </a:r>
            <a:r>
              <a:t>.model, </a:t>
            </a:r>
            <a:r>
              <a:rPr>
                <a:solidFill>
                  <a:srgbClr val="C33720"/>
                </a:solidFill>
              </a:rPr>
              <a:t>"change"</a:t>
            </a:r>
            <a:r>
              <a:t>, </a:t>
            </a:r>
            <a:r>
              <a:rPr>
                <a:solidFill>
                  <a:srgbClr val="D53BD3"/>
                </a:solidFill>
              </a:rPr>
              <a:t>this</a:t>
            </a:r>
            <a:r>
              <a:t>.render);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},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template: </a:t>
            </a:r>
            <a:r>
              <a:rPr>
                <a:solidFill>
                  <a:srgbClr val="34BC26"/>
                </a:solidFill>
              </a:rPr>
              <a:t>function</a:t>
            </a:r>
            <a:r>
              <a:t> () { </a:t>
            </a:r>
          </a:p>
          <a:p>
            <a:pPr lvl="3" marL="0" indent="68580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Handlebars.compile( $(</a:t>
            </a:r>
            <a:r>
              <a:rPr>
                <a:solidFill>
                  <a:srgbClr val="C33720"/>
                </a:solidFill>
              </a:rPr>
              <a:t>"#dr-template"</a:t>
            </a:r>
            <a:r>
              <a:t>).html() );</a:t>
            </a:r>
          </a:p>
          <a:p>
            <a:pPr lvl="1" marL="0" indent="22860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},</a:t>
            </a:r>
          </a:p>
          <a:p>
            <a:pPr lvl="1" marL="0" indent="22860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render: </a:t>
            </a:r>
            <a:r>
              <a:rPr>
                <a:solidFill>
                  <a:srgbClr val="34BC26"/>
                </a:solidFill>
              </a:rPr>
              <a:t>function</a:t>
            </a:r>
            <a:r>
              <a:t> () {  </a:t>
            </a:r>
          </a:p>
          <a:p>
            <a:pPr lvl="3" marL="0" indent="68580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this</a:t>
            </a:r>
            <a:r>
              <a:t>.$el.html( </a:t>
            </a:r>
            <a:r>
              <a:rPr>
                <a:solidFill>
                  <a:srgbClr val="D53BD3"/>
                </a:solidFill>
              </a:rPr>
              <a:t>this</a:t>
            </a:r>
            <a:r>
              <a:t>.template(); ) </a:t>
            </a:r>
          </a:p>
          <a:p>
            <a:pPr lvl="2" marL="0" indent="45720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var</a:t>
            </a:r>
            <a:r>
              <a:t> myDocumentRow </a:t>
            </a:r>
            <a:r>
              <a:rPr>
                <a:solidFill>
                  <a:srgbClr val="CD7923"/>
                </a:solidFill>
              </a:rPr>
              <a:t>=</a:t>
            </a:r>
            <a:r>
              <a:t> new DocumentRow( { model: myDocumentModel }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54" name="Day 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4</a:t>
            </a:r>
          </a:p>
          <a:p>
            <a:pPr/>
            <a:r>
              <a:t>Backbone Collections</a:t>
            </a:r>
          </a:p>
          <a:p>
            <a:pPr/>
            <a:r>
              <a:t>Collection View pattern</a:t>
            </a:r>
          </a:p>
          <a:p>
            <a:pPr/>
            <a:r>
              <a:t>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57" name="Day 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5</a:t>
            </a:r>
          </a:p>
          <a:p>
            <a:pPr/>
            <a:r>
              <a:t>Backbone Router</a:t>
            </a:r>
          </a:p>
          <a:p>
            <a:pPr/>
            <a:r>
              <a:t>Backbone Fetch &amp; Sync</a:t>
            </a:r>
          </a:p>
          <a:p>
            <a:pPr/>
            <a:r>
              <a:t>Marionette Regions</a:t>
            </a:r>
          </a:p>
          <a:p>
            <a:pPr/>
            <a:r>
              <a:t>Marionette CollectionViews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tatic page (Web 1.0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Static page (Web 1.0)</a:t>
            </a:r>
          </a:p>
        </p:txBody>
      </p:sp>
      <p:sp>
        <p:nvSpPr>
          <p:cNvPr id="160" name="Server"/>
          <p:cNvSpPr/>
          <p:nvPr/>
        </p:nvSpPr>
        <p:spPr>
          <a:xfrm>
            <a:off x="977900" y="2855093"/>
            <a:ext cx="2059807" cy="2059807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61" name="Client"/>
          <p:cNvSpPr/>
          <p:nvPr/>
        </p:nvSpPr>
        <p:spPr>
          <a:xfrm>
            <a:off x="3632200" y="6794500"/>
            <a:ext cx="1845345" cy="1845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Client</a:t>
            </a:r>
          </a:p>
        </p:txBody>
      </p:sp>
      <p:cxnSp>
        <p:nvCxnSpPr>
          <p:cNvPr id="162" name="Connection Line"/>
          <p:cNvCxnSpPr>
            <a:stCxn id="160" idx="0"/>
            <a:endCxn id="161" idx="0"/>
          </p:cNvCxnSpPr>
          <p:nvPr/>
        </p:nvCxnSpPr>
        <p:spPr>
          <a:xfrm>
            <a:off x="2007803" y="3884996"/>
            <a:ext cx="2547070" cy="38321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63" name="Client makes HTTP GET request to server…"/>
          <p:cNvSpPr txBox="1"/>
          <p:nvPr/>
        </p:nvSpPr>
        <p:spPr>
          <a:xfrm>
            <a:off x="5036908" y="2729296"/>
            <a:ext cx="7176656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Client makes HTTP GET request to server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Server responds with HTML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Client parses HTML to DOM, displays to user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User interacts with DOM, submits form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Client sends back form fields in HTTP POST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Server redirects client to new URL (step 2)</a:t>
            </a:r>
          </a:p>
        </p:txBody>
      </p:sp>
      <p:cxnSp>
        <p:nvCxnSpPr>
          <p:cNvPr id="164" name="Connection Line"/>
          <p:cNvCxnSpPr>
            <a:stCxn id="161" idx="0"/>
            <a:endCxn id="160" idx="0"/>
          </p:cNvCxnSpPr>
          <p:nvPr/>
        </p:nvCxnSpPr>
        <p:spPr>
          <a:xfrm flipH="1" flipV="1">
            <a:off x="2007803" y="3884996"/>
            <a:ext cx="2547070" cy="38321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65" name="User"/>
          <p:cNvSpPr/>
          <p:nvPr/>
        </p:nvSpPr>
        <p:spPr>
          <a:xfrm>
            <a:off x="7403474" y="6349202"/>
            <a:ext cx="2443523" cy="23239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166" name="Line"/>
          <p:cNvSpPr/>
          <p:nvPr/>
        </p:nvSpPr>
        <p:spPr>
          <a:xfrm>
            <a:off x="5645373" y="7511166"/>
            <a:ext cx="171405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67" name="Line"/>
          <p:cNvSpPr/>
          <p:nvPr/>
        </p:nvSpPr>
        <p:spPr>
          <a:xfrm flipH="1">
            <a:off x="5645373" y="7826250"/>
            <a:ext cx="171405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68" name="1,5"/>
          <p:cNvSpPr txBox="1"/>
          <p:nvPr/>
        </p:nvSpPr>
        <p:spPr>
          <a:xfrm>
            <a:off x="3676396" y="6038850"/>
            <a:ext cx="7498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1,5</a:t>
            </a:r>
          </a:p>
        </p:txBody>
      </p:sp>
      <p:sp>
        <p:nvSpPr>
          <p:cNvPr id="169" name="2,6"/>
          <p:cNvSpPr txBox="1"/>
          <p:nvPr/>
        </p:nvSpPr>
        <p:spPr>
          <a:xfrm>
            <a:off x="920496" y="4819650"/>
            <a:ext cx="7498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2,6</a:t>
            </a:r>
          </a:p>
        </p:txBody>
      </p:sp>
      <p:sp>
        <p:nvSpPr>
          <p:cNvPr id="170" name="3"/>
          <p:cNvSpPr txBox="1"/>
          <p:nvPr/>
        </p:nvSpPr>
        <p:spPr>
          <a:xfrm>
            <a:off x="6318148" y="667792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1" name="4"/>
          <p:cNvSpPr txBox="1"/>
          <p:nvPr/>
        </p:nvSpPr>
        <p:spPr>
          <a:xfrm>
            <a:off x="6318148" y="801179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ingle Page App (SP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Page App (SPA)</a:t>
            </a:r>
          </a:p>
        </p:txBody>
      </p:sp>
      <p:sp>
        <p:nvSpPr>
          <p:cNvPr id="174" name="Server"/>
          <p:cNvSpPr/>
          <p:nvPr/>
        </p:nvSpPr>
        <p:spPr>
          <a:xfrm>
            <a:off x="977900" y="2855093"/>
            <a:ext cx="2059807" cy="2059807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75" name="Client"/>
          <p:cNvSpPr/>
          <p:nvPr/>
        </p:nvSpPr>
        <p:spPr>
          <a:xfrm>
            <a:off x="4495800" y="6337300"/>
            <a:ext cx="1845345" cy="1845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Client</a:t>
            </a:r>
          </a:p>
        </p:txBody>
      </p:sp>
      <p:cxnSp>
        <p:nvCxnSpPr>
          <p:cNvPr id="176" name="Connection Line"/>
          <p:cNvCxnSpPr>
            <a:stCxn id="174" idx="0"/>
            <a:endCxn id="175" idx="0"/>
          </p:cNvCxnSpPr>
          <p:nvPr/>
        </p:nvCxnSpPr>
        <p:spPr>
          <a:xfrm>
            <a:off x="2007803" y="3884996"/>
            <a:ext cx="3410670" cy="33749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77" name="Client makes HTTP GET request to server…"/>
          <p:cNvSpPr txBox="1"/>
          <p:nvPr/>
        </p:nvSpPr>
        <p:spPr>
          <a:xfrm>
            <a:off x="5036908" y="2729296"/>
            <a:ext cx="7176656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Client makes HTTP GET request to server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Server responds with HTML + JS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Client parses HTML + JS, displays to user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User interacts with DOM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Client performs action based on DOM event</a:t>
            </a:r>
          </a:p>
          <a:p>
            <a:pPr marL="417094" indent="-417094" algn="l">
              <a:buSzPct val="100000"/>
              <a:buAutoNum type="arabicPeriod" startAt="1"/>
              <a:defRPr sz="2400">
                <a:solidFill>
                  <a:srgbClr val="FFFFFF"/>
                </a:solidFill>
              </a:defRPr>
            </a:pPr>
            <a:r>
              <a:t>Repeat from step 3</a:t>
            </a:r>
          </a:p>
        </p:txBody>
      </p:sp>
      <p:cxnSp>
        <p:nvCxnSpPr>
          <p:cNvPr id="178" name="Connection Line"/>
          <p:cNvCxnSpPr>
            <a:stCxn id="175" idx="0"/>
            <a:endCxn id="174" idx="0"/>
          </p:cNvCxnSpPr>
          <p:nvPr/>
        </p:nvCxnSpPr>
        <p:spPr>
          <a:xfrm flipH="1" flipV="1">
            <a:off x="2007803" y="3884996"/>
            <a:ext cx="3410670" cy="33749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79" name="User"/>
          <p:cNvSpPr/>
          <p:nvPr/>
        </p:nvSpPr>
        <p:spPr>
          <a:xfrm>
            <a:off x="8267074" y="5892002"/>
            <a:ext cx="2443523" cy="23239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180" name="Line"/>
          <p:cNvSpPr/>
          <p:nvPr/>
        </p:nvSpPr>
        <p:spPr>
          <a:xfrm>
            <a:off x="6508973" y="7053966"/>
            <a:ext cx="171405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1" name="Line"/>
          <p:cNvSpPr/>
          <p:nvPr/>
        </p:nvSpPr>
        <p:spPr>
          <a:xfrm flipH="1">
            <a:off x="6508973" y="7369050"/>
            <a:ext cx="171405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82" name="1"/>
          <p:cNvSpPr txBox="1"/>
          <p:nvPr/>
        </p:nvSpPr>
        <p:spPr>
          <a:xfrm>
            <a:off x="4844948" y="58864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3" name="2"/>
          <p:cNvSpPr txBox="1"/>
          <p:nvPr/>
        </p:nvSpPr>
        <p:spPr>
          <a:xfrm>
            <a:off x="2876448" y="434544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4" name="3"/>
          <p:cNvSpPr txBox="1"/>
          <p:nvPr/>
        </p:nvSpPr>
        <p:spPr>
          <a:xfrm>
            <a:off x="7181748" y="622072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5" name="4"/>
          <p:cNvSpPr txBox="1"/>
          <p:nvPr/>
        </p:nvSpPr>
        <p:spPr>
          <a:xfrm>
            <a:off x="7181748" y="755459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6" name="REST API"/>
          <p:cNvSpPr/>
          <p:nvPr/>
        </p:nvSpPr>
        <p:spPr>
          <a:xfrm>
            <a:off x="698500" y="5164072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REST API</a:t>
            </a:r>
          </a:p>
        </p:txBody>
      </p:sp>
      <p:sp>
        <p:nvSpPr>
          <p:cNvPr id="187" name="Local…"/>
          <p:cNvSpPr/>
          <p:nvPr/>
        </p:nvSpPr>
        <p:spPr>
          <a:xfrm>
            <a:off x="698500" y="6683244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  <a:r>
              <a:t>Local</a:t>
            </a:r>
          </a:p>
          <a:p>
            <a:pPr>
              <a:defRPr sz="2600">
                <a:solidFill>
                  <a:srgbClr val="FFFFFF"/>
                </a:solidFill>
              </a:defRPr>
            </a:pPr>
            <a:r>
              <a:t>Storage</a:t>
            </a:r>
          </a:p>
        </p:txBody>
      </p:sp>
      <p:sp>
        <p:nvSpPr>
          <p:cNvPr id="188" name="More"/>
          <p:cNvSpPr/>
          <p:nvPr/>
        </p:nvSpPr>
        <p:spPr>
          <a:xfrm>
            <a:off x="698500" y="8202169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More</a:t>
            </a:r>
          </a:p>
        </p:txBody>
      </p:sp>
      <p:sp>
        <p:nvSpPr>
          <p:cNvPr id="189" name="Line"/>
          <p:cNvSpPr/>
          <p:nvPr/>
        </p:nvSpPr>
        <p:spPr>
          <a:xfrm flipH="1" flipV="1">
            <a:off x="2321837" y="6115317"/>
            <a:ext cx="2008798" cy="857674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90" name="Line"/>
          <p:cNvSpPr/>
          <p:nvPr/>
        </p:nvSpPr>
        <p:spPr>
          <a:xfrm flipH="1">
            <a:off x="2262132" y="7268449"/>
            <a:ext cx="2072138" cy="12392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91" name="Line"/>
          <p:cNvSpPr/>
          <p:nvPr/>
        </p:nvSpPr>
        <p:spPr>
          <a:xfrm flipH="1">
            <a:off x="2320667" y="7554449"/>
            <a:ext cx="2007612" cy="1105878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92" name="1"/>
          <p:cNvSpPr txBox="1"/>
          <p:nvPr/>
        </p:nvSpPr>
        <p:spPr>
          <a:xfrm>
            <a:off x="5349573" y="5685983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3" name="5"/>
          <p:cNvSpPr txBox="1"/>
          <p:nvPr/>
        </p:nvSpPr>
        <p:spPr>
          <a:xfrm>
            <a:off x="3832615" y="787311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PA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96" name="Single Page Apps face unique challen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Single Page Apps face unique challenges</a:t>
            </a:r>
          </a:p>
          <a:p>
            <a:pPr/>
            <a:r>
              <a:t>State</a:t>
            </a:r>
          </a:p>
          <a:p>
            <a:pPr/>
            <a:r>
              <a:t>Timing</a:t>
            </a:r>
          </a:p>
          <a:p>
            <a:pPr/>
            <a:r>
              <a:t>DOM</a:t>
            </a:r>
          </a:p>
          <a:p>
            <a:pPr/>
            <a:r>
              <a:t>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PA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99" name="St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State</a:t>
            </a:r>
          </a:p>
          <a:p>
            <a:pPr/>
            <a:r>
              <a:t>UI (is the checkbox checked?)</a:t>
            </a:r>
          </a:p>
          <a:p>
            <a:pPr/>
            <a:r>
              <a:t>Application (is the widget in edit mode?)</a:t>
            </a:r>
          </a:p>
          <a:p>
            <a:pPr/>
            <a:r>
              <a:t>Global (authentication, settings)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PA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202" name="Tim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Timing</a:t>
            </a:r>
          </a:p>
          <a:p>
            <a:pPr/>
            <a:r>
              <a:t>HTML / JS load time</a:t>
            </a:r>
          </a:p>
          <a:p>
            <a:pPr/>
            <a:r>
              <a:t>Framework / Application load time</a:t>
            </a:r>
          </a:p>
          <a:p>
            <a:pPr/>
            <a:r>
              <a:t>DOM Rendering</a:t>
            </a:r>
          </a:p>
          <a:p>
            <a:pPr/>
            <a:r>
              <a:t>Asynchronous operations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