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9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ACA"/>
          </a:solidFill>
        </a:fill>
      </a:tcStyle>
    </a:wholeTbl>
    <a:band2H>
      <a:tcTxStyle b="def" i="def"/>
      <a:tcStyle>
        <a:tcBdr/>
        <a:fill>
          <a:solidFill>
            <a:srgbClr val="E7ED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CEE9"/>
          </a:solidFill>
        </a:fill>
      </a:tcStyle>
    </a:wholeTbl>
    <a:band2H>
      <a:tcTxStyle b="def" i="def"/>
      <a:tcStyle>
        <a:tcBdr/>
        <a:fill>
          <a:solidFill>
            <a:srgbClr val="E9E8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5" name="Shape 14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  <a:lvl2pPr marL="725236" indent="-280736" algn="ctr">
              <a:spcBef>
                <a:spcPts val="0"/>
              </a:spcBef>
              <a:defRPr i="1" sz="2400"/>
            </a:lvl2pPr>
            <a:lvl3pPr marL="1169736" indent="-280736" algn="ctr">
              <a:spcBef>
                <a:spcPts val="0"/>
              </a:spcBef>
              <a:defRPr i="1" sz="2400"/>
            </a:lvl3pPr>
            <a:lvl4pPr marL="1614236" indent="-280736" algn="ctr">
              <a:spcBef>
                <a:spcPts val="0"/>
              </a:spcBef>
              <a:defRPr i="1" sz="2400"/>
            </a:lvl4pPr>
            <a:lvl5pPr marL="2058736" indent="-280736" algn="ctr">
              <a:spcBef>
                <a:spcPts val="0"/>
              </a:spcBef>
              <a:defRPr i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Rectangle"/>
          <p:cNvSpPr/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975359" y="3029937"/>
            <a:ext cx="11054082" cy="2090703"/>
          </a:xfrm>
          <a:prstGeom prst="rect">
            <a:avLst/>
          </a:prstGeom>
        </p:spPr>
        <p:txBody>
          <a:bodyPr lIns="65023" tIns="65023" rIns="65023" bIns="65023"/>
          <a:lstStyle>
            <a:lvl1pPr defTabSz="1300480">
              <a:defRPr sz="6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sz="quarter" idx="1"/>
          </p:nvPr>
        </p:nvSpPr>
        <p:spPr>
          <a:xfrm>
            <a:off x="1950719" y="5527040"/>
            <a:ext cx="9103361" cy="2492587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0" indent="0" algn="ctr" defTabSz="1300480">
              <a:spcBef>
                <a:spcPts val="1000"/>
              </a:spcBef>
              <a:buSzTx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 defTabSz="1300480">
              <a:spcBef>
                <a:spcPts val="1000"/>
              </a:spcBef>
              <a:buSzTx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 defTabSz="1300480">
              <a:spcBef>
                <a:spcPts val="1000"/>
              </a:spcBef>
              <a:buSzTx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 defTabSz="1300480">
              <a:spcBef>
                <a:spcPts val="1000"/>
              </a:spcBef>
              <a:buSzTx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 defTabSz="1300480">
              <a:spcBef>
                <a:spcPts val="1000"/>
              </a:spcBef>
              <a:buSzTx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11998689" y="9114112"/>
            <a:ext cx="355871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1300480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3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60400"/>
            <a:ext cx="9758017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299" y="638918"/>
            <a:ext cx="5325771" cy="82169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eliasjames/training-node-backbone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Node &amp; Backbon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 &amp; Backbone</a:t>
            </a:r>
          </a:p>
        </p:txBody>
      </p:sp>
      <p:sp>
        <p:nvSpPr>
          <p:cNvPr id="148" name="Elias Carlston, DevelopIntelligence…"/>
          <p:cNvSpPr txBox="1"/>
          <p:nvPr>
            <p:ph type="subTitle" sz="quarter" idx="1"/>
          </p:nvPr>
        </p:nvSpPr>
        <p:spPr>
          <a:xfrm>
            <a:off x="1270000" y="5029200"/>
            <a:ext cx="10464800" cy="1841053"/>
          </a:xfrm>
          <a:prstGeom prst="rect">
            <a:avLst/>
          </a:prstGeom>
        </p:spPr>
        <p:txBody>
          <a:bodyPr/>
          <a:lstStyle/>
          <a:p>
            <a:pPr defTabSz="543305">
              <a:defRPr sz="3348"/>
            </a:pPr>
            <a:r>
              <a:t>Elias Carlston, DevelopIntelligence</a:t>
            </a:r>
          </a:p>
          <a:p>
            <a:pPr defTabSz="543305">
              <a:defRPr sz="3348"/>
            </a:pPr>
            <a:r>
              <a:t>elias@eliascarlston.com</a:t>
            </a:r>
          </a:p>
          <a:p>
            <a:pPr defTabSz="543305">
              <a:defRPr sz="3348" u="sng"/>
            </a:pPr>
            <a:r>
              <a:rPr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https://github.com/eliasjames/training-node-backbone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ourse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  <p:sp>
        <p:nvSpPr>
          <p:cNvPr id="151" name="Day 4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Day 4</a:t>
            </a:r>
          </a:p>
          <a:p>
            <a:pPr/>
            <a:r>
              <a:t>Backbone Collections</a:t>
            </a:r>
          </a:p>
          <a:p>
            <a:pPr/>
            <a:r>
              <a:t>Collection View pattern</a:t>
            </a:r>
          </a:p>
          <a:p>
            <a:pPr/>
            <a:r>
              <a:t>Testing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ourse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  <p:sp>
        <p:nvSpPr>
          <p:cNvPr id="154" name="Day 5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Day 5</a:t>
            </a:r>
          </a:p>
          <a:p>
            <a:pPr/>
            <a:r>
              <a:t>Backbone Router</a:t>
            </a:r>
          </a:p>
          <a:p>
            <a:pPr/>
            <a:r>
              <a:t>Backbone Fetch &amp; Sync</a:t>
            </a:r>
          </a:p>
          <a:p>
            <a:pPr/>
            <a:r>
              <a:t>Marionette Regions</a:t>
            </a:r>
          </a:p>
          <a:p>
            <a:pPr/>
            <a:r>
              <a:t>Marionette CollectionViews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olle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Collections</a:t>
            </a:r>
          </a:p>
        </p:txBody>
      </p:sp>
      <p:sp>
        <p:nvSpPr>
          <p:cNvPr id="157" name="Collections are groups of references to model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Collections are groups of references to models</a:t>
            </a:r>
          </a:p>
          <a:p>
            <a:pPr/>
            <a:r>
              <a:t>Collections : models :: Database tables : rows</a:t>
            </a:r>
          </a:p>
          <a:p>
            <a:pPr/>
            <a:r>
              <a:t>Transform with built-in underscore methods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olle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Collections</a:t>
            </a:r>
          </a:p>
        </p:txBody>
      </p:sp>
      <p:sp>
        <p:nvSpPr>
          <p:cNvPr id="160" name="Cheap to creat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Cheap to create</a:t>
            </a:r>
          </a:p>
          <a:p>
            <a:pPr/>
            <a:r>
              <a:t>Use "disposable" copies for viewing convenience </a:t>
            </a:r>
          </a:p>
          <a:p>
            <a:pPr/>
            <a:r>
              <a:t>Cheap to delete</a:t>
            </a:r>
          </a:p>
          <a:p>
            <a:pPr/>
            <a:r>
              <a:t>Delete doesn't affect models created separately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olle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Collections</a:t>
            </a:r>
          </a:p>
        </p:txBody>
      </p:sp>
      <p:sp>
        <p:nvSpPr>
          <p:cNvPr id="163" name="Set 'url' prop &amp; Collection will auto-sync to RES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Set 'url' prop &amp; Collection will auto-sync to REST</a:t>
            </a:r>
          </a:p>
          <a:p>
            <a:pPr/>
            <a:r>
              <a:t>Collection fires events when models change</a:t>
            </a:r>
          </a:p>
          <a:p>
            <a:pPr/>
            <a:r>
              <a:t>Set 'model' prop to default Model class</a:t>
            </a:r>
          </a:p>
          <a:p>
            <a:pPr/>
            <a:r>
              <a:t>Pass array of models for smart update</a:t>
            </a:r>
          </a:p>
          <a:p>
            <a:pPr/>
            <a:r>
              <a:t>Set 'comparator' to keep Collection sorted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olle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Collections</a:t>
            </a:r>
          </a:p>
        </p:txBody>
      </p:sp>
      <p:sp>
        <p:nvSpPr>
          <p:cNvPr id="166" name="Use Collection events to init View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Use Collection events to init Views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C26"/>
                </a:solidFill>
              </a:rPr>
              <a:t>var</a:t>
            </a:r>
            <a:r>
              <a:t> chatMessageCollection </a:t>
            </a:r>
            <a:r>
              <a:rPr>
                <a:solidFill>
                  <a:srgbClr val="CD7923"/>
                </a:solidFill>
              </a:rPr>
              <a:t>=</a:t>
            </a:r>
            <a:r>
              <a:t> </a:t>
            </a:r>
            <a:r>
              <a:rPr>
                <a:solidFill>
                  <a:srgbClr val="CD7923"/>
                </a:solidFill>
              </a:rPr>
              <a:t>new</a:t>
            </a:r>
            <a:r>
              <a:t> Backbone.Collection();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chatMessageCollection.on( </a:t>
            </a:r>
            <a:r>
              <a:rPr>
                <a:solidFill>
                  <a:srgbClr val="C33720"/>
                </a:solidFill>
              </a:rPr>
              <a:t>'add'</a:t>
            </a:r>
            <a:r>
              <a:t>, </a:t>
            </a:r>
            <a:r>
              <a:rPr>
                <a:solidFill>
                  <a:srgbClr val="34BC26"/>
                </a:solidFill>
              </a:rPr>
              <a:t>function</a:t>
            </a:r>
            <a:r>
              <a:t>( addedModel ){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CD7923"/>
                </a:solidFill>
              </a:rPr>
              <a:t>new</a:t>
            </a:r>
            <a:r>
              <a:t> ChatMessageView({ model: addedModel });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ollection 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Collection View</a:t>
            </a:r>
          </a:p>
        </p:txBody>
      </p:sp>
      <p:sp>
        <p:nvSpPr>
          <p:cNvPr id="169" name="A pattern to (re)render all the model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 pattern to (re)render all the models</a:t>
            </a:r>
          </a:p>
          <a:p>
            <a:pPr/>
            <a:r>
              <a:t>Instead of model, pass collection to new View</a:t>
            </a:r>
          </a:p>
          <a:p>
            <a:pPr/>
            <a:r>
              <a:t>On render, loop collection &amp; render models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ollection 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Collection View</a:t>
            </a:r>
          </a:p>
        </p:txBody>
      </p:sp>
      <p:sp>
        <p:nvSpPr>
          <p:cNvPr id="172" name="Use Collection events to init View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Use Collection events to init Views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C26"/>
                </a:solidFill>
              </a:rPr>
              <a:t>var</a:t>
            </a:r>
            <a:r>
              <a:t> ChatMessageCollectionView </a:t>
            </a:r>
            <a:r>
              <a:rPr>
                <a:solidFill>
                  <a:srgbClr val="CD7923"/>
                </a:solidFill>
              </a:rPr>
              <a:t>=</a:t>
            </a:r>
            <a:r>
              <a:t> Backbone.View.extend({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34BBC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4F4F4"/>
                </a:solidFill>
              </a:rPr>
              <a:t>  </a:t>
            </a:r>
            <a:r>
              <a:t>render</a:t>
            </a:r>
            <a:r>
              <a:rPr>
                <a:solidFill>
                  <a:srgbClr val="F4F4F4"/>
                </a:solidFill>
              </a:rPr>
              <a:t>() {</a:t>
            </a:r>
            <a:endParaRPr>
              <a:solidFill>
                <a:srgbClr val="F4F4F4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D53BD3"/>
                </a:solidFill>
              </a:rPr>
              <a:t>this</a:t>
            </a:r>
            <a:r>
              <a:t>.collection.each( ( eachMsg )</a:t>
            </a:r>
            <a:r>
              <a:rPr>
                <a:solidFill>
                  <a:srgbClr val="34BC26"/>
                </a:solidFill>
              </a:rPr>
              <a:t>=&gt;</a:t>
            </a:r>
            <a:r>
              <a:t>{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34BC26"/>
                </a:solidFill>
              </a:rPr>
              <a:t>var</a:t>
            </a:r>
            <a:r>
              <a:t> myCMV </a:t>
            </a:r>
            <a:r>
              <a:rPr>
                <a:solidFill>
                  <a:srgbClr val="CD7923"/>
                </a:solidFill>
              </a:rPr>
              <a:t>=</a:t>
            </a:r>
            <a:r>
              <a:t> </a:t>
            </a:r>
            <a:r>
              <a:rPr>
                <a:solidFill>
                  <a:srgbClr val="CD7923"/>
                </a:solidFill>
              </a:rPr>
              <a:t>new</a:t>
            </a:r>
            <a:r>
              <a:t> ChatMessageView({ model: eachMsg });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myCMV.render();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D53BD3"/>
                </a:solidFill>
              </a:rPr>
              <a:t>this</a:t>
            </a:r>
            <a:r>
              <a:t>.$el.append( myCMV.el );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});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