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5" indent="-280735" algn="ctr">
              <a:spcBef>
                <a:spcPts val="0"/>
              </a:spcBef>
              <a:defRPr i="1" sz="2400"/>
            </a:lvl3pPr>
            <a:lvl4pPr marL="1614235" indent="-280735" algn="ctr">
              <a:spcBef>
                <a:spcPts val="0"/>
              </a:spcBef>
              <a:defRPr i="1" sz="2400"/>
            </a:lvl4pPr>
            <a:lvl5pPr marL="2058735" indent="-28073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8" y="3029936"/>
            <a:ext cx="11054083" cy="2090704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8" y="5527040"/>
            <a:ext cx="9103362" cy="249258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7"/>
            <a:ext cx="532577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48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2"/>
          </a:xfrm>
          <a:prstGeom prst="rect">
            <a:avLst/>
          </a:prstGeom>
        </p:spPr>
        <p:txBody>
          <a:bodyPr/>
          <a:lstStyle/>
          <a:p>
            <a:pPr defTabSz="543305">
              <a:defRPr sz="3300"/>
            </a:pPr>
            <a:r>
              <a:t>Elias Carlston, DevelopIntelligence</a:t>
            </a:r>
          </a:p>
          <a:p>
            <a:pPr defTabSz="543305">
              <a:defRPr sz="3300"/>
            </a:pPr>
            <a:r>
              <a:t>elias@eliascarlston.com</a:t>
            </a:r>
          </a:p>
          <a:p>
            <a:pPr defTabSz="543305">
              <a:defRPr sz="3300" u="sng">
                <a:uFill>
                  <a:solidFill>
                    <a:srgbClr val="0000FF"/>
                  </a:solidFill>
                </a:uFill>
              </a:defRPr>
            </a:pPr>
            <a:r>
              <a:rPr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</p:txBody>
      </p:sp>
      <p:sp>
        <p:nvSpPr>
          <p:cNvPr id="175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save()</a:t>
            </a:r>
          </a:p>
          <a:p>
            <a:pPr/>
            <a:r>
              <a:t>Submits latest value to sync() for persistence</a:t>
            </a:r>
          </a:p>
          <a:p>
            <a:pPr/>
            <a:r>
              <a:t>Accepts success / error callbacks</a:t>
            </a:r>
          </a:p>
          <a:p>
            <a:pPr/>
            <a:r>
              <a:t>Returns false if 'validate' fails</a:t>
            </a:r>
          </a:p>
          <a:p>
            <a:pPr/>
            <a:r>
              <a:t>Emits 'request' event on start, 'sync' event on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1" name="Day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5</a:t>
            </a:r>
          </a:p>
          <a:p>
            <a:pPr/>
            <a:r>
              <a:t>Backbone Router</a:t>
            </a:r>
          </a:p>
          <a:p>
            <a:pPr/>
            <a:r>
              <a:t>Backbone Fetch &amp; Sync</a:t>
            </a:r>
          </a:p>
          <a:p>
            <a:pPr/>
            <a:r>
              <a:t>Marionette Regions</a:t>
            </a:r>
          </a:p>
          <a:p>
            <a:pPr/>
            <a:r>
              <a:t>Marionette CollectionViews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</a:t>
            </a:r>
          </a:p>
        </p:txBody>
      </p:sp>
      <p:sp>
        <p:nvSpPr>
          <p:cNvPr id="154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Router makes Backbone into a SPA</a:t>
            </a:r>
          </a:p>
          <a:p>
            <a:pPr/>
            <a:r>
              <a:t>Listens to changes to browser URL</a:t>
            </a:r>
          </a:p>
          <a:p>
            <a:pPr/>
            <a:r>
              <a:t>Pattern matches against new URL</a:t>
            </a:r>
          </a:p>
          <a:p>
            <a:pPr/>
            <a:r>
              <a:t>Calls method associated with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</a:t>
            </a:r>
          </a:p>
        </p:txBody>
      </p:sp>
      <p:sp>
        <p:nvSpPr>
          <p:cNvPr id="157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Router detects browser capabilities</a:t>
            </a:r>
          </a:p>
          <a:p>
            <a:pPr/>
            <a:r>
              <a:t>Uses HTML5 History API if available</a:t>
            </a:r>
          </a:p>
          <a:p>
            <a:pPr/>
            <a:r>
              <a:t>Falls back to hash fragment otherwise</a:t>
            </a:r>
          </a:p>
          <a:p>
            <a:pPr lvl="1"/>
            <a:r>
              <a:t>http://domain.com/path/?query=evs#hashfrag</a:t>
            </a:r>
          </a:p>
          <a:p>
            <a:pPr/>
            <a:r>
              <a:t>Must call Backbone.history.start()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</a:t>
            </a:r>
          </a:p>
        </p:txBody>
      </p:sp>
      <p:sp>
        <p:nvSpPr>
          <p:cNvPr id="160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ChatRouter </a:t>
            </a:r>
            <a:r>
              <a:rPr>
                <a:solidFill>
                  <a:srgbClr val="CD7923"/>
                </a:solidFill>
              </a:rPr>
              <a:t>=</a:t>
            </a:r>
            <a:r>
              <a:t> Backbone.Router.extend({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about</a:t>
            </a:r>
            <a:r>
              <a:t>(){ myAboutView.render(); 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chat</a:t>
            </a:r>
            <a:r>
              <a:t>( genre ) { myChatView.displayChat( genre ); 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routes: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'about'</a:t>
            </a:r>
            <a:r>
              <a:rPr>
                <a:solidFill>
                  <a:srgbClr val="F4F4F4"/>
                </a:solidFill>
              </a:rPr>
              <a:t>: </a:t>
            </a:r>
            <a:r>
              <a:t>'about'</a:t>
            </a:r>
            <a:r>
              <a:rPr>
                <a:solidFill>
                  <a:srgbClr val="F4F4F4"/>
                </a:solidFill>
              </a:rPr>
              <a:t>,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'chat/:genre'</a:t>
            </a:r>
            <a:r>
              <a:rPr>
                <a:solidFill>
                  <a:srgbClr val="F4F4F4"/>
                </a:solidFill>
              </a:rPr>
              <a:t>: </a:t>
            </a:r>
            <a:r>
              <a:t>'chat'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$( </a:t>
            </a:r>
            <a:r>
              <a:rPr>
                <a:solidFill>
                  <a:srgbClr val="C33720"/>
                </a:solidFill>
              </a:rPr>
              <a:t>document</a:t>
            </a:r>
            <a:r>
              <a:t> ).ready( ()</a:t>
            </a:r>
            <a:r>
              <a:rPr>
                <a:solidFill>
                  <a:srgbClr val="34BC26"/>
                </a:solidFill>
              </a:rPr>
              <a:t>=&gt;</a:t>
            </a:r>
            <a:r>
              <a:t>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ChatRouter();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Backbone.history.start();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</p:txBody>
      </p:sp>
      <p:sp>
        <p:nvSpPr>
          <p:cNvPr id="163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'sync' is Backbone's persistence method</a:t>
            </a:r>
          </a:p>
          <a:p>
            <a:pPr/>
            <a:r>
              <a:t>Available on model &amp; collection</a:t>
            </a:r>
          </a:p>
          <a:p>
            <a:pPr/>
            <a:r>
              <a:t>Maps CRUD to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</p:txBody>
      </p:sp>
      <p:sp>
        <p:nvSpPr>
          <p:cNvPr id="166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By default, uses jQuery + JSON + REST</a:t>
            </a:r>
          </a:p>
          <a:p>
            <a:pPr lvl="1"/>
            <a:r>
              <a:t>Set 'url' property first</a:t>
            </a:r>
          </a:p>
          <a:p>
            <a:pPr/>
            <a:r>
              <a:t>Default method can be overridden</a:t>
            </a:r>
          </a:p>
          <a:p>
            <a:pPr/>
            <a:r>
              <a:t>Use websockets, XML, local storage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</p:txBody>
      </p:sp>
      <p:sp>
        <p:nvSpPr>
          <p:cNvPr id="169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fetch()</a:t>
            </a:r>
          </a:p>
          <a:p>
            <a:pPr/>
            <a:r>
              <a:t>Gets latest value from sync()</a:t>
            </a:r>
          </a:p>
          <a:p>
            <a:pPr/>
            <a:r>
              <a:t>Accepts success / error callbacks</a:t>
            </a:r>
          </a:p>
          <a:p>
            <a:pPr/>
            <a:r>
              <a:t>Smart-merges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</p:txBody>
      </p:sp>
      <p:sp>
        <p:nvSpPr>
          <p:cNvPr id="172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fetch()</a:t>
            </a:r>
          </a:p>
          <a:p>
            <a:pPr/>
            <a:r>
              <a:t>Accepts success / error callbacks</a:t>
            </a:r>
          </a:p>
          <a:p>
            <a:pPr/>
            <a:r>
              <a:t>Gets latest value from sync()</a:t>
            </a:r>
          </a:p>
          <a:p>
            <a:pPr/>
            <a:r>
              <a:t>Smart-merges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