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8" r:id="rId12"/>
    <p:sldId id="292" r:id="rId13"/>
    <p:sldId id="290" r:id="rId14"/>
    <p:sldId id="293" r:id="rId15"/>
    <p:sldId id="299" r:id="rId16"/>
    <p:sldId id="300" r:id="rId17"/>
    <p:sldId id="302" r:id="rId18"/>
    <p:sldId id="303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20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&amp; Backbone, 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Dive into Node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The built-in HTTP server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http = require('http');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server = </a:t>
            </a:r>
            <a:r>
              <a:rPr lang="en-US" sz="2000" dirty="0" err="1"/>
              <a:t>http.createServer</a:t>
            </a:r>
            <a:r>
              <a:rPr lang="en-US" sz="2000" dirty="0"/>
              <a:t>(function (request, response) {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response.writeHead</a:t>
            </a:r>
            <a:r>
              <a:rPr lang="en-US" sz="2000" dirty="0"/>
              <a:t>(200, {"Content-Type": "text/plain"});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response.end</a:t>
            </a:r>
            <a:r>
              <a:rPr lang="en-US" sz="2000" dirty="0"/>
              <a:t>("Hello World\n");</a:t>
            </a:r>
          </a:p>
          <a:p>
            <a:pPr algn="l"/>
            <a:r>
              <a:rPr lang="en-US" sz="2000" dirty="0"/>
              <a:t>});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server.listen</a:t>
            </a:r>
            <a:r>
              <a:rPr lang="en-US" sz="2000" dirty="0"/>
              <a:t>(8000);</a:t>
            </a:r>
          </a:p>
        </p:txBody>
      </p:sp>
    </p:spTree>
    <p:extLst>
      <p:ext uri="{BB962C8B-B14F-4D97-AF65-F5344CB8AC3E}">
        <p14:creationId xmlns:p14="http://schemas.microsoft.com/office/powerpoint/2010/main" val="171149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Sanitize your inputs!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xkcd.com</a:t>
            </a:r>
            <a:endParaRPr lang="en-US" sz="2000" dirty="0" smtClean="0"/>
          </a:p>
        </p:txBody>
      </p:sp>
      <p:pic>
        <p:nvPicPr>
          <p:cNvPr id="4" name="Picture 3" descr="exploits_of_a_m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20900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createServer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Save code as </a:t>
            </a:r>
            <a:r>
              <a:rPr lang="en-US" sz="2000" dirty="0" err="1" smtClean="0"/>
              <a:t>server.js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-g node-</a:t>
            </a:r>
            <a:r>
              <a:rPr lang="en-US" sz="2000" dirty="0" smtClean="0"/>
              <a:t>inspector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node-debug </a:t>
            </a:r>
            <a:r>
              <a:rPr lang="en-US" sz="2000" dirty="0" err="1" smtClean="0"/>
              <a:t>server.js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http://127.0.0.1:8080/?port=</a:t>
            </a:r>
            <a:r>
              <a:rPr lang="en-US" sz="2000" dirty="0" smtClean="0"/>
              <a:t>5858 may auto-open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Set a breakpoint in </a:t>
            </a:r>
            <a:r>
              <a:rPr lang="en-US" sz="2000" dirty="0" err="1" smtClean="0"/>
              <a:t>server.js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Open another tab and go to http://127.0.0.1:8000</a:t>
            </a:r>
            <a:r>
              <a:rPr lang="en-US" sz="2000" dirty="0" smtClean="0"/>
              <a:t>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Debugger should stop at breakpoint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Examine the HTTP request &amp; response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Write a basic response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6</a:t>
            </a:r>
            <a:r>
              <a:rPr lang="en-US" sz="2000" dirty="0" smtClean="0"/>
              <a:t>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lunch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00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Dive into Node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CommonJS</a:t>
            </a:r>
            <a:r>
              <a:rPr lang="en-US" sz="2000" dirty="0" smtClean="0"/>
              <a:t>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Node’s module format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CommonJS</a:t>
            </a:r>
            <a:r>
              <a:rPr lang="en-US" sz="1600" dirty="0" smtClean="0"/>
              <a:t> was a working group that ground to a halt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Node is the only instance of </a:t>
            </a:r>
            <a:r>
              <a:rPr lang="en-US" sz="1600" dirty="0" err="1" smtClean="0"/>
              <a:t>CommonJS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Names are interchangeable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Runtime environment provides two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Require('</a:t>
            </a:r>
            <a:r>
              <a:rPr lang="en-US" sz="2000" dirty="0" err="1" smtClean="0"/>
              <a:t>PackageName</a:t>
            </a:r>
            <a:r>
              <a:rPr lang="en-US" sz="2000" dirty="0" smtClean="0"/>
              <a:t>')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note no ‘.</a:t>
            </a:r>
            <a:r>
              <a:rPr lang="en-US" sz="1600" dirty="0" err="1" smtClean="0"/>
              <a:t>js</a:t>
            </a:r>
            <a:r>
              <a:rPr lang="en-US" sz="1600" dirty="0" smtClean="0"/>
              <a:t>’ file suffix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Returns the result of that file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Errors if </a:t>
            </a:r>
            <a:r>
              <a:rPr lang="en-US" sz="1600" dirty="0" err="1" smtClean="0"/>
              <a:t>PackageName</a:t>
            </a:r>
            <a:r>
              <a:rPr lang="en-US" sz="1600" dirty="0" smtClean="0"/>
              <a:t> can’t be found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Module.exports</a:t>
            </a:r>
            <a:r>
              <a:rPr lang="en-US" sz="2000" dirty="0" smtClean="0"/>
              <a:t>(…)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Provides some object as the result of require()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 global namespace in Node</a:t>
            </a:r>
          </a:p>
        </p:txBody>
      </p:sp>
    </p:spTree>
    <p:extLst>
      <p:ext uri="{BB962C8B-B14F-4D97-AF65-F5344CB8AC3E}">
        <p14:creationId xmlns:p14="http://schemas.microsoft.com/office/powerpoint/2010/main" val="214805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is </a:t>
            </a:r>
            <a:r>
              <a:rPr lang="en-US" sz="2000" dirty="0" smtClean="0"/>
              <a:t>Express for</a:t>
            </a:r>
            <a:r>
              <a:rPr lang="en-US" sz="2000" dirty="0"/>
              <a:t>?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Framework to provide common server actions and structure user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Common server actions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Authentication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Cookies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Caching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Logging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Error handling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User code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Routing </a:t>
            </a:r>
            <a:r>
              <a:rPr lang="en-US" sz="1600" dirty="0"/>
              <a:t>&amp; </a:t>
            </a:r>
            <a:r>
              <a:rPr lang="en-US" sz="1600" dirty="0" smtClean="0"/>
              <a:t>Views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873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Middleware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Register one or more callback functions on the server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Callbacks get passed three arguments: request, response, next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'next' is a conventional name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it like 'return' to pass control to next function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Or call next('route') to skip remaining callbacks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app.all</a:t>
            </a:r>
            <a:r>
              <a:rPr lang="en-US" sz="2000" dirty="0"/>
              <a:t>('*', </a:t>
            </a:r>
            <a:r>
              <a:rPr lang="en-US" sz="2000" dirty="0" err="1"/>
              <a:t>requireAuthentication</a:t>
            </a:r>
            <a:r>
              <a:rPr lang="en-US" sz="2000" dirty="0"/>
              <a:t>, </a:t>
            </a:r>
            <a:r>
              <a:rPr lang="en-US" sz="2000" dirty="0" err="1" smtClean="0"/>
              <a:t>loadUser</a:t>
            </a:r>
            <a:r>
              <a:rPr lang="en-US" sz="2000" dirty="0" smtClean="0"/>
              <a:t>, </a:t>
            </a:r>
            <a:r>
              <a:rPr lang="en-US" sz="2000" dirty="0" err="1" smtClean="0"/>
              <a:t>noOp</a:t>
            </a:r>
            <a:r>
              <a:rPr lang="en-US" sz="2000" dirty="0" smtClean="0"/>
              <a:t>)</a:t>
            </a:r>
            <a:r>
              <a:rPr lang="en-US" sz="2000" dirty="0"/>
              <a:t>;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Function </a:t>
            </a:r>
            <a:r>
              <a:rPr lang="en-US" sz="2000" dirty="0" err="1"/>
              <a:t>noOp</a:t>
            </a:r>
            <a:r>
              <a:rPr lang="en-US" sz="2000" dirty="0" smtClean="0"/>
              <a:t> (</a:t>
            </a:r>
            <a:r>
              <a:rPr lang="en-US" sz="2000" dirty="0" err="1" smtClean="0"/>
              <a:t>req</a:t>
            </a:r>
            <a:r>
              <a:rPr lang="en-US" sz="2000" dirty="0" smtClean="0"/>
              <a:t>, res, next)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next();</a:t>
            </a:r>
          </a:p>
          <a:p>
            <a:pPr algn="l"/>
            <a:r>
              <a:rPr lang="en-US" sz="2000" dirty="0" smtClean="0"/>
              <a:t>}</a:t>
            </a:r>
          </a:p>
          <a:p>
            <a:pPr marL="342900" indent="-342900"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806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 smtClean="0"/>
              <a:t>Middleware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render() is the other way to end a chain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Returns HTTP to the client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Important: functions must call next() or render()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Otherwise they can cause memory leaks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Pass anything other than 'route' to next to throw an error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app.all</a:t>
            </a:r>
            <a:r>
              <a:rPr lang="en-US" sz="2000" dirty="0"/>
              <a:t>('*', </a:t>
            </a:r>
            <a:r>
              <a:rPr lang="en-US" sz="2000" dirty="0" err="1"/>
              <a:t>requireAuthentication</a:t>
            </a:r>
            <a:r>
              <a:rPr lang="en-US" sz="2000" dirty="0"/>
              <a:t>, </a:t>
            </a:r>
            <a:r>
              <a:rPr lang="en-US" sz="2000" dirty="0" err="1" smtClean="0"/>
              <a:t>loadUser</a:t>
            </a:r>
            <a:r>
              <a:rPr lang="en-US" sz="2000" dirty="0" smtClean="0"/>
              <a:t>, </a:t>
            </a:r>
            <a:r>
              <a:rPr lang="en-US" sz="2000" dirty="0" err="1" smtClean="0"/>
              <a:t>noOp</a:t>
            </a:r>
            <a:r>
              <a:rPr lang="en-US" sz="2000" dirty="0" smtClean="0"/>
              <a:t>)</a:t>
            </a:r>
            <a:r>
              <a:rPr lang="en-US" sz="2000" dirty="0"/>
              <a:t>;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Function </a:t>
            </a:r>
            <a:r>
              <a:rPr lang="en-US" sz="2000" dirty="0" err="1"/>
              <a:t>requireAuthentication</a:t>
            </a:r>
            <a:r>
              <a:rPr lang="en-US" sz="2000" dirty="0" smtClean="0"/>
              <a:t> (</a:t>
            </a:r>
            <a:r>
              <a:rPr lang="en-US" sz="2000" dirty="0" err="1" smtClean="0"/>
              <a:t>req</a:t>
            </a:r>
            <a:r>
              <a:rPr lang="en-US" sz="2000" dirty="0" smtClean="0"/>
              <a:t>, res, next)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if ( </a:t>
            </a:r>
            <a:r>
              <a:rPr lang="en-US" sz="2000" dirty="0" err="1" smtClean="0"/>
              <a:t>authAllSet</a:t>
            </a:r>
            <a:r>
              <a:rPr lang="en-US" sz="2000" dirty="0" smtClean="0"/>
              <a:t> )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res.render</a:t>
            </a:r>
            <a:r>
              <a:rPr lang="en-US" sz="2000" dirty="0" smtClean="0"/>
              <a:t>("All set!');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 else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next( </a:t>
            </a:r>
            <a:r>
              <a:rPr lang="en-US" sz="2000" dirty="0" err="1" smtClean="0"/>
              <a:t>authAllSet</a:t>
            </a:r>
            <a:r>
              <a:rPr lang="en-US" sz="2000" dirty="0" smtClean="0"/>
              <a:t> );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algn="l"/>
            <a:r>
              <a:rPr lang="en-US" sz="2000" dirty="0" smtClean="0"/>
              <a:t>}</a:t>
            </a:r>
          </a:p>
          <a:p>
            <a:pPr marL="342900" indent="-342900"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782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Lab: Set up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Create server folder                                  </a:t>
            </a:r>
          </a:p>
          <a:p>
            <a:pPr algn="l"/>
            <a:r>
              <a:rPr lang="en-US" sz="2400" dirty="0"/>
              <a:t> - </a:t>
            </a:r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en-US" sz="2400" dirty="0" smtClean="0"/>
              <a:t>express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app()</a:t>
            </a:r>
            <a:endParaRPr lang="en-US" sz="2400" dirty="0"/>
          </a:p>
          <a:p>
            <a:pPr algn="l"/>
            <a:r>
              <a:rPr lang="en-US" sz="2400" dirty="0"/>
              <a:t> - pass business logic module attached to Request </a:t>
            </a:r>
            <a:r>
              <a:rPr lang="en-US" sz="2400" dirty="0" smtClean="0"/>
              <a:t>object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- 90 </a:t>
            </a:r>
            <a:r>
              <a:rPr lang="en-US" sz="2400" dirty="0" err="1" smtClean="0"/>
              <a:t>mins</a:t>
            </a:r>
            <a:r>
              <a:rPr lang="en-US" sz="2400" dirty="0" smtClean="0"/>
              <a:t>, then 15 min break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95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Basic Express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 smtClean="0"/>
              <a:t>A route matches a URL to an action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// GET method route</a:t>
            </a:r>
          </a:p>
          <a:p>
            <a:pPr algn="l"/>
            <a:r>
              <a:rPr lang="en-US" sz="2400" dirty="0" err="1"/>
              <a:t>app.get</a:t>
            </a:r>
            <a:r>
              <a:rPr lang="en-US" sz="2400" dirty="0"/>
              <a:t>('/', function (</a:t>
            </a:r>
            <a:r>
              <a:rPr lang="en-US" sz="2400" dirty="0" err="1"/>
              <a:t>req</a:t>
            </a:r>
            <a:r>
              <a:rPr lang="en-US" sz="2400" dirty="0"/>
              <a:t>, res) {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('GET request to the homepage');</a:t>
            </a:r>
          </a:p>
          <a:p>
            <a:pPr algn="l"/>
            <a:r>
              <a:rPr lang="en-US" sz="2400" dirty="0"/>
              <a:t>});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// POST method route</a:t>
            </a:r>
          </a:p>
          <a:p>
            <a:pPr algn="l"/>
            <a:r>
              <a:rPr lang="en-US" sz="2400" dirty="0" err="1"/>
              <a:t>app.post</a:t>
            </a:r>
            <a:r>
              <a:rPr lang="en-US" sz="2400" dirty="0"/>
              <a:t>('/', function (</a:t>
            </a:r>
            <a:r>
              <a:rPr lang="en-US" sz="2400" dirty="0" err="1"/>
              <a:t>req</a:t>
            </a:r>
            <a:r>
              <a:rPr lang="en-US" sz="2400" dirty="0"/>
              <a:t>, res) {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('POST request to the homepage');</a:t>
            </a:r>
          </a:p>
          <a:p>
            <a:pPr algn="l"/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1432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Lab: Explore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Create some routes</a:t>
            </a:r>
          </a:p>
          <a:p>
            <a:pPr algn="l"/>
            <a:r>
              <a:rPr lang="en-US" sz="2400" dirty="0"/>
              <a:t> - Map business </a:t>
            </a:r>
            <a:r>
              <a:rPr lang="en-US" sz="2400" dirty="0" smtClean="0"/>
              <a:t>logic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- 90 </a:t>
            </a:r>
            <a:r>
              <a:rPr lang="en-US" sz="2400" dirty="0" err="1" smtClean="0"/>
              <a:t>mins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21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Introductions/Housekeeping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Node in a </a:t>
            </a:r>
            <a:r>
              <a:rPr lang="en-US" sz="1600" dirty="0" smtClean="0"/>
              <a:t>Nutshell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</a:t>
            </a:r>
            <a:r>
              <a:rPr lang="en-US" sz="1600" dirty="0"/>
              <a:t>Explore the Node </a:t>
            </a:r>
            <a:r>
              <a:rPr lang="en-US" sz="1600" dirty="0" smtClean="0"/>
              <a:t>REPL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Deeper dive into Node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Examine the built-in Node server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lunch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Node modules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write business logic as Node modules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Intro to Express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Set up Express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Basic routing</a:t>
            </a:r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Introductions &amp; icebreakers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Course guidelines &amp; </a:t>
            </a:r>
            <a:r>
              <a:rPr lang="en-US" sz="2000" dirty="0" smtClean="0"/>
              <a:t>housekeeping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Session Objectives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Build </a:t>
            </a:r>
            <a:r>
              <a:rPr lang="en-US" sz="2000" dirty="0" err="1"/>
              <a:t>RESTful</a:t>
            </a:r>
            <a:r>
              <a:rPr lang="en-US" sz="2000" dirty="0"/>
              <a:t> web services using </a:t>
            </a:r>
            <a:r>
              <a:rPr lang="en-US" sz="2000" dirty="0" smtClean="0"/>
              <a:t>Node &amp; Express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Develop Single page based </a:t>
            </a:r>
            <a:r>
              <a:rPr lang="en-US" sz="2000" dirty="0" smtClean="0"/>
              <a:t>applications using Backbone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Effectively test front-end and back-end application </a:t>
            </a:r>
            <a:r>
              <a:rPr lang="en-US" sz="2000" dirty="0" smtClean="0"/>
              <a:t>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Utilize JavaScript libraries to create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Began 2009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Based on top of V8, Chrome’s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engine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Run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outside the browser - anywhere V8 is supported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Bundled with collection of core modules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File system I/O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Networking/HTTP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Crypto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driven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Highly concurrent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 vertically scalable (doesn’t take advantage of multi-core CPUs)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168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is the 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Note </a:t>
            </a:r>
            <a:r>
              <a:rPr lang="en-US" sz="2000" dirty="0" err="1"/>
              <a:t>npm</a:t>
            </a:r>
            <a:r>
              <a:rPr lang="en-US" sz="2000" dirty="0"/>
              <a:t> is intentionally </a:t>
            </a:r>
            <a:r>
              <a:rPr lang="en-US" sz="2000" dirty="0" smtClean="0"/>
              <a:t>lowercase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Installs and uninstalls packages into ./</a:t>
            </a:r>
            <a:r>
              <a:rPr lang="en-US" sz="2000" dirty="0" err="1" smtClean="0"/>
              <a:t>node_modules</a:t>
            </a:r>
            <a:r>
              <a:rPr lang="en-US" sz="2000" dirty="0" smtClean="0"/>
              <a:t> </a:t>
            </a:r>
            <a:r>
              <a:rPr lang="en-US" sz="2000" dirty="0" err="1" smtClean="0"/>
              <a:t>dir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Fetches packages via HTTP(S) from NPM repository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Maybe adds aliases to CLI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Manages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file as a manifest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63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Package.json</a:t>
            </a:r>
            <a:r>
              <a:rPr lang="en-US" sz="2000" dirty="0" smtClean="0"/>
              <a:t>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Format is JavaScript Object Notation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Contains metadata about the project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Author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Git</a:t>
            </a:r>
            <a:r>
              <a:rPr lang="en-US" sz="1600" dirty="0" smtClean="0"/>
              <a:t> repo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Contains a list of packages to install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For production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Development only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Scripts: hooks into lifecycle to run arbitrary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preinstall, </a:t>
            </a:r>
            <a:r>
              <a:rPr lang="en-US" sz="2000" dirty="0" err="1" smtClean="0"/>
              <a:t>postinstall</a:t>
            </a:r>
            <a:r>
              <a:rPr lang="en-US" sz="2000" dirty="0" smtClean="0"/>
              <a:t>, </a:t>
            </a:r>
            <a:r>
              <a:rPr lang="en-US" sz="2000" dirty="0" err="1" smtClean="0"/>
              <a:t>postuninstall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Also a place to add project-related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714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Node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Read – </a:t>
            </a:r>
            <a:r>
              <a:rPr lang="en-US" sz="2000" dirty="0" err="1" smtClean="0"/>
              <a:t>Eval</a:t>
            </a:r>
            <a:r>
              <a:rPr lang="en-US" sz="2000" dirty="0" smtClean="0"/>
              <a:t> – Print – Loop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Check if you’re set up: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Open command prompt and type 'node'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Command prompt changes to 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Explore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20 </a:t>
            </a:r>
            <a:r>
              <a:rPr lang="en-US" sz="2000" dirty="0" err="1" smtClean="0"/>
              <a:t>mins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046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Answer the prompts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This creates a </a:t>
            </a:r>
            <a:r>
              <a:rPr lang="en-US" sz="2000" dirty="0" err="1" smtClean="0"/>
              <a:t>package.json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–save-</a:t>
            </a:r>
            <a:r>
              <a:rPr lang="en-US" sz="2000" dirty="0" err="1" smtClean="0"/>
              <a:t>dev</a:t>
            </a:r>
            <a:r>
              <a:rPr lang="en-US" sz="2000" dirty="0" smtClean="0"/>
              <a:t> </a:t>
            </a:r>
            <a:r>
              <a:rPr lang="en-US" sz="2000" dirty="0" err="1" smtClean="0"/>
              <a:t>asciify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a task to print “Hello World” via </a:t>
            </a:r>
            <a:r>
              <a:rPr lang="en-US" sz="2000" dirty="0" err="1" smtClean="0"/>
              <a:t>asciify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30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break 15 </a:t>
            </a:r>
            <a:r>
              <a:rPr lang="en-US" sz="2000" dirty="0" err="1" smtClean="0"/>
              <a:t>mins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5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Dive into Node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Node architecture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</a:t>
            </a:r>
            <a:r>
              <a:rPr lang="en-US" sz="2000" dirty="0"/>
              <a:t>driven/callback oriented </a:t>
            </a:r>
            <a:r>
              <a:rPr lang="en-US" sz="2000" dirty="0" smtClean="0"/>
              <a:t>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Register a callback function to be executed when event fires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never fires? Callback never gets executed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Non/blocking I/O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While waiting for I/O actions to complete, the execution context sleeps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This frees up the call stack to move onto another execution context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Works great for concurrency without getting into threading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Means scaling has to horizontal (more CPUs) instead of vertical (more cores)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696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4471</TotalTime>
  <Words>1011</Words>
  <Application>Microsoft Macintosh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DevelopIntelligence Node &amp; Backbone, Day 1</vt:lpstr>
      <vt:lpstr>Schedule</vt:lpstr>
      <vt:lpstr>Get Started</vt:lpstr>
      <vt:lpstr>Node in a Nutshell</vt:lpstr>
      <vt:lpstr>Node in a Nutshell</vt:lpstr>
      <vt:lpstr>Node in a Nutshell</vt:lpstr>
      <vt:lpstr>Lab: Node REPL</vt:lpstr>
      <vt:lpstr>Lab: package.json</vt:lpstr>
      <vt:lpstr>Dive into Node code</vt:lpstr>
      <vt:lpstr>Dive into Node code</vt:lpstr>
      <vt:lpstr>Sanitize your inputs!</vt:lpstr>
      <vt:lpstr>Lab: Explore createServer</vt:lpstr>
      <vt:lpstr>Dive into Node code</vt:lpstr>
      <vt:lpstr>Intro to Express</vt:lpstr>
      <vt:lpstr>Intro to Express</vt:lpstr>
      <vt:lpstr>Intro to Express</vt:lpstr>
      <vt:lpstr>Lab: Set up Express</vt:lpstr>
      <vt:lpstr>Basic Express routing</vt:lpstr>
      <vt:lpstr>Lab: Explore routing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53</cp:revision>
  <dcterms:created xsi:type="dcterms:W3CDTF">2016-05-30T01:39:32Z</dcterms:created>
  <dcterms:modified xsi:type="dcterms:W3CDTF">2016-08-29T18:04:43Z</dcterms:modified>
</cp:coreProperties>
</file>