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react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ode &amp; Rea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React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6" name="Why Not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Not NodeJS?</a:t>
            </a:r>
          </a:p>
          <a:p>
            <a:pPr/>
            <a:r>
              <a:t>Async model has difficult learning curve </a:t>
            </a:r>
          </a:p>
          <a:p>
            <a:pPr/>
            <a:r>
              <a:t>Not suited to heavy computation</a:t>
            </a:r>
          </a:p>
          <a:p>
            <a:pPr/>
            <a:r>
              <a:t>Single Threaded</a:t>
            </a:r>
          </a:p>
          <a:p>
            <a:pPr lvl="1"/>
            <a:r>
              <a:t>API options exist, but it's not Node's forte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9" name="What to use NodeJS fo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to use NodeJS for?</a:t>
            </a:r>
          </a:p>
          <a:p>
            <a:pPr/>
            <a:r>
              <a:t>Web Server - primary</a:t>
            </a:r>
          </a:p>
          <a:p>
            <a:pPr/>
            <a:r>
              <a:t>Development / Build tools</a:t>
            </a:r>
          </a:p>
          <a:p>
            <a:pPr lvl="1"/>
            <a:r>
              <a:t>Bonus: stay in JavaScript for more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2" name="Parts of Node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Parts of NodeJS</a:t>
            </a:r>
          </a:p>
          <a:p>
            <a:pPr/>
            <a:r>
              <a:t>V8</a:t>
            </a:r>
          </a:p>
          <a:p>
            <a:pPr/>
            <a:r>
              <a:t>Standard Library</a:t>
            </a:r>
          </a:p>
          <a:p>
            <a:pPr/>
            <a:r>
              <a:t>NPM</a:t>
            </a:r>
          </a:p>
          <a:p>
            <a:pPr/>
            <a:r>
              <a:t>Dev Tools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5" name="V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V8</a:t>
            </a:r>
          </a:p>
          <a:p>
            <a:pPr/>
            <a:r>
              <a:t>Chrome's JS engine</a:t>
            </a:r>
          </a:p>
          <a:p>
            <a:pPr/>
            <a:r>
              <a:t>Interprets or Just-In-Time compiles JS</a:t>
            </a:r>
          </a:p>
          <a:p>
            <a:pPr/>
            <a:r>
              <a:t>Produces byte- or machine code</a:t>
            </a:r>
          </a:p>
          <a:p>
            <a:pPr/>
            <a:r>
              <a:t>Memory allocation &amp; garbage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8" name="Standard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Standard Library</a:t>
            </a:r>
          </a:p>
          <a:p>
            <a:pPr/>
            <a:r>
              <a:t>Full access to system resources</a:t>
            </a:r>
          </a:p>
          <a:p>
            <a:pPr/>
            <a:r>
              <a:t>System APIs</a:t>
            </a:r>
          </a:p>
          <a:p>
            <a:pPr lvl="1"/>
            <a:r>
              <a:t>File System</a:t>
            </a:r>
          </a:p>
          <a:p>
            <a:pPr lvl="1"/>
            <a:r>
              <a:t>Running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1" name="N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NPM</a:t>
            </a:r>
          </a:p>
          <a:p>
            <a:pPr/>
            <a:r>
              <a:t>Node Package Manager</a:t>
            </a:r>
          </a:p>
          <a:p>
            <a:pPr/>
            <a:r>
              <a:t>Fetches &amp; installs 3rd party libraries</a:t>
            </a:r>
          </a:p>
          <a:p>
            <a:pPr/>
            <a:r>
              <a:t>Handles internal module loading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4" name="Node ver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Node versions</a:t>
            </a:r>
          </a:p>
          <a:p>
            <a:pPr/>
            <a:r>
              <a:t>&lt; 5 lacks ES6 support</a:t>
            </a:r>
          </a:p>
          <a:p>
            <a:pPr/>
            <a:r>
              <a:t>6.11.5 is Long Term Stable (recommended)</a:t>
            </a:r>
          </a:p>
          <a:p>
            <a:pPr/>
            <a:r>
              <a:t>Version Managers exist to run multiple #s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7" name="Dev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Dev Tools</a:t>
            </a:r>
          </a:p>
          <a:p>
            <a:pPr/>
            <a:r>
              <a:t>REPL</a:t>
            </a:r>
          </a:p>
          <a:p>
            <a:pPr/>
            <a:r>
              <a:t>Debugger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0" name="REP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</a:t>
            </a:r>
          </a:p>
          <a:p>
            <a:pPr/>
            <a:r>
              <a:t>Read - Evaluate - Print Loop</a:t>
            </a:r>
          </a:p>
          <a:p>
            <a:pPr/>
            <a:r>
              <a:t>Interactive CLI (like browser console)</a:t>
            </a:r>
          </a:p>
          <a:p>
            <a:pPr/>
            <a:r>
              <a:t>Primarily used while developing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3" name="Try REP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Try REPL</a:t>
            </a:r>
          </a:p>
          <a:p>
            <a:pPr/>
            <a:r>
              <a:t>Open CLI</a:t>
            </a:r>
          </a:p>
          <a:p>
            <a:pPr/>
            <a:r>
              <a:t>Enter 'node -i' (no arguments works too)</a:t>
            </a:r>
          </a:p>
          <a:p>
            <a:pPr/>
            <a:r>
              <a:t>Prompt changes to '&gt;'</a:t>
            </a:r>
          </a:p>
          <a:p>
            <a:pPr/>
            <a:r>
              <a:t>Type JS statements &amp; press return to execute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32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Introductions / Icebreakers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Course Overview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Intro to Node &amp; NPM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Using Modules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Event loop in depth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Asynchronous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6" name="REPL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 commands</a:t>
            </a:r>
          </a:p>
          <a:p>
            <a:pPr/>
            <a:r>
              <a:t>Type a command and press enter</a:t>
            </a:r>
          </a:p>
          <a:p>
            <a:pPr lvl="1"/>
            <a:r>
              <a:t>'.exit' to close Node CLI (also ctrl+d)</a:t>
            </a:r>
          </a:p>
          <a:p>
            <a:pPr lvl="1"/>
            <a:r>
              <a:t>'.break' to escape multiline mode (also ctrl+c)</a:t>
            </a:r>
          </a:p>
          <a:p>
            <a:pPr lvl="1"/>
            <a:r>
              <a:t>'.help' for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9" name="REPL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 commands</a:t>
            </a:r>
          </a:p>
          <a:p>
            <a:pPr/>
            <a:r>
              <a:t>up and down arrows navigate command history</a:t>
            </a:r>
          </a:p>
          <a:p>
            <a:pPr/>
            <a:r>
              <a:t>alt + left and right arrows navigate within line</a:t>
            </a:r>
          </a:p>
          <a:p>
            <a:pPr/>
            <a:r>
              <a:t>ctrl+w to delete one word to the left</a:t>
            </a:r>
          </a:p>
          <a:p>
            <a:pPr/>
            <a:r>
              <a:t>0 or more letters + tab displays globals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ab: Using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</a:t>
            </a:r>
          </a:p>
        </p:txBody>
      </p:sp>
      <p:sp>
        <p:nvSpPr>
          <p:cNvPr id="192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load basic-module.js in REPL</a:t>
            </a:r>
          </a:p>
          <a:p>
            <a:pPr lvl="1"/>
            <a:r>
              <a:t>Usage: repl-example.load-basic.txt</a:t>
            </a:r>
          </a:p>
          <a:p>
            <a:pPr lvl="1"/>
            <a:r>
              <a:t>Steps: create a counter, wrap in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b: Using Modules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2</a:t>
            </a:r>
          </a:p>
        </p:txBody>
      </p:sp>
      <p:sp>
        <p:nvSpPr>
          <p:cNvPr id="195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create a random delay module</a:t>
            </a:r>
          </a:p>
          <a:p>
            <a:pPr lvl="1"/>
            <a:r>
              <a:t>Usage: repl-example.random-delay.txt</a:t>
            </a:r>
          </a:p>
          <a:p>
            <a:pPr lvl="1"/>
            <a:r>
              <a:t>Steps</a:t>
            </a:r>
          </a:p>
          <a:p>
            <a:pPr lvl="2"/>
            <a:r>
              <a:t>Create convenience call for Math.random</a:t>
            </a:r>
          </a:p>
          <a:p>
            <a:pPr lvl="2"/>
            <a:r>
              <a:t>Pass this value to setTimeout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198" name="Why is Node.js so great for web serv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is Node.js so great for web servers?</a:t>
            </a:r>
          </a:p>
          <a:p>
            <a:pPr/>
            <a:r>
              <a:t>The dirty secret of web servers:</a:t>
            </a:r>
          </a:p>
          <a:p>
            <a:pPr/>
            <a:r>
              <a:t>Most of the time the CPU is idle</a:t>
            </a:r>
          </a:p>
          <a:p>
            <a:pPr/>
            <a:r>
              <a:t>Waiting on data from elsewhere ( aka I/O bound)</a:t>
            </a:r>
          </a:p>
          <a:p>
            <a:pPr/>
            <a:r>
              <a:t>Excellent when Concurrency &gt;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01" name="Set up new connection – 50ms…"/>
          <p:cNvSpPr txBox="1"/>
          <p:nvPr>
            <p:ph type="body" sz="half" idx="1"/>
          </p:nvPr>
        </p:nvSpPr>
        <p:spPr>
          <a:xfrm>
            <a:off x="6073278" y="2590800"/>
            <a:ext cx="5979022" cy="6286500"/>
          </a:xfrm>
          <a:prstGeom prst="rect">
            <a:avLst/>
          </a:prstGeom>
        </p:spPr>
        <p:txBody>
          <a:bodyPr anchor="t"/>
          <a:lstStyle/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Set up new connection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query to dB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125-400ms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query results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Business logic – 20-75ms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Call a web service – 35ms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200-750ms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results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to network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(end)</a:t>
            </a:r>
          </a:p>
        </p:txBody>
      </p:sp>
      <p:sp>
        <p:nvSpPr>
          <p:cNvPr id="202" name="A typical web server task stack might look like this:"/>
          <p:cNvSpPr txBox="1"/>
          <p:nvPr/>
        </p:nvSpPr>
        <p:spPr>
          <a:xfrm>
            <a:off x="1488578" y="2590800"/>
            <a:ext cx="396771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200"/>
              </a:spcBef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 typical web server task stack might look like this: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05" name="Subtitle 2"/>
          <p:cNvSpPr txBox="1"/>
          <p:nvPr/>
        </p:nvSpPr>
        <p:spPr>
          <a:xfrm>
            <a:off x="6481183" y="5241076"/>
            <a:ext cx="2474687" cy="460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Cached Result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6" name="Subtitle 2"/>
          <p:cNvSpPr txBox="1"/>
          <p:nvPr/>
        </p:nvSpPr>
        <p:spPr>
          <a:xfrm>
            <a:off x="4064906" y="52676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7" name="Subtitle 2"/>
          <p:cNvSpPr txBox="1"/>
          <p:nvPr/>
        </p:nvSpPr>
        <p:spPr>
          <a:xfrm>
            <a:off x="1740806" y="47342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8" name="Subtitle 2"/>
          <p:cNvSpPr txBox="1"/>
          <p:nvPr/>
        </p:nvSpPr>
        <p:spPr>
          <a:xfrm>
            <a:off x="8789306" y="64741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09" name="Server receives requests randomly…"/>
          <p:cNvSpPr txBox="1"/>
          <p:nvPr/>
        </p:nvSpPr>
        <p:spPr>
          <a:xfrm>
            <a:off x="1916378" y="2512588"/>
            <a:ext cx="917204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Server receives requests randomly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Best to respond in order finished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As opposed to order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12" name="Analogy :: Starbucks or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Analogy :: Starbucks orders</a:t>
            </a:r>
          </a:p>
          <a:p>
            <a:pPr/>
            <a:r>
              <a:t>Customers order at register - asynchronous</a:t>
            </a:r>
          </a:p>
          <a:p>
            <a:pPr lvl="1"/>
            <a:r>
              <a:t>Some orders are filled immediately</a:t>
            </a:r>
          </a:p>
          <a:p>
            <a:pPr lvl="1"/>
            <a:r>
              <a:t>Barista customers wait to the side</a:t>
            </a:r>
          </a:p>
          <a:p>
            <a:pPr/>
            <a:r>
              <a:t>Drive through customers - synchronous </a:t>
            </a:r>
          </a:p>
          <a:p>
            <a:pPr lvl="1"/>
            <a:r>
              <a:t>All orders processed as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15" name="Event Lo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Loop</a:t>
            </a:r>
          </a:p>
          <a:p>
            <a:pPr/>
            <a:r>
              <a:t>Node uses event driven model</a:t>
            </a:r>
          </a:p>
          <a:p>
            <a:pPr/>
            <a:r>
              <a:t>Function asking for I/O exits, processing stops</a:t>
            </a:r>
          </a:p>
          <a:p>
            <a:pPr/>
            <a:r>
              <a:t>Node does nothing until…</a:t>
            </a:r>
          </a:p>
          <a:p>
            <a:pPr/>
            <a:r>
              <a:t>I/O event fires, triggering callback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18" name="Event Loo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Event Loop</a:t>
            </a:r>
          </a:p>
        </p:txBody>
      </p:sp>
      <p:pic>
        <p:nvPicPr>
          <p:cNvPr id="2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3031" y="3409950"/>
            <a:ext cx="6398737" cy="576519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ource: github/nodejs"/>
          <p:cNvSpPr txBox="1"/>
          <p:nvPr/>
        </p:nvSpPr>
        <p:spPr>
          <a:xfrm>
            <a:off x="5304928" y="9213850"/>
            <a:ext cx="239494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github/nodejs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35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23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Simulate A- versus Synchronous server</a:t>
            </a:r>
          </a:p>
          <a:p>
            <a:pPr lvl="2"/>
            <a:r>
              <a:t>(Timeouts and Cycles)</a:t>
            </a:r>
          </a:p>
          <a:p>
            <a:pPr lvl="1"/>
            <a:r>
              <a:t>Usage: repl-example.run-demo.txt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26" name="Ste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Steps</a:t>
            </a:r>
          </a:p>
          <a:p>
            <a:pPr lvl="1"/>
            <a:r>
              <a:t>Start with typical-server-request.js from repo</a:t>
            </a:r>
          </a:p>
        </p:txBody>
      </p:sp>
      <p:sp>
        <p:nvSpPr>
          <p:cNvPr id="227" name="module.exports = function() {…"/>
          <p:cNvSpPr txBox="1"/>
          <p:nvPr/>
        </p:nvSpPr>
        <p:spPr>
          <a:xfrm>
            <a:off x="2108714" y="5188504"/>
            <a:ext cx="8787372" cy="300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33720"/>
                </a:solidFill>
              </a:rPr>
              <a:t>module</a:t>
            </a:r>
            <a:r>
              <a:rPr>
                <a:solidFill>
                  <a:srgbClr val="F4F4F4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exports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t>function</a:t>
            </a:r>
            <a:r>
              <a:rPr>
                <a:solidFill>
                  <a:srgbClr val="F4F4F4"/>
                </a:solidFill>
              </a:rPr>
              <a:t>() {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return</a:t>
            </a:r>
            <a:r>
              <a:rPr>
                <a:solidFill>
                  <a:srgbClr val="F4F4F4"/>
                </a:solidFill>
              </a:rPr>
              <a:t> [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'Set up new connection'</a:t>
            </a:r>
            <a:r>
              <a:rPr>
                <a:solidFill>
                  <a:srgbClr val="F4F4F4"/>
                </a:solidFill>
              </a:rPr>
              <a:t>, </a:t>
            </a:r>
            <a:r>
              <a:t>50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'Send query to dB'</a:t>
            </a:r>
            <a:r>
              <a:rPr>
                <a:solidFill>
                  <a:srgbClr val="F4F4F4"/>
                </a:solidFill>
              </a:rPr>
              <a:t>, </a:t>
            </a:r>
            <a:r>
              <a:t>20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'Wait for query results'</a:t>
            </a:r>
            <a:r>
              <a:rPr>
                <a:solidFill>
                  <a:srgbClr val="F4F4F4"/>
                </a:solidFill>
              </a:rPr>
              <a:t>, </a:t>
            </a:r>
            <a:r>
              <a:t>125</a:t>
            </a:r>
            <a:r>
              <a:rPr>
                <a:solidFill>
                  <a:srgbClr val="F4F4F4"/>
                </a:solidFill>
              </a:rPr>
              <a:t>, </a:t>
            </a:r>
            <a:r>
              <a:t>1500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'Process query results'</a:t>
            </a:r>
            <a:r>
              <a:rPr>
                <a:solidFill>
                  <a:srgbClr val="F4F4F4"/>
                </a:solidFill>
              </a:rPr>
              <a:t>, </a:t>
            </a:r>
            <a:r>
              <a:t>50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'Business logic'</a:t>
            </a:r>
            <a:r>
              <a:rPr>
                <a:solidFill>
                  <a:srgbClr val="F4F4F4"/>
                </a:solidFill>
              </a:rPr>
              <a:t>, </a:t>
            </a:r>
            <a:r>
              <a:t>20</a:t>
            </a:r>
            <a:r>
              <a:rPr>
                <a:solidFill>
                  <a:srgbClr val="F4F4F4"/>
                </a:solidFill>
              </a:rPr>
              <a:t>, </a:t>
            </a:r>
            <a:r>
              <a:t>300</a:t>
            </a:r>
            <a:r>
              <a:rPr>
                <a:solidFill>
                  <a:srgbClr val="F4F4F4"/>
                </a:solidFill>
              </a:rPr>
              <a:t> ],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30" name="Step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Steps</a:t>
            </a:r>
          </a:p>
          <a:p>
            <a:pPr lvl="1"/>
            <a:r>
              <a:t>Crawl the array (not loop)</a:t>
            </a:r>
          </a:p>
          <a:p>
            <a:pPr lvl="2"/>
            <a:r>
              <a:t>Use random delay generator for wait times</a:t>
            </a:r>
          </a:p>
          <a:p>
            <a:pPr lvl="2"/>
            <a:r>
              <a:t>Process each item only when previous finishes</a:t>
            </a:r>
          </a:p>
          <a:p>
            <a:pPr lvl="2"/>
            <a:r>
              <a:t>Total time of crawl simulates items on a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Expec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Expectations</a:t>
            </a:r>
          </a:p>
          <a:p>
            <a:pPr/>
            <a:r>
              <a:t>Build a RESTful server in Node</a:t>
            </a:r>
          </a:p>
          <a:p>
            <a:pPr/>
            <a:r>
              <a:t>Learn common Node patterns</a:t>
            </a:r>
          </a:p>
          <a:p>
            <a:pPr/>
            <a:r>
              <a:t>Build dynamic UI using React</a:t>
            </a:r>
          </a:p>
          <a:p>
            <a:pPr/>
            <a:r>
              <a:t>Learn common React patterns</a:t>
            </a:r>
          </a:p>
          <a:p>
            <a:pPr/>
            <a:r>
              <a:t>Use build and test related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Day 2 - Node co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2 - Node cont.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I/O: Buffers, Streams, File System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Processes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Server library (Hapi/Express) 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Debugging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Error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4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Intro to React</a:t>
            </a:r>
          </a:p>
          <a:p>
            <a:pPr/>
            <a:r>
              <a:t>State, Events and Data Flow</a:t>
            </a:r>
          </a:p>
          <a:p>
            <a:pPr/>
            <a:r>
              <a:t>Component Trees &amp; Lifecycle</a:t>
            </a:r>
          </a:p>
          <a:p>
            <a:pPr/>
            <a:r>
              <a:t>React 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7" name="Day 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4</a:t>
            </a:r>
          </a:p>
          <a:p>
            <a:pPr/>
            <a:r>
              <a:t>Flux pattern</a:t>
            </a:r>
          </a:p>
          <a:p>
            <a:pPr/>
            <a:r>
              <a:t>Redux library</a:t>
            </a:r>
          </a:p>
          <a:p>
            <a:pPr/>
            <a:r>
              <a:t>Test with Jest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0" name="What is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NodeJS?</a:t>
            </a:r>
          </a:p>
          <a:p>
            <a:pPr/>
            <a:r>
              <a:t>A framework to run JS outside the browser</a:t>
            </a:r>
          </a:p>
          <a:p>
            <a:pPr/>
            <a:r>
              <a:t>Interpret / Compile JS to machine code</a:t>
            </a:r>
          </a:p>
          <a:p>
            <a:pPr/>
            <a:r>
              <a:t>Provide APIs to system resources</a:t>
            </a:r>
          </a:p>
          <a:p>
            <a:pPr/>
            <a:r>
              <a:t>Event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3" name="Why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NodeJS?</a:t>
            </a:r>
          </a:p>
          <a:p>
            <a:pPr/>
            <a:r>
              <a:t>Asynchronous model ideal for web server </a:t>
            </a:r>
          </a:p>
          <a:p>
            <a:pPr/>
            <a:r>
              <a:t>Amazing support for concurrency</a:t>
            </a:r>
          </a:p>
          <a:p>
            <a:pPr/>
            <a:r>
              <a:t>Single machine handles millions of connections</a:t>
            </a:r>
          </a:p>
          <a:p>
            <a:pPr/>
            <a:r>
              <a:t>Write full stack JS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