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react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enrikeichenhardt.blogspot.com/2013/06/why-shared-mutable-state-is-root-of-all.htm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ode &amp; Rea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React</a:t>
            </a:r>
          </a:p>
        </p:txBody>
      </p:sp>
      <p:sp>
        <p:nvSpPr>
          <p:cNvPr id="148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odel-View-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205" name="Rectangle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User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207" name="&lt;text&gt;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&lt;text&gt;</a:t>
            </a:r>
          </a:p>
        </p:txBody>
      </p:sp>
      <p:sp>
        <p:nvSpPr>
          <p:cNvPr id="208" name="Widget…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Names</a:t>
            </a:r>
          </a:p>
        </p:txBody>
      </p:sp>
      <p:sp>
        <p:nvSpPr>
          <p:cNvPr id="209" name="&lt;canvas&gt;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&lt;canvas&gt;</a:t>
            </a:r>
          </a:p>
        </p:txBody>
      </p:sp>
      <p:sp>
        <p:nvSpPr>
          <p:cNvPr id="210" name="Widget…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Params</a:t>
            </a:r>
          </a:p>
        </p:txBody>
      </p:sp>
      <p:sp>
        <p:nvSpPr>
          <p:cNvPr id="211" name="Line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13" name="Client"/>
          <p:cNvSpPr/>
          <p:nvPr/>
        </p:nvSpPr>
        <p:spPr>
          <a:xfrm>
            <a:off x="2787850" y="5182432"/>
            <a:ext cx="958292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15" name="View"/>
          <p:cNvSpPr txBox="1"/>
          <p:nvPr/>
        </p:nvSpPr>
        <p:spPr>
          <a:xfrm>
            <a:off x="4160106" y="5526721"/>
            <a:ext cx="10712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216" name="Model"/>
          <p:cNvSpPr txBox="1"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217" name="Controller"/>
          <p:cNvSpPr txBox="1"/>
          <p:nvPr/>
        </p:nvSpPr>
        <p:spPr>
          <a:xfrm>
            <a:off x="5645149" y="5526721"/>
            <a:ext cx="208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Controller</a:t>
            </a:r>
          </a:p>
        </p:txBody>
      </p:sp>
      <p:sp>
        <p:nvSpPr>
          <p:cNvPr id="218" name="Model handles data…"/>
          <p:cNvSpPr txBox="1"/>
          <p:nvPr/>
        </p:nvSpPr>
        <p:spPr>
          <a:xfrm>
            <a:off x="717047" y="2226829"/>
            <a:ext cx="1157070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Model handles data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View handles display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Controller updates one when other changes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This is called “data binding”</a:t>
            </a:r>
          </a:p>
        </p:txBody>
      </p:sp>
      <p:sp>
        <p:nvSpPr>
          <p:cNvPr id="219" name="Line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1" name="REST API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222" name="Local…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Local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Storage</a:t>
            </a:r>
          </a:p>
        </p:txBody>
      </p:sp>
      <p:sp>
        <p:nvSpPr>
          <p:cNvPr id="223" name="More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More</a:t>
            </a:r>
          </a:p>
        </p:txBody>
      </p:sp>
      <p:sp>
        <p:nvSpPr>
          <p:cNvPr id="224" name="Line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7" name="5"/>
          <p:cNvSpPr txBox="1"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del-View-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230" name="Rectangle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1" name="User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232" name="&lt;text&gt;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&lt;text&gt;</a:t>
            </a:r>
          </a:p>
        </p:txBody>
      </p:sp>
      <p:sp>
        <p:nvSpPr>
          <p:cNvPr id="233" name="Widget…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Names</a:t>
            </a:r>
          </a:p>
        </p:txBody>
      </p:sp>
      <p:sp>
        <p:nvSpPr>
          <p:cNvPr id="234" name="&lt;canvas&gt;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&lt;canvas&gt;</a:t>
            </a:r>
          </a:p>
        </p:txBody>
      </p:sp>
      <p:sp>
        <p:nvSpPr>
          <p:cNvPr id="235" name="Widget…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Params</a:t>
            </a:r>
          </a:p>
        </p:txBody>
      </p:sp>
      <p:sp>
        <p:nvSpPr>
          <p:cNvPr id="236" name="Line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38" name="Client"/>
          <p:cNvSpPr/>
          <p:nvPr/>
        </p:nvSpPr>
        <p:spPr>
          <a:xfrm>
            <a:off x="2787850" y="5182432"/>
            <a:ext cx="958292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0" name="Template"/>
          <p:cNvSpPr txBox="1"/>
          <p:nvPr/>
        </p:nvSpPr>
        <p:spPr>
          <a:xfrm>
            <a:off x="3711135" y="5526721"/>
            <a:ext cx="19691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41" name="Model"/>
          <p:cNvSpPr txBox="1"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242" name="View"/>
          <p:cNvSpPr txBox="1"/>
          <p:nvPr/>
        </p:nvSpPr>
        <p:spPr>
          <a:xfrm>
            <a:off x="6153327" y="5526721"/>
            <a:ext cx="10712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243" name="MVC naming conventions are inconsistent…"/>
          <p:cNvSpPr txBox="1"/>
          <p:nvPr/>
        </p:nvSpPr>
        <p:spPr>
          <a:xfrm>
            <a:off x="717047" y="2499879"/>
            <a:ext cx="1157070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MVC naming conventions are inconsistent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In Backbone, it's Model/Template/View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Pattern is the same 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Model=data, Template=display, View=coordination</a:t>
            </a:r>
          </a:p>
        </p:txBody>
      </p:sp>
      <p:sp>
        <p:nvSpPr>
          <p:cNvPr id="244" name="Line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5" name="Line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6" name="REST API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247" name="Local…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Local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Storage</a:t>
            </a:r>
          </a:p>
        </p:txBody>
      </p:sp>
      <p:sp>
        <p:nvSpPr>
          <p:cNvPr id="248" name="More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More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2" name="5"/>
          <p:cNvSpPr txBox="1"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creen Shot 2017-01-05 at 3.40.25 PM.png" descr="Screen Shot 2017-01-05 at 3.40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4591" b="0"/>
          <a:stretch>
            <a:fillRect/>
          </a:stretch>
        </p:blipFill>
        <p:spPr>
          <a:xfrm>
            <a:off x="5140325" y="2583904"/>
            <a:ext cx="7915275" cy="6286501"/>
          </a:xfrm>
          <a:prstGeom prst="rect">
            <a:avLst/>
          </a:prstGeom>
        </p:spPr>
      </p:pic>
      <p:sp>
        <p:nvSpPr>
          <p:cNvPr id="255" name="Compos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Composability</a:t>
            </a:r>
          </a:p>
        </p:txBody>
      </p:sp>
      <p:sp>
        <p:nvSpPr>
          <p:cNvPr id="256" name="Rectangle"/>
          <p:cNvSpPr/>
          <p:nvPr/>
        </p:nvSpPr>
        <p:spPr>
          <a:xfrm>
            <a:off x="5553075" y="5631904"/>
            <a:ext cx="2819202" cy="4331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7" name="Rectangle"/>
          <p:cNvSpPr/>
          <p:nvPr/>
        </p:nvSpPr>
        <p:spPr>
          <a:xfrm>
            <a:off x="8432800" y="3587204"/>
            <a:ext cx="4633268" cy="527794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8" name="Rectangle"/>
          <p:cNvSpPr/>
          <p:nvPr/>
        </p:nvSpPr>
        <p:spPr>
          <a:xfrm>
            <a:off x="5588000" y="5672534"/>
            <a:ext cx="346075" cy="3518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9" name="Rectangle"/>
          <p:cNvSpPr/>
          <p:nvPr/>
        </p:nvSpPr>
        <p:spPr>
          <a:xfrm>
            <a:off x="9588500" y="3615134"/>
            <a:ext cx="2819202" cy="522208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5518150" y="4440634"/>
            <a:ext cx="2889052" cy="3205114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1" name="“Compose” an application by reusing smaller components.…"/>
          <p:cNvSpPr txBox="1"/>
          <p:nvPr/>
        </p:nvSpPr>
        <p:spPr>
          <a:xfrm>
            <a:off x="895070" y="2959099"/>
            <a:ext cx="3929821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“Compose” an application by reusing smaller components.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Each component has its own MVC, which can adapt based on where it’s placed.</a:t>
            </a:r>
          </a:p>
        </p:txBody>
      </p:sp>
      <p:sp>
        <p:nvSpPr>
          <p:cNvPr id="262" name="Month"/>
          <p:cNvSpPr txBox="1"/>
          <p:nvPr/>
        </p:nvSpPr>
        <p:spPr>
          <a:xfrm>
            <a:off x="6067219" y="4508500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Month</a:t>
            </a:r>
          </a:p>
        </p:txBody>
      </p:sp>
      <p:sp>
        <p:nvSpPr>
          <p:cNvPr id="263" name="Week"/>
          <p:cNvSpPr txBox="1"/>
          <p:nvPr/>
        </p:nvSpPr>
        <p:spPr>
          <a:xfrm>
            <a:off x="6697185" y="54801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64" name="Week"/>
          <p:cNvSpPr txBox="1"/>
          <p:nvPr/>
        </p:nvSpPr>
        <p:spPr>
          <a:xfrm>
            <a:off x="8604144" y="3829174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65" name="Day"/>
          <p:cNvSpPr txBox="1"/>
          <p:nvPr/>
        </p:nvSpPr>
        <p:spPr>
          <a:xfrm>
            <a:off x="5606944" y="59754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  <p:sp>
        <p:nvSpPr>
          <p:cNvPr id="266" name="Day"/>
          <p:cNvSpPr txBox="1"/>
          <p:nvPr/>
        </p:nvSpPr>
        <p:spPr>
          <a:xfrm>
            <a:off x="10102645" y="42355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69" name="Facebook developed React in 201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Facebook developed React in 2011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Open sourced 2013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For UI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72" name="Opiniona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Opinionated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Only one way to do things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Pro: Helps increase correctness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Con: increases learning curve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75" name="React takes over DOM manipulation complet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React takes over DOM manipulation completely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Advantages: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Optimize DOM access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Synchronize state between DOM &amp; JS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Enables rendering to non-DOM env (React Native)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78" name="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Components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Central API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Think "Lego blocks"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Nesting creates modularity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All data passed through HTML-style properties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Get and set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81" name="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State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The Model in MVC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Think everything you might want to persist - UI too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Can be thought of as data, it's in memory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React guards state closely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Encourages many best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84" name="Immut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Immutables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"shared mutable state is the root of all evil"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mutable state + async = non-determinism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https://henrikeichenhardt.blogspot.com/2013/06/why-shared-mutable-state-is-root-of-all.html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In a nutshell: use a copy instead of modifying original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&quot;One way data flow&quot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defTabSz="496569">
              <a:spcBef>
                <a:spcPts val="3500"/>
              </a:spcBef>
              <a:buSzTx/>
              <a:buNone/>
              <a:defRPr sz="3400"/>
            </a:lvl1pPr>
          </a:lstStyle>
          <a:p>
            <a:pPr/>
            <a:r>
              <a:t>"One way data flow"</a:t>
            </a:r>
          </a:p>
        </p:txBody>
      </p:sp>
      <p:sp>
        <p:nvSpPr>
          <p:cNvPr id="287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288" name="Modular Components"/>
          <p:cNvSpPr/>
          <p:nvPr/>
        </p:nvSpPr>
        <p:spPr>
          <a:xfrm>
            <a:off x="4990262" y="51562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Modular Components</a:t>
            </a:r>
          </a:p>
        </p:txBody>
      </p:sp>
      <p:sp>
        <p:nvSpPr>
          <p:cNvPr id="289" name="Children…"/>
          <p:cNvSpPr/>
          <p:nvPr/>
        </p:nvSpPr>
        <p:spPr>
          <a:xfrm>
            <a:off x="8673262" y="71628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Children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("Lego Blocks")</a:t>
            </a:r>
          </a:p>
        </p:txBody>
      </p:sp>
      <p:sp>
        <p:nvSpPr>
          <p:cNvPr id="290" name="App"/>
          <p:cNvSpPr/>
          <p:nvPr/>
        </p:nvSpPr>
        <p:spPr>
          <a:xfrm>
            <a:off x="1307261" y="36195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App</a:t>
            </a:r>
          </a:p>
        </p:txBody>
      </p:sp>
      <p:cxnSp>
        <p:nvCxnSpPr>
          <p:cNvPr id="291" name="Connection Line"/>
          <p:cNvCxnSpPr>
            <a:stCxn id="290" idx="0"/>
            <a:endCxn id="288" idx="0"/>
          </p:cNvCxnSpPr>
          <p:nvPr/>
        </p:nvCxnSpPr>
        <p:spPr>
          <a:xfrm>
            <a:off x="2374061" y="4686300"/>
            <a:ext cx="3683002" cy="15367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</p:cxnSp>
      <p:cxnSp>
        <p:nvCxnSpPr>
          <p:cNvPr id="292" name="Connection Line"/>
          <p:cNvCxnSpPr>
            <a:stCxn id="288" idx="0"/>
            <a:endCxn id="289" idx="0"/>
          </p:cNvCxnSpPr>
          <p:nvPr/>
        </p:nvCxnSpPr>
        <p:spPr>
          <a:xfrm>
            <a:off x="6057062" y="6223000"/>
            <a:ext cx="3683001" cy="2006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</p:cxnSp>
      <p:sp>
        <p:nvSpPr>
          <p:cNvPr id="293" name="initial state (data)"/>
          <p:cNvSpPr txBox="1"/>
          <p:nvPr/>
        </p:nvSpPr>
        <p:spPr>
          <a:xfrm>
            <a:off x="4831156" y="3829049"/>
            <a:ext cx="245181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initial state (data)</a:t>
            </a:r>
          </a:p>
        </p:txBody>
      </p:sp>
      <p:sp>
        <p:nvSpPr>
          <p:cNvPr id="294" name="copy of parent state,…"/>
          <p:cNvSpPr txBox="1"/>
          <p:nvPr/>
        </p:nvSpPr>
        <p:spPr>
          <a:xfrm>
            <a:off x="8660562" y="5029199"/>
            <a:ext cx="309067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copy of parent state,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possibly modified</a:t>
            </a:r>
          </a:p>
        </p:txBody>
      </p:sp>
      <p:cxnSp>
        <p:nvCxnSpPr>
          <p:cNvPr id="295" name="Connection Line"/>
          <p:cNvCxnSpPr>
            <a:stCxn id="289" idx="0"/>
            <a:endCxn id="290" idx="0"/>
          </p:cNvCxnSpPr>
          <p:nvPr/>
        </p:nvCxnSpPr>
        <p:spPr>
          <a:xfrm flipH="1" flipV="1">
            <a:off x="2374061" y="4686300"/>
            <a:ext cx="7366002" cy="354330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</p:cxnSp>
      <p:cxnSp>
        <p:nvCxnSpPr>
          <p:cNvPr id="296" name="Connection Line"/>
          <p:cNvCxnSpPr>
            <a:stCxn id="288" idx="0"/>
            <a:endCxn id="290" idx="0"/>
          </p:cNvCxnSpPr>
          <p:nvPr/>
        </p:nvCxnSpPr>
        <p:spPr>
          <a:xfrm flipH="1" flipV="1">
            <a:off x="2374061" y="4686300"/>
            <a:ext cx="3683002" cy="153670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</p:cxnSp>
      <p:sp>
        <p:nvSpPr>
          <p:cNvPr id="297" name="UI events and…"/>
          <p:cNvSpPr txBox="1"/>
          <p:nvPr/>
        </p:nvSpPr>
        <p:spPr>
          <a:xfrm>
            <a:off x="1253566" y="8147050"/>
            <a:ext cx="40443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UI events and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other data updates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must go as far up as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ay 3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 Schedule</a:t>
            </a:r>
          </a:p>
        </p:txBody>
      </p:sp>
      <p:sp>
        <p:nvSpPr>
          <p:cNvPr id="151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Introductions / Icebreakers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Intro to React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State, Events and Data Flow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Component Trees &amp; Lifecycle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React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onnection Line"/>
          <p:cNvCxnSpPr>
            <a:stCxn id="304" idx="0"/>
            <a:endCxn id="305" idx="0"/>
          </p:cNvCxnSpPr>
          <p:nvPr/>
        </p:nvCxnSpPr>
        <p:spPr>
          <a:xfrm flipH="1" flipV="1">
            <a:off x="2374061" y="4686300"/>
            <a:ext cx="7366002" cy="354330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</p:cxnSp>
      <p:sp>
        <p:nvSpPr>
          <p:cNvPr id="300" name="&quot;Lifting state&quot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defTabSz="496569">
              <a:spcBef>
                <a:spcPts val="3500"/>
              </a:spcBef>
              <a:buSzTx/>
              <a:buNone/>
              <a:defRPr sz="3400"/>
            </a:lvl1pPr>
          </a:lstStyle>
          <a:p>
            <a:pPr/>
            <a:r>
              <a:t>"Lifting state"</a:t>
            </a:r>
          </a:p>
        </p:txBody>
      </p:sp>
      <p:sp>
        <p:nvSpPr>
          <p:cNvPr id="301" name="Modular Components"/>
          <p:cNvSpPr/>
          <p:nvPr/>
        </p:nvSpPr>
        <p:spPr>
          <a:xfrm>
            <a:off x="4736262" y="54229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Modular Components</a:t>
            </a:r>
          </a:p>
        </p:txBody>
      </p:sp>
      <p:sp>
        <p:nvSpPr>
          <p:cNvPr id="302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303" name="Modular Components"/>
          <p:cNvSpPr/>
          <p:nvPr/>
        </p:nvSpPr>
        <p:spPr>
          <a:xfrm>
            <a:off x="4990262" y="51562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Modular Components</a:t>
            </a:r>
          </a:p>
        </p:txBody>
      </p:sp>
      <p:sp>
        <p:nvSpPr>
          <p:cNvPr id="304" name="Child"/>
          <p:cNvSpPr/>
          <p:nvPr/>
        </p:nvSpPr>
        <p:spPr>
          <a:xfrm>
            <a:off x="8673262" y="71628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Child</a:t>
            </a:r>
          </a:p>
        </p:txBody>
      </p:sp>
      <p:sp>
        <p:nvSpPr>
          <p:cNvPr id="305" name="Closest…"/>
          <p:cNvSpPr/>
          <p:nvPr/>
        </p:nvSpPr>
        <p:spPr>
          <a:xfrm>
            <a:off x="1307261" y="3619500"/>
            <a:ext cx="2133601" cy="213360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Closest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Common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Ancestor</a:t>
            </a:r>
          </a:p>
        </p:txBody>
      </p:sp>
      <p:cxnSp>
        <p:nvCxnSpPr>
          <p:cNvPr id="306" name="Connection Line"/>
          <p:cNvCxnSpPr>
            <a:stCxn id="305" idx="0"/>
            <a:endCxn id="303" idx="0"/>
          </p:cNvCxnSpPr>
          <p:nvPr/>
        </p:nvCxnSpPr>
        <p:spPr>
          <a:xfrm>
            <a:off x="2374061" y="4686300"/>
            <a:ext cx="3683002" cy="15367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</p:cxnSp>
      <p:cxnSp>
        <p:nvCxnSpPr>
          <p:cNvPr id="307" name="Connection Line"/>
          <p:cNvCxnSpPr>
            <a:stCxn id="303" idx="0"/>
            <a:endCxn id="304" idx="0"/>
          </p:cNvCxnSpPr>
          <p:nvPr/>
        </p:nvCxnSpPr>
        <p:spPr>
          <a:xfrm>
            <a:off x="6057062" y="6223000"/>
            <a:ext cx="3683001" cy="2006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</p:cxnSp>
      <p:sp>
        <p:nvSpPr>
          <p:cNvPr id="308" name="state"/>
          <p:cNvSpPr txBox="1"/>
          <p:nvPr/>
        </p:nvSpPr>
        <p:spPr>
          <a:xfrm>
            <a:off x="5669508" y="3829049"/>
            <a:ext cx="7751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309" name="copy of parent state,…"/>
          <p:cNvSpPr txBox="1"/>
          <p:nvPr/>
        </p:nvSpPr>
        <p:spPr>
          <a:xfrm>
            <a:off x="8660562" y="5029199"/>
            <a:ext cx="309067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copy of parent state,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possibly modified</a:t>
            </a:r>
          </a:p>
        </p:txBody>
      </p:sp>
      <p:cxnSp>
        <p:nvCxnSpPr>
          <p:cNvPr id="310" name="Connection Line"/>
          <p:cNvCxnSpPr>
            <a:stCxn id="304" idx="0"/>
            <a:endCxn id="303" idx="0"/>
          </p:cNvCxnSpPr>
          <p:nvPr/>
        </p:nvCxnSpPr>
        <p:spPr>
          <a:xfrm flipH="1" flipV="1">
            <a:off x="6057062" y="6223000"/>
            <a:ext cx="3683001" cy="2006600"/>
          </a:xfrm>
          <a:prstGeom prst="straightConnector1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</p:cxnSp>
      <p:sp>
        <p:nvSpPr>
          <p:cNvPr id="311" name="If a sibling of a modular component…"/>
          <p:cNvSpPr txBox="1"/>
          <p:nvPr/>
        </p:nvSpPr>
        <p:spPr>
          <a:xfrm>
            <a:off x="479018" y="7861299"/>
            <a:ext cx="512338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C0C0C0"/>
                </a:solidFill>
              </a:defRPr>
            </a:pPr>
            <a:r>
              <a:t>If a sibling of a modular component </a:t>
            </a:r>
          </a:p>
          <a:p>
            <a:pPr algn="l">
              <a:defRPr sz="2400">
                <a:solidFill>
                  <a:srgbClr val="C0C0C0"/>
                </a:solidFill>
              </a:defRPr>
            </a:pPr>
            <a:r>
              <a:t>needs the same data, "lift" the state </a:t>
            </a:r>
          </a:p>
          <a:p>
            <a:pPr algn="l">
              <a:defRPr sz="2400">
                <a:solidFill>
                  <a:srgbClr val="C0C0C0"/>
                </a:solidFill>
              </a:defRPr>
            </a:pPr>
            <a:r>
              <a:t>up to the parent, and allow it to flow </a:t>
            </a:r>
          </a:p>
          <a:p>
            <a:pPr algn="l">
              <a:defRPr sz="2400">
                <a:solidFill>
                  <a:srgbClr val="C0C0C0"/>
                </a:solidFill>
              </a:defRPr>
            </a:pPr>
            <a:r>
              <a:t>to both siblings.</a:t>
            </a:r>
          </a:p>
        </p:txBody>
      </p:sp>
      <p:cxnSp>
        <p:nvCxnSpPr>
          <p:cNvPr id="312" name="Connection Line"/>
          <p:cNvCxnSpPr>
            <a:stCxn id="305" idx="0"/>
            <a:endCxn id="303" idx="0"/>
          </p:cNvCxnSpPr>
          <p:nvPr/>
        </p:nvCxnSpPr>
        <p:spPr>
          <a:xfrm>
            <a:off x="2374061" y="4686300"/>
            <a:ext cx="3683002" cy="153670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</p:cxnSp>
      <p:sp>
        <p:nvSpPr>
          <p:cNvPr id="313" name="&quot;lift&quot;"/>
          <p:cNvSpPr txBox="1"/>
          <p:nvPr/>
        </p:nvSpPr>
        <p:spPr>
          <a:xfrm>
            <a:off x="2746425" y="6730999"/>
            <a:ext cx="5885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"lift"</a:t>
            </a:r>
          </a:p>
        </p:txBody>
      </p:sp>
      <p:sp>
        <p:nvSpPr>
          <p:cNvPr id="314" name="&quot;lift&quot; flows"/>
          <p:cNvSpPr txBox="1"/>
          <p:nvPr/>
        </p:nvSpPr>
        <p:spPr>
          <a:xfrm>
            <a:off x="4376191" y="4486274"/>
            <a:ext cx="13676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"lift" flows</a:t>
            </a:r>
          </a:p>
        </p:txBody>
      </p:sp>
      <p:cxnSp>
        <p:nvCxnSpPr>
          <p:cNvPr id="315" name="Connection Line"/>
          <p:cNvCxnSpPr>
            <a:stCxn id="305" idx="0"/>
            <a:endCxn id="301" idx="0"/>
          </p:cNvCxnSpPr>
          <p:nvPr/>
        </p:nvCxnSpPr>
        <p:spPr>
          <a:xfrm>
            <a:off x="2374061" y="4686300"/>
            <a:ext cx="3429002" cy="1803400"/>
          </a:xfrm>
          <a:prstGeom prst="straightConnector1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</p:cxnSp>
      <p:sp>
        <p:nvSpPr>
          <p:cNvPr id="316" name="remove"/>
          <p:cNvSpPr txBox="1"/>
          <p:nvPr/>
        </p:nvSpPr>
        <p:spPr>
          <a:xfrm>
            <a:off x="7037502" y="7994649"/>
            <a:ext cx="11250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319" name="Putting it all toge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Putting it all together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Components pass properties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Immutable data flows one-way</a:t>
            </a:r>
          </a:p>
          <a:p>
            <a:pPr lvl="1" marL="822325" indent="-377825" defTabSz="496569">
              <a:spcBef>
                <a:spcPts val="3500"/>
              </a:spcBef>
              <a:defRPr sz="3400"/>
            </a:pPr>
            <a:r>
              <a:t>Lift state when needed to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Lab: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Intro </a:t>
            </a:r>
          </a:p>
        </p:txBody>
      </p:sp>
      <p:sp>
        <p:nvSpPr>
          <p:cNvPr id="322" name="Starter code: examples/01-intro/01-hello-world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Starter code: examples/01-intro/01-hello-world.html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Code-along as we move through the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Lab: TicTacT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TicTacToe </a:t>
            </a:r>
          </a:p>
        </p:txBody>
      </p:sp>
      <p:sp>
        <p:nvSpPr>
          <p:cNvPr id="325" name="Implement TicTacToe UI using Re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Implement TicTacToe UI using React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Starter code: 02-tictactoe/tictactoe.v1.html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Code-along as we move through the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Lab: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Build </a:t>
            </a:r>
          </a:p>
        </p:txBody>
      </p:sp>
      <p:sp>
        <p:nvSpPr>
          <p:cNvPr id="328" name="Implement build process using Webpack and Bab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400"/>
            </a:pPr>
            <a:r>
              <a:t>Implement build process using Webpack and Babel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Starter code: 04-build/tictactoe.v1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Code-along as we move through the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tatic page (Web 1.0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page (Web 1.0)</a:t>
            </a:r>
          </a:p>
        </p:txBody>
      </p:sp>
      <p:sp>
        <p:nvSpPr>
          <p:cNvPr id="154" name="Server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5" name="Client"/>
          <p:cNvSpPr/>
          <p:nvPr/>
        </p:nvSpPr>
        <p:spPr>
          <a:xfrm>
            <a:off x="3632200" y="67945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cxnSp>
        <p:nvCxnSpPr>
          <p:cNvPr id="156" name="Connection Line"/>
          <p:cNvCxnSpPr>
            <a:stCxn id="154" idx="0"/>
            <a:endCxn id="155" idx="0"/>
          </p:cNvCxnSpPr>
          <p:nvPr/>
        </p:nvCxnSpPr>
        <p:spPr>
          <a:xfrm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7" name="Client makes HTTP GET request to server…"/>
          <p:cNvSpPr txBox="1"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Server responds with HTML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parses HTML to DOM, displays to user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User interacts with DOM, submits form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sends back form fields in HTTP POST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Server redirects client to new URL (step 2)</a:t>
            </a:r>
          </a:p>
        </p:txBody>
      </p:sp>
      <p:cxnSp>
        <p:nvCxnSpPr>
          <p:cNvPr id="158" name="Connection Line"/>
          <p:cNvCxnSpPr>
            <a:stCxn id="155" idx="0"/>
            <a:endCxn id="154" idx="0"/>
          </p:cNvCxnSpPr>
          <p:nvPr/>
        </p:nvCxnSpPr>
        <p:spPr>
          <a:xfrm flipH="1" flipV="1"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9" name="User"/>
          <p:cNvSpPr/>
          <p:nvPr/>
        </p:nvSpPr>
        <p:spPr>
          <a:xfrm>
            <a:off x="7403474" y="63492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60" name="Line"/>
          <p:cNvSpPr/>
          <p:nvPr/>
        </p:nvSpPr>
        <p:spPr>
          <a:xfrm>
            <a:off x="5645373" y="7511166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>
            <a:off x="5645373" y="7826250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2" name="1,5"/>
          <p:cNvSpPr txBox="1"/>
          <p:nvPr/>
        </p:nvSpPr>
        <p:spPr>
          <a:xfrm>
            <a:off x="3676396" y="60388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1,5</a:t>
            </a:r>
          </a:p>
        </p:txBody>
      </p:sp>
      <p:sp>
        <p:nvSpPr>
          <p:cNvPr id="163" name="2,6"/>
          <p:cNvSpPr txBox="1"/>
          <p:nvPr/>
        </p:nvSpPr>
        <p:spPr>
          <a:xfrm>
            <a:off x="920496" y="48196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2,6</a:t>
            </a:r>
          </a:p>
        </p:txBody>
      </p:sp>
      <p:sp>
        <p:nvSpPr>
          <p:cNvPr id="164" name="3"/>
          <p:cNvSpPr txBox="1"/>
          <p:nvPr/>
        </p:nvSpPr>
        <p:spPr>
          <a:xfrm>
            <a:off x="6318148" y="66779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5" name="4"/>
          <p:cNvSpPr txBox="1"/>
          <p:nvPr/>
        </p:nvSpPr>
        <p:spPr>
          <a:xfrm>
            <a:off x="6318148" y="80117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ingle Page App (SP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Page App (SPA)</a:t>
            </a:r>
          </a:p>
        </p:txBody>
      </p:sp>
      <p:sp>
        <p:nvSpPr>
          <p:cNvPr id="168" name="Server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69" name="Client"/>
          <p:cNvSpPr/>
          <p:nvPr/>
        </p:nvSpPr>
        <p:spPr>
          <a:xfrm>
            <a:off x="4495800" y="63373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cxnSp>
        <p:nvCxnSpPr>
          <p:cNvPr id="170" name="Connection Line"/>
          <p:cNvCxnSpPr>
            <a:stCxn id="168" idx="0"/>
            <a:endCxn id="169" idx="0"/>
          </p:cNvCxnSpPr>
          <p:nvPr/>
        </p:nvCxnSpPr>
        <p:spPr>
          <a:xfrm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71" name="Client makes HTTP GET request to server…"/>
          <p:cNvSpPr txBox="1"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Server responds with HTML + JS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parses HTML + JS, displays to user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User interacts with DOM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performs action based on DOM event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Repeat from step 3</a:t>
            </a:r>
          </a:p>
        </p:txBody>
      </p:sp>
      <p:cxnSp>
        <p:nvCxnSpPr>
          <p:cNvPr id="172" name="Connection Line"/>
          <p:cNvCxnSpPr>
            <a:stCxn id="169" idx="0"/>
            <a:endCxn id="168" idx="0"/>
          </p:cNvCxnSpPr>
          <p:nvPr/>
        </p:nvCxnSpPr>
        <p:spPr>
          <a:xfrm flipH="1" flipV="1"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73" name="User"/>
          <p:cNvSpPr/>
          <p:nvPr/>
        </p:nvSpPr>
        <p:spPr>
          <a:xfrm>
            <a:off x="8267074" y="58920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74" name="Line"/>
          <p:cNvSpPr/>
          <p:nvPr/>
        </p:nvSpPr>
        <p:spPr>
          <a:xfrm>
            <a:off x="6508973" y="7053966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5" name="Line"/>
          <p:cNvSpPr/>
          <p:nvPr/>
        </p:nvSpPr>
        <p:spPr>
          <a:xfrm flipH="1">
            <a:off x="6508973" y="7369050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6" name="1"/>
          <p:cNvSpPr txBox="1"/>
          <p:nvPr/>
        </p:nvSpPr>
        <p:spPr>
          <a:xfrm>
            <a:off x="4844948" y="58864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2"/>
          <p:cNvSpPr txBox="1"/>
          <p:nvPr/>
        </p:nvSpPr>
        <p:spPr>
          <a:xfrm>
            <a:off x="2876448" y="434544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" name="3"/>
          <p:cNvSpPr txBox="1"/>
          <p:nvPr/>
        </p:nvSpPr>
        <p:spPr>
          <a:xfrm>
            <a:off x="7181748" y="62207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9" name="4"/>
          <p:cNvSpPr txBox="1"/>
          <p:nvPr/>
        </p:nvSpPr>
        <p:spPr>
          <a:xfrm>
            <a:off x="7181748" y="75545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0" name="REST API"/>
          <p:cNvSpPr/>
          <p:nvPr/>
        </p:nvSpPr>
        <p:spPr>
          <a:xfrm>
            <a:off x="698500" y="5164072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181" name="Local…"/>
          <p:cNvSpPr/>
          <p:nvPr/>
        </p:nvSpPr>
        <p:spPr>
          <a:xfrm>
            <a:off x="698500" y="6683244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Local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Storage</a:t>
            </a:r>
          </a:p>
        </p:txBody>
      </p:sp>
      <p:sp>
        <p:nvSpPr>
          <p:cNvPr id="182" name="More"/>
          <p:cNvSpPr/>
          <p:nvPr/>
        </p:nvSpPr>
        <p:spPr>
          <a:xfrm>
            <a:off x="698500" y="8202169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More</a:t>
            </a:r>
          </a:p>
        </p:txBody>
      </p:sp>
      <p:sp>
        <p:nvSpPr>
          <p:cNvPr id="183" name="Line"/>
          <p:cNvSpPr/>
          <p:nvPr/>
        </p:nvSpPr>
        <p:spPr>
          <a:xfrm flipH="1" flipV="1">
            <a:off x="2321837" y="6115317"/>
            <a:ext cx="2008798" cy="857674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4" name="Line"/>
          <p:cNvSpPr/>
          <p:nvPr/>
        </p:nvSpPr>
        <p:spPr>
          <a:xfrm flipH="1">
            <a:off x="2262132" y="7268449"/>
            <a:ext cx="2072138" cy="12392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 flipH="1">
            <a:off x="2320667" y="7554449"/>
            <a:ext cx="2007612" cy="1105878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6" name="1"/>
          <p:cNvSpPr txBox="1"/>
          <p:nvPr/>
        </p:nvSpPr>
        <p:spPr>
          <a:xfrm>
            <a:off x="5349573" y="568598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5"/>
          <p:cNvSpPr txBox="1"/>
          <p:nvPr/>
        </p:nvSpPr>
        <p:spPr>
          <a:xfrm>
            <a:off x="3832615" y="787311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90" name="Single Page Apps face unique challe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Single Page Apps face unique challenges</a:t>
            </a:r>
          </a:p>
          <a:p>
            <a:pPr/>
            <a:r>
              <a:t>State</a:t>
            </a:r>
          </a:p>
          <a:p>
            <a:pPr/>
            <a:r>
              <a:t>Timing</a:t>
            </a:r>
          </a:p>
          <a:p>
            <a:pPr/>
            <a:r>
              <a:t>DOM</a:t>
            </a:r>
          </a:p>
          <a:p>
            <a:pPr/>
            <a:r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93" name="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State</a:t>
            </a:r>
          </a:p>
          <a:p>
            <a:pPr/>
            <a:r>
              <a:t>UI (is the checkbox checked?)</a:t>
            </a:r>
          </a:p>
          <a:p>
            <a:pPr/>
            <a:r>
              <a:t>Application (is the widget in edit mode?)</a:t>
            </a:r>
          </a:p>
          <a:p>
            <a:pPr/>
            <a:r>
              <a:t>Global (authentication, settings)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96" name="Ti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Timing</a:t>
            </a:r>
          </a:p>
          <a:p>
            <a:pPr/>
            <a:r>
              <a:t>HTML / JS load time</a:t>
            </a:r>
          </a:p>
          <a:p>
            <a:pPr/>
            <a:r>
              <a:t>Framework / Application load time</a:t>
            </a:r>
          </a:p>
          <a:p>
            <a:pPr/>
            <a:r>
              <a:t>DOM Rendering</a:t>
            </a:r>
          </a:p>
          <a:p>
            <a:pPr/>
            <a:r>
              <a:t>Asynchronous operations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99" name="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DOM</a:t>
            </a:r>
          </a:p>
          <a:p>
            <a:pPr/>
            <a:r>
              <a:t>DOM operations are expensive</a:t>
            </a:r>
          </a:p>
          <a:p>
            <a:pPr/>
            <a:r>
              <a:t>Redundant operations should be minimized</a:t>
            </a:r>
          </a:p>
          <a:p>
            <a:pPr/>
            <a:r>
              <a:t>Another form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202" name="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Structure</a:t>
            </a:r>
          </a:p>
          <a:p>
            <a:pPr/>
            <a:r>
              <a:t>Separation of Concerns</a:t>
            </a:r>
          </a:p>
          <a:p>
            <a:pPr/>
            <a:r>
              <a:t>Single Responsibility </a:t>
            </a:r>
          </a:p>
          <a:p>
            <a:pPr/>
            <a:r>
              <a:t>Composability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