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2E9"/>
          </a:solidFill>
        </a:fill>
      </a:tcStyle>
    </a:wholeTbl>
    <a:band2H>
      <a:tcTxStyle b="def" i="def"/>
      <a:tcStyle>
        <a:tcBdr/>
        <a:fill>
          <a:solidFill>
            <a:srgbClr val="E6EA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CDACA"/>
          </a:solidFill>
        </a:fill>
      </a:tcStyle>
    </a:wholeTbl>
    <a:band2H>
      <a:tcTxStyle b="def" i="def"/>
      <a:tcStyle>
        <a:tcBdr/>
        <a:fill>
          <a:solidFill>
            <a:srgbClr val="E7EDE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CEE9"/>
          </a:solidFill>
        </a:fill>
      </a:tcStyle>
    </a:wholeTbl>
    <a:band2H>
      <a:tcTxStyle b="def" i="def"/>
      <a:tcStyle>
        <a:tcBdr/>
        <a:fill>
          <a:solidFill>
            <a:srgbClr val="E9E8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>
              <a:alpha val="20000"/>
            </a:srgbClr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508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5" name="Shape 145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Body Level One…"/>
          <p:cNvSpPr txBox="1"/>
          <p:nvPr>
            <p:ph type="body" sz="quarter" idx="1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  <a:lvl2pPr marL="725236" indent="-280736" algn="ctr">
              <a:spcBef>
                <a:spcPts val="0"/>
              </a:spcBef>
              <a:defRPr i="1" sz="2400"/>
            </a:lvl2pPr>
            <a:lvl3pPr marL="1169736" indent="-280736" algn="ctr">
              <a:spcBef>
                <a:spcPts val="0"/>
              </a:spcBef>
              <a:defRPr i="1" sz="2400"/>
            </a:lvl3pPr>
            <a:lvl4pPr marL="1614236" indent="-280736" algn="ctr">
              <a:spcBef>
                <a:spcPts val="0"/>
              </a:spcBef>
              <a:defRPr i="1" sz="2400"/>
            </a:lvl4pPr>
            <a:lvl5pPr marL="2058736" indent="-280736" algn="ctr">
              <a:spcBef>
                <a:spcPts val="0"/>
              </a:spcBef>
              <a:defRPr i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Rectangle"/>
          <p:cNvSpPr/>
          <p:nvPr>
            <p:ph type="body" sz="quarter" idx="13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/>
          <a:lstStyle/>
          <a:p>
            <a:pPr marL="0" indent="0" algn="ctr">
              <a:spcBef>
                <a:spcPts val="0"/>
              </a:spcBef>
              <a:buSzTx/>
              <a:buNone/>
            </a:pP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-3175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le Text"/>
          <p:cNvSpPr txBox="1"/>
          <p:nvPr>
            <p:ph type="title"/>
          </p:nvPr>
        </p:nvSpPr>
        <p:spPr>
          <a:xfrm>
            <a:off x="975359" y="3029937"/>
            <a:ext cx="11054082" cy="2090703"/>
          </a:xfrm>
          <a:prstGeom prst="rect">
            <a:avLst/>
          </a:prstGeom>
        </p:spPr>
        <p:txBody>
          <a:bodyPr lIns="65023" tIns="65023" rIns="65023" bIns="65023"/>
          <a:lstStyle>
            <a:lvl1pPr defTabSz="1300480">
              <a:defRPr sz="62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18" name="Body Level One…"/>
          <p:cNvSpPr txBox="1"/>
          <p:nvPr>
            <p:ph type="body" sz="quarter" idx="1"/>
          </p:nvPr>
        </p:nvSpPr>
        <p:spPr>
          <a:xfrm>
            <a:off x="1950719" y="5527040"/>
            <a:ext cx="9103361" cy="2492587"/>
          </a:xfrm>
          <a:prstGeom prst="rect">
            <a:avLst/>
          </a:prstGeom>
        </p:spPr>
        <p:txBody>
          <a:bodyPr lIns="65023" tIns="65023" rIns="65023" bIns="65023" anchor="t"/>
          <a:lstStyle>
            <a:lvl1pPr marL="0" indent="0" algn="ctr" defTabSz="1300480">
              <a:spcBef>
                <a:spcPts val="1000"/>
              </a:spcBef>
              <a:buSzTx/>
              <a:buNone/>
              <a:defRPr sz="4400">
                <a:latin typeface="Calibri"/>
                <a:ea typeface="Calibri"/>
                <a:cs typeface="Calibri"/>
                <a:sym typeface="Calibri"/>
              </a:defRPr>
            </a:lvl1pPr>
            <a:lvl2pPr marL="0" indent="457200" algn="ctr" defTabSz="1300480">
              <a:spcBef>
                <a:spcPts val="1000"/>
              </a:spcBef>
              <a:buSzTx/>
              <a:buNone/>
              <a:defRPr sz="4400">
                <a:latin typeface="Calibri"/>
                <a:ea typeface="Calibri"/>
                <a:cs typeface="Calibri"/>
                <a:sym typeface="Calibri"/>
              </a:defRPr>
            </a:lvl2pPr>
            <a:lvl3pPr marL="0" indent="914400" algn="ctr" defTabSz="1300480">
              <a:spcBef>
                <a:spcPts val="1000"/>
              </a:spcBef>
              <a:buSzTx/>
              <a:buNone/>
              <a:defRPr sz="4400">
                <a:latin typeface="Calibri"/>
                <a:ea typeface="Calibri"/>
                <a:cs typeface="Calibri"/>
                <a:sym typeface="Calibri"/>
              </a:defRPr>
            </a:lvl3pPr>
            <a:lvl4pPr marL="0" indent="1371600" algn="ctr" defTabSz="1300480">
              <a:spcBef>
                <a:spcPts val="1000"/>
              </a:spcBef>
              <a:buSzTx/>
              <a:buNone/>
              <a:defRPr sz="4400">
                <a:latin typeface="Calibri"/>
                <a:ea typeface="Calibri"/>
                <a:cs typeface="Calibri"/>
                <a:sym typeface="Calibri"/>
              </a:defRPr>
            </a:lvl4pPr>
            <a:lvl5pPr marL="0" indent="1828800" algn="ctr" defTabSz="1300480">
              <a:spcBef>
                <a:spcPts val="1000"/>
              </a:spcBef>
              <a:buSzTx/>
              <a:buNone/>
              <a:defRPr sz="4400"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9" name="Slide Number"/>
          <p:cNvSpPr txBox="1"/>
          <p:nvPr>
            <p:ph type="sldNum" sz="quarter" idx="2"/>
          </p:nvPr>
        </p:nvSpPr>
        <p:spPr>
          <a:xfrm>
            <a:off x="11998689" y="9114112"/>
            <a:ext cx="355871" cy="371349"/>
          </a:xfrm>
          <a:prstGeom prst="rect">
            <a:avLst/>
          </a:prstGeom>
        </p:spPr>
        <p:txBody>
          <a:bodyPr lIns="65023" tIns="65023" rIns="65023" bIns="65023" anchor="ctr"/>
          <a:lstStyle>
            <a:lvl1pPr algn="r" defTabSz="1300480">
              <a:defRPr sz="16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2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Image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3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37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231900" indent="-342900">
              <a:spcBef>
                <a:spcPts val="3200"/>
              </a:spcBef>
              <a:defRPr sz="2800"/>
            </a:lvl3pPr>
            <a:lvl4pPr marL="1676400" indent="-342900">
              <a:spcBef>
                <a:spcPts val="3200"/>
              </a:spcBef>
              <a:defRPr sz="2800"/>
            </a:lvl4pPr>
            <a:lvl5pPr marL="21209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619250" y="660400"/>
            <a:ext cx="9758017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6718299" y="638918"/>
            <a:ext cx="5325771" cy="821690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47625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231900" indent="-342900">
              <a:spcBef>
                <a:spcPts val="3200"/>
              </a:spcBef>
              <a:defRPr sz="2800"/>
            </a:lvl3pPr>
            <a:lvl4pPr marL="1676400" indent="-342900">
              <a:spcBef>
                <a:spcPts val="3200"/>
              </a:spcBef>
              <a:defRPr sz="2800"/>
            </a:lvl4pPr>
            <a:lvl5pPr marL="21209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731000" y="49657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731000" y="6350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half" idx="15"/>
          </p:nvPr>
        </p:nvSpPr>
        <p:spPr>
          <a:xfrm>
            <a:off x="9525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11798" y="925830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github.com/eliasjames/training-node-react" TargetMode="Externa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Node &amp; React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Node &amp; React</a:t>
            </a:r>
          </a:p>
        </p:txBody>
      </p:sp>
      <p:sp>
        <p:nvSpPr>
          <p:cNvPr id="148" name="Elias Carlston, DevelopIntelligence…"/>
          <p:cNvSpPr txBox="1"/>
          <p:nvPr>
            <p:ph type="subTitle" sz="quarter" idx="1"/>
          </p:nvPr>
        </p:nvSpPr>
        <p:spPr>
          <a:xfrm>
            <a:off x="1270000" y="5029200"/>
            <a:ext cx="10464800" cy="1841053"/>
          </a:xfrm>
          <a:prstGeom prst="rect">
            <a:avLst/>
          </a:prstGeom>
        </p:spPr>
        <p:txBody>
          <a:bodyPr/>
          <a:lstStyle/>
          <a:p>
            <a:pPr>
              <a:defRPr sz="3600"/>
            </a:pPr>
            <a:r>
              <a:t>Elias Carlston, DevelopIntelligence</a:t>
            </a:r>
          </a:p>
          <a:p>
            <a:pPr>
              <a:defRPr sz="3600"/>
            </a:pPr>
            <a:r>
              <a:t>elias@eliascarlston.com</a:t>
            </a:r>
          </a:p>
          <a:p>
            <a:pPr>
              <a:defRPr sz="3600" u="sng"/>
            </a:pPr>
            <a:r>
              <a:rPr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https://github.com/eliasjames/training-node-react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Day 4 Schedu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Day 4 Schedule</a:t>
            </a:r>
          </a:p>
        </p:txBody>
      </p:sp>
      <p:sp>
        <p:nvSpPr>
          <p:cNvPr id="151" name="Flux pattern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377825" indent="-377825" defTabSz="496569">
              <a:spcBef>
                <a:spcPts val="3500"/>
              </a:spcBef>
              <a:defRPr sz="3400"/>
            </a:pPr>
            <a:r>
              <a:t>Flux pattern</a:t>
            </a:r>
          </a:p>
          <a:p>
            <a:pPr marL="377825" indent="-377825" defTabSz="496569">
              <a:spcBef>
                <a:spcPts val="3500"/>
              </a:spcBef>
              <a:defRPr sz="3400"/>
            </a:pPr>
            <a:r>
              <a:t>Redux library</a:t>
            </a:r>
          </a:p>
          <a:p>
            <a:pPr marL="377825" indent="-377825" defTabSz="496569">
              <a:spcBef>
                <a:spcPts val="3500"/>
              </a:spcBef>
              <a:defRPr sz="3400"/>
            </a:pPr>
            <a:r>
              <a:t>Test with Jest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Flux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Flux</a:t>
            </a:r>
          </a:p>
        </p:txBody>
      </p:sp>
      <p:sp>
        <p:nvSpPr>
          <p:cNvPr id="154" name="What is Flux?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 defTabSz="481672">
              <a:spcBef>
                <a:spcPts val="3300"/>
              </a:spcBef>
              <a:buSzTx/>
              <a:buNone/>
              <a:defRPr sz="3298"/>
            </a:pPr>
            <a:r>
              <a:t>What is Flux?</a:t>
            </a:r>
          </a:p>
          <a:p>
            <a:pPr marL="366490" indent="-366490" defTabSz="481672">
              <a:spcBef>
                <a:spcPts val="3300"/>
              </a:spcBef>
              <a:defRPr sz="3298"/>
            </a:pPr>
            <a:r>
              <a:t>Flux is a pattern</a:t>
            </a:r>
          </a:p>
          <a:p>
            <a:pPr marL="366490" indent="-366490" defTabSz="481672">
              <a:spcBef>
                <a:spcPts val="3300"/>
              </a:spcBef>
              <a:defRPr sz="3298"/>
            </a:pPr>
            <a:r>
              <a:t>Can be implemented from scratch fairly easily</a:t>
            </a:r>
          </a:p>
          <a:p>
            <a:pPr marL="366490" indent="-366490" defTabSz="481672">
              <a:spcBef>
                <a:spcPts val="3300"/>
              </a:spcBef>
              <a:defRPr sz="3298"/>
            </a:pPr>
            <a:r>
              <a:t>There is also a library from Facebook called Flux</a:t>
            </a:r>
          </a:p>
          <a:p>
            <a:pPr lvl="1" marL="797655" indent="-366490" defTabSz="481672">
              <a:spcBef>
                <a:spcPts val="3300"/>
              </a:spcBef>
              <a:defRPr sz="3298"/>
            </a:pPr>
            <a:r>
              <a:t>Avoids reinventing the wheel</a:t>
            </a:r>
          </a:p>
          <a:p>
            <a:pPr lvl="1" marL="797655" indent="-366490" defTabSz="481672">
              <a:spcBef>
                <a:spcPts val="3300"/>
              </a:spcBef>
              <a:defRPr sz="3298"/>
            </a:pPr>
            <a:r>
              <a:t>Provides useful tools and benefits</a:t>
            </a:r>
          </a:p>
          <a:p>
            <a:pPr lvl="1" marL="797655" indent="-366490" defTabSz="481672">
              <a:spcBef>
                <a:spcPts val="3300"/>
              </a:spcBef>
              <a:defRPr sz="3298"/>
            </a:pPr>
            <a:r>
              <a:t>Open source, so it's tested and supported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Flux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Flux</a:t>
            </a:r>
          </a:p>
        </p:txBody>
      </p:sp>
      <p:sp>
        <p:nvSpPr>
          <p:cNvPr id="157" name="Why Flux?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 defTabSz="496569">
              <a:spcBef>
                <a:spcPts val="3500"/>
              </a:spcBef>
              <a:buSzTx/>
              <a:buNone/>
              <a:defRPr sz="3400"/>
            </a:pPr>
            <a:r>
              <a:t>Why Flux?</a:t>
            </a:r>
          </a:p>
          <a:p>
            <a:pPr marL="377825" indent="-377825" defTabSz="496569">
              <a:spcBef>
                <a:spcPts val="3500"/>
              </a:spcBef>
              <a:defRPr sz="3400"/>
            </a:pPr>
            <a:r>
              <a:t>One-way data flow works great </a:t>
            </a:r>
          </a:p>
          <a:p>
            <a:pPr marL="377825" indent="-377825" defTabSz="496569">
              <a:spcBef>
                <a:spcPts val="3500"/>
              </a:spcBef>
              <a:defRPr sz="3400"/>
            </a:pPr>
            <a:r>
              <a:t>But in practice, UI events are not the only trigger</a:t>
            </a:r>
          </a:p>
          <a:p>
            <a:pPr lvl="1" marL="822325" indent="-377825" defTabSz="496569">
              <a:spcBef>
                <a:spcPts val="3500"/>
              </a:spcBef>
              <a:defRPr sz="3400"/>
            </a:pPr>
            <a:r>
              <a:t>XHR events</a:t>
            </a:r>
          </a:p>
          <a:p>
            <a:pPr lvl="1" marL="822325" indent="-377825" defTabSz="496569">
              <a:spcBef>
                <a:spcPts val="3500"/>
              </a:spcBef>
              <a:defRPr sz="3400"/>
            </a:pPr>
            <a:r>
              <a:t>setTimeout/setInterval</a:t>
            </a:r>
          </a:p>
          <a:p>
            <a:pPr lvl="1" marL="822325" indent="-377825" defTabSz="496569">
              <a:spcBef>
                <a:spcPts val="3500"/>
              </a:spcBef>
              <a:defRPr sz="3400"/>
            </a:pPr>
            <a:r>
              <a:t>HTML5 APIs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Flux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Flux</a:t>
            </a:r>
          </a:p>
        </p:txBody>
      </p:sp>
      <p:sp>
        <p:nvSpPr>
          <p:cNvPr id="160" name="Modular Components"/>
          <p:cNvSpPr/>
          <p:nvPr/>
        </p:nvSpPr>
        <p:spPr>
          <a:xfrm>
            <a:off x="4990262" y="5156200"/>
            <a:ext cx="2133601" cy="2133600"/>
          </a:xfrm>
          <a:prstGeom prst="rect">
            <a:avLst/>
          </a:prstGeom>
          <a:gradFill>
            <a:gsLst>
              <a:gs pos="0">
                <a:srgbClr val="A6AAA8"/>
              </a:gs>
              <a:gs pos="100000">
                <a:srgbClr val="53585F"/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>
                <a:solidFill>
                  <a:srgbClr val="FFFFFF"/>
                </a:solidFill>
              </a:defRPr>
            </a:lvl1pPr>
          </a:lstStyle>
          <a:p>
            <a:pPr/>
            <a:r>
              <a:t>Modular Components</a:t>
            </a:r>
          </a:p>
        </p:txBody>
      </p:sp>
      <p:sp>
        <p:nvSpPr>
          <p:cNvPr id="161" name="Children…"/>
          <p:cNvSpPr/>
          <p:nvPr/>
        </p:nvSpPr>
        <p:spPr>
          <a:xfrm>
            <a:off x="8673262" y="7162800"/>
            <a:ext cx="2133601" cy="2133600"/>
          </a:xfrm>
          <a:prstGeom prst="rect">
            <a:avLst/>
          </a:prstGeom>
          <a:gradFill>
            <a:gsLst>
              <a:gs pos="0">
                <a:srgbClr val="A6AAA8"/>
              </a:gs>
              <a:gs pos="100000">
                <a:srgbClr val="53585F"/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2600">
                <a:solidFill>
                  <a:srgbClr val="FFFFFF"/>
                </a:solidFill>
              </a:defRPr>
            </a:pPr>
            <a:r>
              <a:t>Children</a:t>
            </a:r>
          </a:p>
          <a:p>
            <a:pPr>
              <a:defRPr sz="2600">
                <a:solidFill>
                  <a:srgbClr val="FFFFFF"/>
                </a:solidFill>
              </a:defRPr>
            </a:pPr>
            <a:r>
              <a:t>("Lego Blocks")</a:t>
            </a:r>
          </a:p>
        </p:txBody>
      </p:sp>
      <p:sp>
        <p:nvSpPr>
          <p:cNvPr id="162" name="App"/>
          <p:cNvSpPr/>
          <p:nvPr/>
        </p:nvSpPr>
        <p:spPr>
          <a:xfrm>
            <a:off x="1307261" y="3619500"/>
            <a:ext cx="2133601" cy="2133600"/>
          </a:xfrm>
          <a:prstGeom prst="rect">
            <a:avLst/>
          </a:prstGeom>
          <a:gradFill>
            <a:gsLst>
              <a:gs pos="0">
                <a:srgbClr val="A6AAA8"/>
              </a:gs>
              <a:gs pos="100000">
                <a:srgbClr val="53585F"/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>
                <a:solidFill>
                  <a:srgbClr val="FFFFFF"/>
                </a:solidFill>
              </a:defRPr>
            </a:lvl1pPr>
          </a:lstStyle>
          <a:p>
            <a:pPr/>
            <a:r>
              <a:t>App</a:t>
            </a:r>
          </a:p>
        </p:txBody>
      </p:sp>
      <p:cxnSp>
        <p:nvCxnSpPr>
          <p:cNvPr id="163" name="Connection Line"/>
          <p:cNvCxnSpPr>
            <a:stCxn id="162" idx="0"/>
            <a:endCxn id="160" idx="0"/>
          </p:cNvCxnSpPr>
          <p:nvPr/>
        </p:nvCxnSpPr>
        <p:spPr>
          <a:xfrm>
            <a:off x="2374061" y="4686300"/>
            <a:ext cx="3683002" cy="1536700"/>
          </a:xfrm>
          <a:prstGeom prst="straightConnector1">
            <a:avLst/>
          </a:prstGeom>
          <a:ln w="50800">
            <a:solidFill>
              <a:schemeClr val="accent1"/>
            </a:solidFill>
            <a:tailEnd type="triangle"/>
          </a:ln>
        </p:spPr>
      </p:cxnSp>
      <p:cxnSp>
        <p:nvCxnSpPr>
          <p:cNvPr id="164" name="Connection Line"/>
          <p:cNvCxnSpPr>
            <a:stCxn id="160" idx="0"/>
            <a:endCxn id="161" idx="0"/>
          </p:cNvCxnSpPr>
          <p:nvPr/>
        </p:nvCxnSpPr>
        <p:spPr>
          <a:xfrm>
            <a:off x="6057062" y="6223000"/>
            <a:ext cx="3683001" cy="2006600"/>
          </a:xfrm>
          <a:prstGeom prst="straightConnector1">
            <a:avLst/>
          </a:prstGeom>
          <a:ln w="50800">
            <a:solidFill>
              <a:schemeClr val="accent1"/>
            </a:solidFill>
            <a:tailEnd type="triangle"/>
          </a:ln>
        </p:spPr>
      </p:cxnSp>
      <p:cxnSp>
        <p:nvCxnSpPr>
          <p:cNvPr id="165" name="Connection Line"/>
          <p:cNvCxnSpPr>
            <a:stCxn id="161" idx="0"/>
            <a:endCxn id="162" idx="0"/>
          </p:cNvCxnSpPr>
          <p:nvPr/>
        </p:nvCxnSpPr>
        <p:spPr>
          <a:xfrm flipH="1" flipV="1">
            <a:off x="2374061" y="4686300"/>
            <a:ext cx="7366002" cy="3543300"/>
          </a:xfrm>
          <a:prstGeom prst="straightConnector1">
            <a:avLst/>
          </a:prstGeom>
          <a:ln w="50800">
            <a:solidFill>
              <a:schemeClr val="accent5"/>
            </a:solidFill>
            <a:tailEnd type="triangle"/>
          </a:ln>
        </p:spPr>
      </p:cxnSp>
      <p:cxnSp>
        <p:nvCxnSpPr>
          <p:cNvPr id="166" name="Connection Line"/>
          <p:cNvCxnSpPr>
            <a:stCxn id="160" idx="0"/>
            <a:endCxn id="162" idx="0"/>
          </p:cNvCxnSpPr>
          <p:nvPr/>
        </p:nvCxnSpPr>
        <p:spPr>
          <a:xfrm flipH="1" flipV="1">
            <a:off x="2374061" y="4686300"/>
            <a:ext cx="3683002" cy="1536700"/>
          </a:xfrm>
          <a:prstGeom prst="straightConnector1">
            <a:avLst/>
          </a:prstGeom>
          <a:ln w="50800">
            <a:solidFill>
              <a:schemeClr val="accent5"/>
            </a:solidFill>
            <a:tailEnd type="triangle"/>
          </a:ln>
        </p:spPr>
      </p:cxnSp>
      <p:sp>
        <p:nvSpPr>
          <p:cNvPr id="167" name="UI event triggers…"/>
          <p:cNvSpPr txBox="1"/>
          <p:nvPr/>
        </p:nvSpPr>
        <p:spPr>
          <a:xfrm>
            <a:off x="8673262" y="5257799"/>
            <a:ext cx="2553310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2400">
                <a:solidFill>
                  <a:srgbClr val="FFFFFF"/>
                </a:solidFill>
              </a:defRPr>
            </a:pPr>
            <a:r>
              <a:t>UI event triggers </a:t>
            </a:r>
          </a:p>
          <a:p>
            <a:pPr algn="l">
              <a:defRPr sz="2400">
                <a:solidFill>
                  <a:srgbClr val="FFFFFF"/>
                </a:solidFill>
              </a:defRPr>
            </a:pPr>
            <a:r>
              <a:t>async API</a:t>
            </a:r>
          </a:p>
        </p:txBody>
      </p:sp>
      <p:sp>
        <p:nvSpPr>
          <p:cNvPr id="168" name="Browser API…"/>
          <p:cNvSpPr/>
          <p:nvPr/>
        </p:nvSpPr>
        <p:spPr>
          <a:xfrm>
            <a:off x="8673262" y="2057400"/>
            <a:ext cx="2133601" cy="2133600"/>
          </a:xfrm>
          <a:prstGeom prst="rect">
            <a:avLst/>
          </a:prstGeom>
          <a:gradFill>
            <a:gsLst>
              <a:gs pos="0">
                <a:srgbClr val="A6AAA8"/>
              </a:gs>
              <a:gs pos="100000">
                <a:srgbClr val="53585F"/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2600">
                <a:solidFill>
                  <a:srgbClr val="FFFFFF"/>
                </a:solidFill>
              </a:defRPr>
            </a:pPr>
            <a:r>
              <a:t>Browser API</a:t>
            </a:r>
          </a:p>
          <a:p>
            <a:pPr>
              <a:defRPr sz="2600">
                <a:solidFill>
                  <a:srgbClr val="FFFFFF"/>
                </a:solidFill>
              </a:defRPr>
            </a:pPr>
            <a:r>
              <a:t>(XHR)</a:t>
            </a:r>
          </a:p>
        </p:txBody>
      </p:sp>
      <p:cxnSp>
        <p:nvCxnSpPr>
          <p:cNvPr id="169" name="Connection Line"/>
          <p:cNvCxnSpPr>
            <a:stCxn id="168" idx="0"/>
            <a:endCxn id="161" idx="0"/>
          </p:cNvCxnSpPr>
          <p:nvPr/>
        </p:nvCxnSpPr>
        <p:spPr>
          <a:xfrm>
            <a:off x="9740062" y="3124200"/>
            <a:ext cx="1" cy="5105400"/>
          </a:xfrm>
          <a:prstGeom prst="straightConnector1">
            <a:avLst/>
          </a:prstGeom>
          <a:ln w="50800">
            <a:solidFill>
              <a:schemeClr val="accent3"/>
            </a:solidFill>
            <a:miter lim="400000"/>
            <a:headEnd type="triangle"/>
          </a:ln>
        </p:spPr>
      </p:cxnSp>
      <p:cxnSp>
        <p:nvCxnSpPr>
          <p:cNvPr id="170" name="Connection Line"/>
          <p:cNvCxnSpPr>
            <a:stCxn id="162" idx="0"/>
            <a:endCxn id="168" idx="0"/>
          </p:cNvCxnSpPr>
          <p:nvPr/>
        </p:nvCxnSpPr>
        <p:spPr>
          <a:xfrm flipV="1">
            <a:off x="2374061" y="3124200"/>
            <a:ext cx="7366002" cy="1562100"/>
          </a:xfrm>
          <a:prstGeom prst="straightConnector1">
            <a:avLst/>
          </a:prstGeom>
          <a:ln w="50800">
            <a:solidFill>
              <a:schemeClr val="accent3"/>
            </a:solidFill>
            <a:custDash>
              <a:ds d="200000" sp="200000"/>
            </a:custDash>
            <a:miter lim="400000"/>
            <a:headEnd type="triangle"/>
          </a:ln>
        </p:spPr>
      </p:cxnSp>
      <p:sp>
        <p:nvSpPr>
          <p:cNvPr id="171" name="Listening to everything…"/>
          <p:cNvSpPr txBox="1"/>
          <p:nvPr/>
        </p:nvSpPr>
        <p:spPr>
          <a:xfrm>
            <a:off x="1875866" y="2597149"/>
            <a:ext cx="3372308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2400">
                <a:solidFill>
                  <a:srgbClr val="FFFFFF"/>
                </a:solidFill>
              </a:defRPr>
            </a:pPr>
            <a:r>
              <a:t>Listening to everything </a:t>
            </a:r>
          </a:p>
          <a:p>
            <a:pPr algn="l">
              <a:defRPr sz="2400">
                <a:solidFill>
                  <a:srgbClr val="FFFFFF"/>
                </a:solidFill>
              </a:defRPr>
            </a:pPr>
            <a:r>
              <a:t>at top level bloats it</a:t>
            </a:r>
          </a:p>
        </p:txBody>
      </p:sp>
      <p:cxnSp>
        <p:nvCxnSpPr>
          <p:cNvPr id="172" name="Connection Line"/>
          <p:cNvCxnSpPr>
            <a:stCxn id="160" idx="0"/>
            <a:endCxn id="168" idx="0"/>
          </p:cNvCxnSpPr>
          <p:nvPr/>
        </p:nvCxnSpPr>
        <p:spPr>
          <a:xfrm flipV="1">
            <a:off x="6057062" y="3124200"/>
            <a:ext cx="3683001" cy="3098800"/>
          </a:xfrm>
          <a:prstGeom prst="straightConnector1">
            <a:avLst/>
          </a:prstGeom>
          <a:ln w="50800">
            <a:solidFill>
              <a:schemeClr val="accent3"/>
            </a:solidFill>
            <a:custDash>
              <a:ds d="200000" sp="200000"/>
            </a:custDash>
            <a:miter lim="400000"/>
            <a:headEnd type="triangle"/>
          </a:ln>
        </p:spPr>
      </p:cxnSp>
      <p:sp>
        <p:nvSpPr>
          <p:cNvPr id="173" name="Listening at lower levels…"/>
          <p:cNvSpPr txBox="1"/>
          <p:nvPr/>
        </p:nvSpPr>
        <p:spPr>
          <a:xfrm>
            <a:off x="5625262" y="3365499"/>
            <a:ext cx="3451251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2400">
                <a:solidFill>
                  <a:srgbClr val="FFFFFF"/>
                </a:solidFill>
              </a:defRPr>
            </a:pPr>
            <a:r>
              <a:t>Listening at lower levels</a:t>
            </a:r>
          </a:p>
          <a:p>
            <a:pPr algn="l">
              <a:defRPr sz="2400">
                <a:solidFill>
                  <a:srgbClr val="FFFFFF"/>
                </a:solidFill>
              </a:defRPr>
            </a:pPr>
            <a:r>
              <a:t>compromises clarity</a:t>
            </a:r>
          </a:p>
        </p:txBody>
      </p:sp>
      <p:sp>
        <p:nvSpPr>
          <p:cNvPr id="174" name="Potential for bugs…"/>
          <p:cNvSpPr txBox="1"/>
          <p:nvPr/>
        </p:nvSpPr>
        <p:spPr>
          <a:xfrm>
            <a:off x="926871" y="7918450"/>
            <a:ext cx="5270298" cy="1206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2400">
                <a:solidFill>
                  <a:srgbClr val="FFFFFF"/>
                </a:solidFill>
              </a:defRPr>
            </a:pPr>
            <a:r>
              <a:t>Potential for bugs</a:t>
            </a:r>
          </a:p>
          <a:p>
            <a:pPr algn="l">
              <a:defRPr sz="2400">
                <a:solidFill>
                  <a:srgbClr val="FFFFFF"/>
                </a:solidFill>
              </a:defRPr>
            </a:pPr>
            <a:r>
              <a:t>increases greatly when </a:t>
            </a:r>
          </a:p>
          <a:p>
            <a:pPr algn="l">
              <a:defRPr sz="2400">
                <a:solidFill>
                  <a:srgbClr val="FFFFFF"/>
                </a:solidFill>
              </a:defRPr>
            </a:pPr>
            <a:r>
              <a:t>UI and API events take different paths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Flux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Flux</a:t>
            </a:r>
          </a:p>
        </p:txBody>
      </p:sp>
      <p:pic>
        <p:nvPicPr>
          <p:cNvPr id="177" name="flux-diagram-white-background.png" descr="flux-diagram-white-background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12916" y="3118011"/>
            <a:ext cx="10178968" cy="508036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Flux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Flux</a:t>
            </a:r>
          </a:p>
        </p:txBody>
      </p:sp>
      <p:sp>
        <p:nvSpPr>
          <p:cNvPr id="180" name="Flux pattern:…"/>
          <p:cNvSpPr txBox="1"/>
          <p:nvPr>
            <p:ph type="body" idx="1"/>
          </p:nvPr>
        </p:nvSpPr>
        <p:spPr>
          <a:xfrm>
            <a:off x="952500" y="2590800"/>
            <a:ext cx="11791950" cy="6286500"/>
          </a:xfrm>
          <a:prstGeom prst="rect">
            <a:avLst/>
          </a:prstGeom>
        </p:spPr>
        <p:txBody>
          <a:bodyPr anchor="t"/>
          <a:lstStyle/>
          <a:p>
            <a:pPr marL="377825" indent="-377825" defTabSz="496569">
              <a:spcBef>
                <a:spcPts val="3500"/>
              </a:spcBef>
              <a:defRPr sz="3400"/>
            </a:pPr>
            <a:r>
              <a:t>Flux pattern:</a:t>
            </a:r>
          </a:p>
          <a:p>
            <a:pPr lvl="1" marL="822325" indent="-377825" defTabSz="496569">
              <a:spcBef>
                <a:spcPts val="3500"/>
              </a:spcBef>
              <a:defRPr sz="3400"/>
            </a:pPr>
            <a:r>
              <a:t>Stores (one or more) contain state</a:t>
            </a:r>
          </a:p>
          <a:p>
            <a:pPr lvl="1" marL="822325" indent="-377825" defTabSz="496569">
              <a:spcBef>
                <a:spcPts val="3500"/>
              </a:spcBef>
              <a:defRPr sz="3400"/>
            </a:pPr>
            <a:r>
              <a:t>Initiators choose an Action from a predefined list</a:t>
            </a:r>
          </a:p>
          <a:p>
            <a:pPr lvl="1" marL="822325" indent="-377825" defTabSz="496569">
              <a:spcBef>
                <a:spcPts val="3500"/>
              </a:spcBef>
              <a:defRPr sz="3400"/>
            </a:pPr>
            <a:r>
              <a:t>Send Action to dispatcher</a:t>
            </a:r>
          </a:p>
          <a:p>
            <a:pPr lvl="1" marL="822325" indent="-377825" defTabSz="496569">
              <a:spcBef>
                <a:spcPts val="3500"/>
              </a:spcBef>
              <a:defRPr sz="3400"/>
            </a:pPr>
            <a:r>
              <a:t>Dispatcher notifies listeners, usually including a Store</a:t>
            </a:r>
          </a:p>
          <a:p>
            <a:pPr lvl="1" marL="822325" indent="-377825" defTabSz="496569">
              <a:spcBef>
                <a:spcPts val="3500"/>
              </a:spcBef>
              <a:defRPr sz="3400"/>
            </a:pPr>
            <a:r>
              <a:t>Store updates views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Flux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Flux</a:t>
            </a:r>
          </a:p>
        </p:txBody>
      </p:sp>
      <p:sp>
        <p:nvSpPr>
          <p:cNvPr id="183" name="Best practice bonanza…"/>
          <p:cNvSpPr txBox="1"/>
          <p:nvPr>
            <p:ph type="body" idx="1"/>
          </p:nvPr>
        </p:nvSpPr>
        <p:spPr>
          <a:xfrm>
            <a:off x="952500" y="2590800"/>
            <a:ext cx="11791950" cy="6286500"/>
          </a:xfrm>
          <a:prstGeom prst="rect">
            <a:avLst/>
          </a:prstGeom>
        </p:spPr>
        <p:txBody>
          <a:bodyPr anchor="t"/>
          <a:lstStyle/>
          <a:p>
            <a:pPr marL="377825" indent="-377825" defTabSz="496569">
              <a:spcBef>
                <a:spcPts val="3500"/>
              </a:spcBef>
              <a:defRPr sz="3400"/>
            </a:pPr>
            <a:r>
              <a:t>Best practice bonanza</a:t>
            </a:r>
          </a:p>
          <a:p>
            <a:pPr lvl="1" marL="822325" indent="-377825" defTabSz="496569">
              <a:spcBef>
                <a:spcPts val="3500"/>
              </a:spcBef>
              <a:defRPr sz="3400"/>
            </a:pPr>
            <a:r>
              <a:t>Actions contain all possible triggers</a:t>
            </a:r>
          </a:p>
          <a:p>
            <a:pPr lvl="1" marL="822325" indent="-377825" defTabSz="496569">
              <a:spcBef>
                <a:spcPts val="3500"/>
              </a:spcBef>
              <a:defRPr sz="3400"/>
            </a:pPr>
            <a:r>
              <a:t>Stores contain all trigger handlers</a:t>
            </a:r>
          </a:p>
          <a:p>
            <a:pPr lvl="1" marL="822325" indent="-377825" defTabSz="496569">
              <a:spcBef>
                <a:spcPts val="3500"/>
              </a:spcBef>
              <a:defRPr sz="3400"/>
            </a:pPr>
            <a:r>
              <a:t>Dispatcher decouples Stores from app code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000000"/>
      </a:lt1>
      <a:dk2>
        <a:srgbClr val="A7A7A7"/>
      </a:dk2>
      <a:lt2>
        <a:srgbClr val="535353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