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86" r:id="rId5"/>
    <p:sldId id="287" r:id="rId6"/>
    <p:sldId id="294" r:id="rId7"/>
    <p:sldId id="346" r:id="rId8"/>
    <p:sldId id="298" r:id="rId9"/>
    <p:sldId id="345" r:id="rId10"/>
    <p:sldId id="349" r:id="rId11"/>
    <p:sldId id="350" r:id="rId12"/>
    <p:sldId id="348" r:id="rId13"/>
    <p:sldId id="344" r:id="rId14"/>
    <p:sldId id="343" r:id="rId15"/>
    <p:sldId id="296" r:id="rId16"/>
    <p:sldId id="297" r:id="rId17"/>
    <p:sldId id="299" r:id="rId18"/>
    <p:sldId id="300" r:id="rId19"/>
    <p:sldId id="301" r:id="rId20"/>
    <p:sldId id="302" r:id="rId21"/>
    <p:sldId id="303" r:id="rId22"/>
    <p:sldId id="331" r:id="rId23"/>
    <p:sldId id="304" r:id="rId24"/>
    <p:sldId id="305" r:id="rId25"/>
    <p:sldId id="306" r:id="rId26"/>
    <p:sldId id="307" r:id="rId27"/>
    <p:sldId id="309" r:id="rId28"/>
    <p:sldId id="308" r:id="rId29"/>
    <p:sldId id="310" r:id="rId30"/>
    <p:sldId id="311" r:id="rId31"/>
    <p:sldId id="312" r:id="rId32"/>
    <p:sldId id="313" r:id="rId33"/>
    <p:sldId id="315" r:id="rId34"/>
    <p:sldId id="314" r:id="rId35"/>
    <p:sldId id="320" r:id="rId36"/>
    <p:sldId id="316" r:id="rId37"/>
    <p:sldId id="317" r:id="rId38"/>
    <p:sldId id="318" r:id="rId39"/>
    <p:sldId id="321" r:id="rId40"/>
    <p:sldId id="319" r:id="rId41"/>
    <p:sldId id="322" r:id="rId42"/>
    <p:sldId id="323" r:id="rId43"/>
    <p:sldId id="324" r:id="rId44"/>
    <p:sldId id="325" r:id="rId45"/>
    <p:sldId id="326" r:id="rId46"/>
    <p:sldId id="328" r:id="rId47"/>
    <p:sldId id="329" r:id="rId48"/>
    <p:sldId id="330" r:id="rId49"/>
    <p:sldId id="332" r:id="rId50"/>
    <p:sldId id="335" r:id="rId51"/>
    <p:sldId id="336" r:id="rId52"/>
    <p:sldId id="337" r:id="rId53"/>
    <p:sldId id="333" r:id="rId54"/>
    <p:sldId id="338" r:id="rId55"/>
    <p:sldId id="339" r:id="rId56"/>
    <p:sldId id="340" r:id="rId57"/>
    <p:sldId id="341" r:id="rId58"/>
    <p:sldId id="342" r:id="rId59"/>
    <p:sldId id="334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18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training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5884"/>
            <a:ext cx="6400800" cy="14429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Elias Carlston</a:t>
            </a:r>
          </a:p>
          <a:p>
            <a:r>
              <a:rPr lang="en-US" dirty="0" err="1" smtClean="0"/>
              <a:t>DevelopIntelligence</a:t>
            </a:r>
            <a:endParaRPr lang="en-US" dirty="0" smtClean="0"/>
          </a:p>
          <a:p>
            <a:r>
              <a:rPr lang="en-US" dirty="0" err="1" smtClean="0"/>
              <a:t>elias@eliascarlston.com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Process 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May start one or more children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Child stores parent PID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Reports 'exit code' back to parent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Kernel starts process 0 (idle)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p0 starts p1 (</a:t>
            </a:r>
            <a:r>
              <a:rPr lang="en-US" dirty="0" err="1" smtClean="0"/>
              <a:t>init</a:t>
            </a:r>
            <a:r>
              <a:rPr lang="en-US" dirty="0" smtClean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All processes are children of p1</a:t>
            </a:r>
          </a:p>
        </p:txBody>
      </p:sp>
    </p:spTree>
    <p:extLst>
      <p:ext uri="{BB962C8B-B14F-4D97-AF65-F5344CB8AC3E}">
        <p14:creationId xmlns:p14="http://schemas.microsoft.com/office/powerpoint/2010/main" val="146893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Inter-Process Communication (IPC)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Signals, sent through Kernel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One process sends to another PID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i.e., '</a:t>
            </a:r>
            <a:r>
              <a:rPr lang="en-US" dirty="0" err="1" smtClean="0"/>
              <a:t>ps</a:t>
            </a:r>
            <a:r>
              <a:rPr lang="en-US" dirty="0" smtClean="0"/>
              <a:t> kill' actually sends SIGTERM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Kernel interrupts process to deliver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If handler registered, it executes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Otherwise default signal handler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9434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Shell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Command </a:t>
            </a:r>
            <a:r>
              <a:rPr lang="en-US" dirty="0"/>
              <a:t>interpreter program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What you get at the CLI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Convenient abstraction containing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Running processes (</a:t>
            </a:r>
            <a:r>
              <a:rPr lang="en-US" dirty="0"/>
              <a:t>'</a:t>
            </a:r>
            <a:r>
              <a:rPr lang="en-US" dirty="0" err="1"/>
              <a:t>ps</a:t>
            </a:r>
            <a:r>
              <a:rPr lang="en-US" dirty="0"/>
              <a:t> aux</a:t>
            </a:r>
            <a:r>
              <a:rPr lang="en-US" dirty="0" smtClean="0"/>
              <a:t>')</a:t>
            </a:r>
            <a:endParaRPr lang="en-US" dirty="0"/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Environment variables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User/group permissions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Expensive to start</a:t>
            </a:r>
          </a:p>
        </p:txBody>
      </p:sp>
    </p:spTree>
    <p:extLst>
      <p:ext uri="{BB962C8B-B14F-4D97-AF65-F5344CB8AC3E}">
        <p14:creationId xmlns:p14="http://schemas.microsoft.com/office/powerpoint/2010/main" val="2860743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Thread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Unit of execution for the process</a:t>
            </a:r>
            <a:endParaRPr lang="en-US" dirty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A thread has a stack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Basically </a:t>
            </a:r>
            <a:r>
              <a:rPr lang="en-US" i="1" dirty="0" smtClean="0"/>
              <a:t>is </a:t>
            </a:r>
            <a:r>
              <a:rPr lang="en-US" dirty="0" smtClean="0"/>
              <a:t>the stack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If &gt; 1 in process, shares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25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Node in a Nutshell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/>
              <a:t>Single threaded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Event </a:t>
            </a:r>
            <a:r>
              <a:rPr lang="en-US" dirty="0"/>
              <a:t>driven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Well suited to high concurrency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Perfect for front line web server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Poorly suited to computationally demanding tasks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Many strategies to accommodate</a:t>
            </a:r>
          </a:p>
          <a:p>
            <a:pPr marL="342900" indent="-3429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20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Node in a Nutshell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V8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Chrome’s JS engine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Released 2008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Node released 2009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Just-in-time (JIT) compiler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Produces machine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26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Node in a Nutshell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Host objects	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/>
              <a:t>File system I/O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Networking/HTTP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Crypto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404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JS Versions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JS spec is "</a:t>
            </a:r>
            <a:r>
              <a:rPr lang="en-US" dirty="0" err="1" smtClean="0"/>
              <a:t>ECMAScript</a:t>
            </a:r>
            <a:r>
              <a:rPr lang="en-US" dirty="0" smtClean="0"/>
              <a:t>"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European Computer Mfg. Assn.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Version 3 released 1999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V4 abandoned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V5 released 2009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V6 released 2015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V7 released 2016</a:t>
            </a:r>
          </a:p>
          <a:p>
            <a:pPr marL="342900" indent="-3429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10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JS Versions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Future versions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Will be referred to by year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Hence, ES6 === ES2015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"</a:t>
            </a:r>
            <a:r>
              <a:rPr lang="en-US" dirty="0" err="1" smtClean="0"/>
              <a:t>ES.Next</a:t>
            </a:r>
            <a:r>
              <a:rPr lang="en-US" dirty="0" smtClean="0"/>
              <a:t>" points at next release</a:t>
            </a:r>
          </a:p>
          <a:p>
            <a:pPr marL="342900" indent="-3429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64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JS Versions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ES6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Arrow functions (lexical scope)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Import/export for modules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Promises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Template literals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Iterator support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Block-scope variables with "let"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Lots more</a:t>
            </a:r>
          </a:p>
          <a:p>
            <a:pPr marL="342900" indent="-3429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7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Day 1 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Introductions / Icebreakers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Course overview &amp; housekeeping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Computer architecture review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Intro to </a:t>
            </a:r>
            <a:r>
              <a:rPr lang="en-US" dirty="0" err="1" smtClean="0"/>
              <a:t>Node.js</a:t>
            </a:r>
            <a:r>
              <a:rPr lang="en-US" dirty="0" smtClean="0"/>
              <a:t> + REPL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Advanced JavaScript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Lunch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npm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Node.js</a:t>
            </a:r>
            <a:r>
              <a:rPr lang="en-US" dirty="0"/>
              <a:t> </a:t>
            </a:r>
            <a:r>
              <a:rPr lang="en-US" dirty="0" smtClean="0"/>
              <a:t>event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20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/>
              <a:t>Transpilers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If ES6 feature supported, use as native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If not, "</a:t>
            </a:r>
            <a:r>
              <a:rPr lang="en-US" dirty="0" err="1" smtClean="0"/>
              <a:t>transpile</a:t>
            </a:r>
            <a:r>
              <a:rPr lang="en-US" dirty="0" smtClean="0"/>
              <a:t>" to ES5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err="1" smtClean="0"/>
              <a:t>Transpilation</a:t>
            </a:r>
            <a:r>
              <a:rPr lang="en-US" dirty="0" smtClean="0"/>
              <a:t> creates helper functions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Alters ES6 code to call helper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3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/>
              <a:t>Transpilers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Babel (Open source)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Closure (Google)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Typescript (Microsoft)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59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explore </a:t>
            </a:r>
            <a:r>
              <a:rPr lang="en-US" dirty="0" err="1" smtClean="0"/>
              <a:t>Node.js</a:t>
            </a:r>
            <a:r>
              <a:rPr lang="en-US" dirty="0" smtClean="0"/>
              <a:t> REPL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lvl="1" indent="-457200" algn="l">
              <a:buFont typeface="Arial"/>
              <a:buChar char="•"/>
            </a:pPr>
            <a:r>
              <a:rPr lang="en-US" dirty="0" smtClean="0"/>
              <a:t>Code-along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Review advanced JS concepts</a:t>
            </a:r>
          </a:p>
        </p:txBody>
      </p:sp>
    </p:spTree>
    <p:extLst>
      <p:ext uri="{BB962C8B-B14F-4D97-AF65-F5344CB8AC3E}">
        <p14:creationId xmlns:p14="http://schemas.microsoft.com/office/powerpoint/2010/main" val="3466214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Node Package Manager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Included with </a:t>
            </a:r>
            <a:r>
              <a:rPr lang="en-US" dirty="0" err="1" smtClean="0"/>
              <a:t>Node.js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Intentionally lowercase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Execute via CLI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Install a project's packages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And those packages' dependencies, recursively</a:t>
            </a:r>
          </a:p>
        </p:txBody>
      </p:sp>
    </p:spTree>
    <p:extLst>
      <p:ext uri="{BB962C8B-B14F-4D97-AF65-F5344CB8AC3E}">
        <p14:creationId xmlns:p14="http://schemas.microsoft.com/office/powerpoint/2010/main" val="494886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Package.json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Manifest file for project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JSON </a:t>
            </a:r>
            <a:r>
              <a:rPr lang="en-US" dirty="0" smtClean="0"/>
              <a:t>format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Used to </a:t>
            </a:r>
            <a:r>
              <a:rPr lang="en-US" dirty="0" err="1" smtClean="0"/>
              <a:t>init</a:t>
            </a:r>
            <a:r>
              <a:rPr lang="en-US" dirty="0" smtClean="0"/>
              <a:t> a fresh checkout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'</a:t>
            </a:r>
            <a:r>
              <a:rPr lang="en-US" dirty="0" err="1" smtClean="0"/>
              <a:t>npm</a:t>
            </a:r>
            <a:r>
              <a:rPr lang="en-US" dirty="0" smtClean="0"/>
              <a:t> install' with no </a:t>
            </a:r>
            <a:r>
              <a:rPr lang="en-US" dirty="0" err="1" smtClean="0"/>
              <a:t>args</a:t>
            </a:r>
            <a:r>
              <a:rPr lang="en-US" dirty="0" smtClean="0"/>
              <a:t> looks for </a:t>
            </a:r>
            <a:r>
              <a:rPr lang="en-US" dirty="0" err="1" smtClean="0"/>
              <a:t>package.json</a:t>
            </a:r>
            <a:r>
              <a:rPr lang="en-US" dirty="0" smtClean="0"/>
              <a:t> in current working </a:t>
            </a:r>
            <a:r>
              <a:rPr lang="en-US" dirty="0" err="1" smtClean="0"/>
              <a:t>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34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err="1" smtClean="0"/>
              <a:t>Package.json</a:t>
            </a:r>
            <a:r>
              <a:rPr lang="en-US" dirty="0" smtClean="0"/>
              <a:t> contents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Metadata: name, version, author, </a:t>
            </a:r>
            <a:r>
              <a:rPr lang="en-US" dirty="0" err="1" smtClean="0"/>
              <a:t>etc</a:t>
            </a:r>
            <a:endParaRPr lang="en-US" dirty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Lists </a:t>
            </a:r>
            <a:r>
              <a:rPr lang="en-US" dirty="0"/>
              <a:t>of packages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Name or repo address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Version info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Dependencies and </a:t>
            </a:r>
            <a:r>
              <a:rPr lang="en-US" dirty="0" err="1" smtClean="0"/>
              <a:t>dev</a:t>
            </a:r>
            <a:r>
              <a:rPr lang="en-US" dirty="0" smtClean="0"/>
              <a:t>-dependencies</a:t>
            </a:r>
            <a:endParaRPr lang="en-US" dirty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"</a:t>
            </a:r>
            <a:r>
              <a:rPr lang="en-US" dirty="0"/>
              <a:t>hooks" for installation </a:t>
            </a:r>
            <a:r>
              <a:rPr lang="en-US" dirty="0" smtClean="0"/>
              <a:t>lifecycle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Preinstall, </a:t>
            </a:r>
            <a:r>
              <a:rPr lang="en-US" dirty="0" err="1" smtClean="0"/>
              <a:t>postinstall</a:t>
            </a:r>
            <a:r>
              <a:rPr lang="en-US" dirty="0" smtClean="0"/>
              <a:t>, </a:t>
            </a:r>
            <a:r>
              <a:rPr lang="en-US" dirty="0" err="1" smtClean="0"/>
              <a:t>postuninstall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Custom hooks can drive </a:t>
            </a:r>
            <a:r>
              <a:rPr lang="en-US" dirty="0" err="1" smtClean="0"/>
              <a:t>npm</a:t>
            </a:r>
            <a:r>
              <a:rPr lang="en-US" dirty="0" smtClean="0"/>
              <a:t> as build </a:t>
            </a:r>
            <a:r>
              <a:rPr lang="en-US" dirty="0"/>
              <a:t>tool / task runner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2976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Package.json</a:t>
            </a:r>
            <a:r>
              <a:rPr lang="en-US" dirty="0" smtClean="0"/>
              <a:t> creation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'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' starts wizard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--force to accept all defaults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No connection to current state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Does not scan installed packages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Packages un- or installed later must also be synced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598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install, generally: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Fetches module(s) from repo(s)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Fetches recursive dependencies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Installs to </a:t>
            </a:r>
            <a:r>
              <a:rPr lang="en-US" dirty="0" err="1" smtClean="0"/>
              <a:t>node_modules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0917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 &lt;name&gt;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Checks if &lt;name&gt; exists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If not, fetches and saves locally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Default location: </a:t>
            </a:r>
            <a:r>
              <a:rPr lang="en-US" dirty="0" err="1" smtClean="0"/>
              <a:t>node_modules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Project root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Looks up tree for </a:t>
            </a:r>
            <a:r>
              <a:rPr lang="en-US" dirty="0" err="1" smtClean="0"/>
              <a:t>package.json</a:t>
            </a:r>
            <a:r>
              <a:rPr lang="en-US" dirty="0" smtClean="0"/>
              <a:t> or </a:t>
            </a:r>
            <a:r>
              <a:rPr lang="en-US" dirty="0" err="1" smtClean="0"/>
              <a:t>node_modules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endParaRPr lang="en-US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Uses that </a:t>
            </a:r>
            <a:r>
              <a:rPr lang="en-US" dirty="0" err="1" smtClean="0"/>
              <a:t>dir</a:t>
            </a:r>
            <a:r>
              <a:rPr lang="en-US" dirty="0" smtClean="0"/>
              <a:t> as root – run command anywhere underneath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'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' short version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4463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 --save &lt;name&gt;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Installs, and then writes to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Also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-S short version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--save-</a:t>
            </a:r>
            <a:r>
              <a:rPr lang="en-US" dirty="0" err="1" smtClean="0"/>
              <a:t>dev</a:t>
            </a:r>
            <a:r>
              <a:rPr lang="en-US" dirty="0" smtClean="0"/>
              <a:t> for </a:t>
            </a:r>
            <a:r>
              <a:rPr lang="en-US" dirty="0" err="1" smtClean="0"/>
              <a:t>dev</a:t>
            </a:r>
            <a:r>
              <a:rPr lang="en-US" dirty="0" smtClean="0"/>
              <a:t>-dependencies (-D)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--save-exact to pin version</a:t>
            </a:r>
          </a:p>
        </p:txBody>
      </p:sp>
    </p:spTree>
    <p:extLst>
      <p:ext uri="{BB962C8B-B14F-4D97-AF65-F5344CB8AC3E}">
        <p14:creationId xmlns:p14="http://schemas.microsoft.com/office/powerpoint/2010/main" val="315530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Introductions / Icebreakers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About me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About you</a:t>
            </a:r>
          </a:p>
        </p:txBody>
      </p:sp>
    </p:spTree>
    <p:extLst>
      <p:ext uri="{BB962C8B-B14F-4D97-AF65-F5344CB8AC3E}">
        <p14:creationId xmlns:p14="http://schemas.microsoft.com/office/powerpoint/2010/main" val="743485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 &lt;name&gt;@&lt;tag&gt;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&lt;tag&gt; may be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git</a:t>
            </a:r>
            <a:r>
              <a:rPr lang="en-US" dirty="0" smtClean="0"/>
              <a:t> tag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Version number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Version range</a:t>
            </a:r>
          </a:p>
        </p:txBody>
      </p:sp>
    </p:spTree>
    <p:extLst>
      <p:ext uri="{BB962C8B-B14F-4D97-AF65-F5344CB8AC3E}">
        <p14:creationId xmlns:p14="http://schemas.microsoft.com/office/powerpoint/2010/main" val="2656399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 &lt;name&gt;@&lt;tag&gt;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Version range === '</a:t>
            </a:r>
            <a:r>
              <a:rPr lang="en-US" dirty="0" err="1" smtClean="0"/>
              <a:t>semver</a:t>
            </a:r>
            <a:r>
              <a:rPr lang="en-US" dirty="0" smtClean="0"/>
              <a:t>'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err="1" smtClean="0"/>
              <a:t>major.minor.patch</a:t>
            </a:r>
            <a:r>
              <a:rPr lang="en-US" dirty="0" smtClean="0"/>
              <a:t>, </a:t>
            </a:r>
            <a:r>
              <a:rPr lang="en-US" dirty="0" err="1" smtClean="0"/>
              <a:t>eg</a:t>
            </a:r>
            <a:r>
              <a:rPr lang="en-US" dirty="0" smtClean="0"/>
              <a:t> 1.2.7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Comparison operators: </a:t>
            </a:r>
            <a:r>
              <a:rPr lang="en-US" dirty="0"/>
              <a:t>&gt;/&lt;/</a:t>
            </a:r>
            <a:r>
              <a:rPr lang="en-US" dirty="0" smtClean="0"/>
              <a:t>=/&gt;=/&lt;=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* works as expected: 1.2.*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'x' same as *: 1.2.x 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~ prefix same as *: ~1.2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^ prefix means 'up to': ^1.2.3 allows .3-.9, but not 1.3.x. ^1.2 allows 1.2-1.9</a:t>
            </a:r>
            <a:endParaRPr lang="en-US" dirty="0"/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3432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With no </a:t>
            </a:r>
            <a:r>
              <a:rPr lang="en-US" dirty="0" err="1" smtClean="0"/>
              <a:t>args</a:t>
            </a:r>
            <a:r>
              <a:rPr lang="en-US" dirty="0" smtClean="0"/>
              <a:t>, defaults to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Installs everything found there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Based on NODE_ENV variable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(development or production)</a:t>
            </a:r>
          </a:p>
        </p:txBody>
      </p:sp>
    </p:spTree>
    <p:extLst>
      <p:ext uri="{BB962C8B-B14F-4D97-AF65-F5344CB8AC3E}">
        <p14:creationId xmlns:p14="http://schemas.microsoft.com/office/powerpoint/2010/main" val="3752917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 --global &lt;name&gt;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Overrides default location (</a:t>
            </a:r>
            <a:r>
              <a:rPr lang="en-US" dirty="0" err="1" smtClean="0"/>
              <a:t>node_modules</a:t>
            </a:r>
            <a:r>
              <a:rPr lang="en-US" dirty="0" smtClean="0"/>
              <a:t>)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Installs wherever node is (/</a:t>
            </a:r>
            <a:r>
              <a:rPr lang="en-US" dirty="0" err="1" smtClean="0"/>
              <a:t>usr</a:t>
            </a:r>
            <a:r>
              <a:rPr lang="en-US" dirty="0" smtClean="0"/>
              <a:t>/local)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 locally if your project requires it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 globally if run from CLI (</a:t>
            </a:r>
            <a:r>
              <a:rPr lang="en-US" dirty="0" err="1" smtClean="0"/>
              <a:t>utils</a:t>
            </a:r>
            <a:r>
              <a:rPr lang="en-US" dirty="0" smtClean="0"/>
              <a:t>)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If both, install both, or use </a:t>
            </a:r>
            <a:r>
              <a:rPr lang="en-US" dirty="0" err="1" smtClean="0"/>
              <a:t>npm</a:t>
            </a:r>
            <a:r>
              <a:rPr lang="en-US" dirty="0" smtClean="0"/>
              <a:t> link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-g short version</a:t>
            </a:r>
          </a:p>
        </p:txBody>
      </p:sp>
    </p:spTree>
    <p:extLst>
      <p:ext uri="{BB962C8B-B14F-4D97-AF65-F5344CB8AC3E}">
        <p14:creationId xmlns:p14="http://schemas.microsoft.com/office/powerpoint/2010/main" val="1772899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uninstall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Uninstalls everything </a:t>
            </a:r>
            <a:r>
              <a:rPr lang="en-US" dirty="0" err="1" smtClean="0"/>
              <a:t>npm</a:t>
            </a:r>
            <a:r>
              <a:rPr lang="en-US" dirty="0" smtClean="0"/>
              <a:t> installed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-S and -D flags also modify </a:t>
            </a:r>
            <a:r>
              <a:rPr lang="en-US" dirty="0" err="1" smtClean="0"/>
              <a:t>package.json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9859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update [name]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Installs if not present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Else, gets latest possible version(s)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Just one </a:t>
            </a:r>
            <a:r>
              <a:rPr lang="en-US" dirty="0" err="1" smtClean="0"/>
              <a:t>pkg</a:t>
            </a:r>
            <a:r>
              <a:rPr lang="en-US" dirty="0" smtClean="0"/>
              <a:t> or all (optional name 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'Possible' as defined by </a:t>
            </a:r>
            <a:r>
              <a:rPr lang="en-US" dirty="0" err="1" smtClean="0"/>
              <a:t>semver</a:t>
            </a:r>
            <a:endParaRPr lang="en-US" dirty="0" smtClean="0"/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And other packages' requirements</a:t>
            </a:r>
          </a:p>
        </p:txBody>
      </p:sp>
    </p:spTree>
    <p:extLst>
      <p:ext uri="{BB962C8B-B14F-4D97-AF65-F5344CB8AC3E}">
        <p14:creationId xmlns:p14="http://schemas.microsoft.com/office/powerpoint/2010/main" val="3030563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link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Built-in </a:t>
            </a:r>
            <a:r>
              <a:rPr lang="en-US" dirty="0" err="1" smtClean="0"/>
              <a:t>symlink</a:t>
            </a:r>
            <a:r>
              <a:rPr lang="en-US" dirty="0" smtClean="0"/>
              <a:t> tool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Most useful when doing local </a:t>
            </a:r>
            <a:r>
              <a:rPr lang="en-US" dirty="0" err="1" smtClean="0"/>
              <a:t>dev</a:t>
            </a:r>
            <a:r>
              <a:rPr lang="en-US" dirty="0" smtClean="0"/>
              <a:t> on a module for later publishing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Or include one package under another without reinstalling</a:t>
            </a:r>
          </a:p>
        </p:txBody>
      </p:sp>
    </p:spTree>
    <p:extLst>
      <p:ext uri="{BB962C8B-B14F-4D97-AF65-F5344CB8AC3E}">
        <p14:creationId xmlns:p14="http://schemas.microsoft.com/office/powerpoint/2010/main" val="3100954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settings come from: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/>
              <a:t>command </a:t>
            </a:r>
            <a:r>
              <a:rPr lang="en-US" dirty="0" smtClean="0"/>
              <a:t>line</a:t>
            </a:r>
            <a:endParaRPr lang="en-US" dirty="0"/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environment variables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npmrc</a:t>
            </a:r>
            <a:r>
              <a:rPr lang="en-US" dirty="0" smtClean="0"/>
              <a:t> file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err="1" smtClean="0"/>
              <a:t>package.json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23377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 smtClean="0"/>
          </a:p>
          <a:p>
            <a:pPr marL="342900" lvl="1" indent="-342900" algn="l">
              <a:buFont typeface="Arial"/>
              <a:buChar char="•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set </a:t>
            </a:r>
            <a:r>
              <a:rPr lang="en-US" dirty="0" smtClean="0"/>
              <a:t>&lt;key&gt; &lt;[</a:t>
            </a:r>
            <a:r>
              <a:rPr lang="en-US" dirty="0" err="1" smtClean="0"/>
              <a:t>value:true</a:t>
            </a:r>
            <a:r>
              <a:rPr lang="en-US" dirty="0" smtClean="0"/>
              <a:t>]&gt;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Also get, list, delete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'edit' opens </a:t>
            </a:r>
            <a:r>
              <a:rPr lang="en-US" dirty="0" err="1" smtClean="0"/>
              <a:t>config</a:t>
            </a:r>
            <a:r>
              <a:rPr lang="en-US" dirty="0" smtClean="0"/>
              <a:t> file in editor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Also --global 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Set 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Author name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Email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Proxy server (maybe)</a:t>
            </a:r>
          </a:p>
        </p:txBody>
      </p:sp>
    </p:spTree>
    <p:extLst>
      <p:ext uri="{BB962C8B-B14F-4D97-AF65-F5344CB8AC3E}">
        <p14:creationId xmlns:p14="http://schemas.microsoft.com/office/powerpoint/2010/main" val="3868869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without </a:t>
            </a:r>
            <a:r>
              <a:rPr lang="en-US" dirty="0" err="1" smtClean="0"/>
              <a:t>sudo</a:t>
            </a:r>
            <a:r>
              <a:rPr lang="en-US" dirty="0" smtClean="0"/>
              <a:t> on *nix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err="1" smtClean="0"/>
              <a:t>npm</a:t>
            </a:r>
            <a:r>
              <a:rPr lang="en-US" dirty="0" smtClean="0"/>
              <a:t> global </a:t>
            </a:r>
            <a:r>
              <a:rPr lang="en-US" dirty="0" err="1" smtClean="0"/>
              <a:t>dir</a:t>
            </a:r>
            <a:r>
              <a:rPr lang="en-US" dirty="0" smtClean="0"/>
              <a:t> defaults to /</a:t>
            </a:r>
            <a:r>
              <a:rPr lang="en-US" dirty="0" err="1" smtClean="0"/>
              <a:t>usr</a:t>
            </a:r>
            <a:r>
              <a:rPr lang="en-US" dirty="0" smtClean="0"/>
              <a:t>/local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System owns that </a:t>
            </a:r>
            <a:r>
              <a:rPr lang="en-US" dirty="0" err="1" smtClean="0"/>
              <a:t>dir</a:t>
            </a:r>
            <a:r>
              <a:rPr lang="en-US" dirty="0" smtClean="0"/>
              <a:t> so must use </a:t>
            </a:r>
            <a:r>
              <a:rPr lang="en-US" dirty="0" err="1" smtClean="0"/>
              <a:t>sudo</a:t>
            </a:r>
            <a:endParaRPr lang="en-US" dirty="0" smtClean="0"/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Installing packages using </a:t>
            </a:r>
            <a:r>
              <a:rPr lang="en-US" dirty="0" err="1" smtClean="0"/>
              <a:t>sudo</a:t>
            </a:r>
            <a:r>
              <a:rPr lang="en-US" dirty="0" smtClean="0"/>
              <a:t> not okay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Create new </a:t>
            </a:r>
            <a:r>
              <a:rPr lang="en-US" dirty="0" err="1" smtClean="0"/>
              <a:t>dir</a:t>
            </a:r>
            <a:endParaRPr lang="en-US" dirty="0" smtClean="0"/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Add to .</a:t>
            </a:r>
            <a:r>
              <a:rPr lang="en-US" dirty="0" err="1" smtClean="0"/>
              <a:t>npmrc</a:t>
            </a:r>
            <a:r>
              <a:rPr lang="en-US" dirty="0" smtClean="0"/>
              <a:t> as 'prefix'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Add to PATH in .</a:t>
            </a:r>
            <a:r>
              <a:rPr lang="en-US" dirty="0" err="1" smtClean="0"/>
              <a:t>bashrc</a:t>
            </a:r>
            <a:r>
              <a:rPr lang="en-US" dirty="0" smtClean="0"/>
              <a:t> 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sindresorhus</a:t>
            </a:r>
            <a:r>
              <a:rPr lang="en-US" dirty="0"/>
              <a:t>/guides/blob/master/</a:t>
            </a:r>
            <a:r>
              <a:rPr lang="en-US" dirty="0" err="1"/>
              <a:t>npm</a:t>
            </a:r>
            <a:r>
              <a:rPr lang="en-US" dirty="0"/>
              <a:t>-global-without-</a:t>
            </a:r>
            <a:r>
              <a:rPr lang="en-US" dirty="0" err="1"/>
              <a:t>sudo.md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530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Day 1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Computer architecture review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Intro </a:t>
            </a:r>
            <a:r>
              <a:rPr lang="en-US" dirty="0"/>
              <a:t>to </a:t>
            </a:r>
            <a:r>
              <a:rPr lang="en-US" dirty="0" err="1"/>
              <a:t>Node.js</a:t>
            </a:r>
            <a:r>
              <a:rPr lang="en-US" dirty="0"/>
              <a:t> + REPL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Advanced JavaScript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npm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err="1"/>
              <a:t>Node.js</a:t>
            </a:r>
            <a:r>
              <a:rPr lang="en-US" dirty="0"/>
              <a:t> </a:t>
            </a:r>
            <a:r>
              <a:rPr lang="en-US" dirty="0" smtClean="0"/>
              <a:t>architecture (event loop)</a:t>
            </a:r>
            <a:endParaRPr lang="en-US" dirty="0"/>
          </a:p>
          <a:p>
            <a:pPr algn="l"/>
            <a:r>
              <a:rPr lang="en-US" dirty="0" smtClean="0"/>
              <a:t>Day 2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Node.js</a:t>
            </a:r>
            <a:r>
              <a:rPr lang="en-US" dirty="0" smtClean="0"/>
              <a:t> Building Blocks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Working with data (</a:t>
            </a:r>
            <a:r>
              <a:rPr lang="en-US" dirty="0" err="1" smtClean="0"/>
              <a:t>files,dB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08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cache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Location: '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get cache'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err="1" smtClean="0"/>
              <a:t>npm</a:t>
            </a:r>
            <a:r>
              <a:rPr lang="en-US" dirty="0" smtClean="0"/>
              <a:t> caches packages like browsers do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Normally this is A Good Thing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When having weird issues: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'</a:t>
            </a:r>
            <a:r>
              <a:rPr lang="en-US" dirty="0" err="1" smtClean="0"/>
              <a:t>npm</a:t>
            </a:r>
            <a:r>
              <a:rPr lang="en-US" dirty="0" smtClean="0"/>
              <a:t> cache clean'</a:t>
            </a:r>
          </a:p>
        </p:txBody>
      </p:sp>
    </p:spTree>
    <p:extLst>
      <p:ext uri="{BB962C8B-B14F-4D97-AF65-F5344CB8AC3E}">
        <p14:creationId xmlns:p14="http://schemas.microsoft.com/office/powerpoint/2010/main" val="2673864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JS &lt; ES6 has no built in module support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err="1" smtClean="0"/>
              <a:t>CommonJS</a:t>
            </a:r>
            <a:r>
              <a:rPr lang="en-US" dirty="0" smtClean="0"/>
              <a:t> was a project ~2009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The working group stalled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Client-side users moved on to AMD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But </a:t>
            </a:r>
            <a:r>
              <a:rPr lang="en-US" dirty="0" err="1" smtClean="0"/>
              <a:t>Node.js</a:t>
            </a:r>
            <a:r>
              <a:rPr lang="en-US" dirty="0" smtClean="0"/>
              <a:t> adopted </a:t>
            </a:r>
            <a:r>
              <a:rPr lang="en-US" dirty="0" err="1" smtClean="0"/>
              <a:t>CommonJS</a:t>
            </a:r>
            <a:r>
              <a:rPr lang="en-US" dirty="0" smtClean="0"/>
              <a:t> 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err="1" smtClean="0"/>
              <a:t>Node.js</a:t>
            </a:r>
            <a:r>
              <a:rPr lang="en-US" dirty="0" smtClean="0"/>
              <a:t> format &amp; CJS are now one and same</a:t>
            </a:r>
          </a:p>
        </p:txBody>
      </p:sp>
    </p:spTree>
    <p:extLst>
      <p:ext uri="{BB962C8B-B14F-4D97-AF65-F5344CB8AC3E}">
        <p14:creationId xmlns:p14="http://schemas.microsoft.com/office/powerpoint/2010/main" val="10662108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Two API functions assumed provided: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require - </a:t>
            </a:r>
            <a:r>
              <a:rPr lang="en-US" dirty="0"/>
              <a:t>loads modules</a:t>
            </a:r>
            <a:endParaRPr lang="en-US" dirty="0" smtClean="0"/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exports - </a:t>
            </a:r>
            <a:r>
              <a:rPr lang="en-US" dirty="0"/>
              <a:t>declares </a:t>
            </a:r>
            <a:r>
              <a:rPr lang="en-US" dirty="0" smtClean="0"/>
              <a:t>modules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Both </a:t>
            </a:r>
            <a:r>
              <a:rPr lang="en-US" dirty="0"/>
              <a:t>are methods of </a:t>
            </a:r>
            <a:r>
              <a:rPr lang="en-US" dirty="0" smtClean="0"/>
              <a:t>Module class</a:t>
            </a:r>
            <a:endParaRPr lang="en-US" dirty="0"/>
          </a:p>
          <a:p>
            <a:pPr marL="342900" lvl="1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78024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85000" lnSpcReduction="20000"/>
          </a:bodyPr>
          <a:lstStyle/>
          <a:p>
            <a:pPr marL="0" lvl="1" algn="l"/>
            <a:r>
              <a:rPr lang="en-US" dirty="0" smtClean="0"/>
              <a:t>require('</a:t>
            </a:r>
            <a:r>
              <a:rPr lang="en-US" dirty="0" err="1" smtClean="0"/>
              <a:t>package_name</a:t>
            </a:r>
            <a:r>
              <a:rPr lang="en-US" dirty="0"/>
              <a:t>'</a:t>
            </a:r>
            <a:r>
              <a:rPr lang="en-US" dirty="0" smtClean="0"/>
              <a:t>) load algorithm</a:t>
            </a:r>
          </a:p>
          <a:p>
            <a:pPr lvl="1" indent="-457200" algn="l">
              <a:buFont typeface="+mj-lt"/>
              <a:buAutoNum type="arabicPeriod"/>
            </a:pPr>
            <a:r>
              <a:rPr lang="en-US" dirty="0" smtClean="0"/>
              <a:t>Core Node module </a:t>
            </a:r>
            <a:r>
              <a:rPr lang="en-US" dirty="0"/>
              <a:t>'</a:t>
            </a:r>
            <a:r>
              <a:rPr lang="en-US" dirty="0" err="1"/>
              <a:t>package_name</a:t>
            </a:r>
            <a:r>
              <a:rPr lang="en-US" dirty="0" smtClean="0"/>
              <a:t>'</a:t>
            </a:r>
          </a:p>
          <a:p>
            <a:pPr lvl="1" indent="-457200" algn="l">
              <a:buFont typeface="+mj-lt"/>
              <a:buAutoNum type="arabicPeriod"/>
            </a:pPr>
            <a:r>
              <a:rPr lang="en-US" dirty="0" smtClean="0"/>
              <a:t>In ./</a:t>
            </a:r>
            <a:r>
              <a:rPr lang="en-US" dirty="0" err="1" smtClean="0"/>
              <a:t>node_modules</a:t>
            </a:r>
            <a:r>
              <a:rPr lang="en-US" dirty="0" smtClean="0"/>
              <a:t>:</a:t>
            </a:r>
          </a:p>
          <a:p>
            <a:pPr lvl="2" indent="-457200" algn="l">
              <a:buFont typeface="+mj-lt"/>
              <a:buAutoNum type="arabicPeriod"/>
            </a:pPr>
            <a:r>
              <a:rPr lang="en-US" dirty="0" err="1" smtClean="0"/>
              <a:t>package_name.js</a:t>
            </a:r>
            <a:endParaRPr lang="en-US" dirty="0"/>
          </a:p>
          <a:p>
            <a:pPr lvl="2" indent="-457200" algn="l">
              <a:buFont typeface="+mj-lt"/>
              <a:buAutoNum type="arabicPeriod"/>
            </a:pPr>
            <a:r>
              <a:rPr lang="en-US" dirty="0" err="1" smtClean="0"/>
              <a:t>package_name</a:t>
            </a:r>
            <a:r>
              <a:rPr lang="en-US" dirty="0" smtClean="0"/>
              <a:t>/</a:t>
            </a:r>
            <a:r>
              <a:rPr lang="en-US" dirty="0" err="1" smtClean="0"/>
              <a:t>index.js</a:t>
            </a:r>
            <a:endParaRPr lang="en-US" dirty="0"/>
          </a:p>
          <a:p>
            <a:pPr lvl="2" indent="-457200" algn="l">
              <a:buFont typeface="+mj-lt"/>
              <a:buAutoNum type="arabicPeriod"/>
            </a:pPr>
            <a:r>
              <a:rPr lang="en-US" dirty="0" err="1"/>
              <a:t>package_name</a:t>
            </a:r>
            <a:r>
              <a:rPr lang="en-US" dirty="0" smtClean="0"/>
              <a:t>/</a:t>
            </a:r>
            <a:r>
              <a:rPr lang="en-US" dirty="0" err="1" smtClean="0"/>
              <a:t>package.json</a:t>
            </a:r>
            <a:r>
              <a:rPr lang="en-US" dirty="0" smtClean="0"/>
              <a:t> &gt; 'main'</a:t>
            </a:r>
          </a:p>
          <a:p>
            <a:pPr lvl="1" indent="-457200" algn="l">
              <a:buFont typeface="+mj-lt"/>
              <a:buAutoNum type="arabicPeriod"/>
            </a:pPr>
            <a:r>
              <a:rPr lang="en-US" dirty="0" smtClean="0"/>
              <a:t>../</a:t>
            </a:r>
            <a:r>
              <a:rPr lang="en-US" dirty="0" err="1" smtClean="0"/>
              <a:t>node_modules</a:t>
            </a:r>
            <a:r>
              <a:rPr lang="en-US" dirty="0" smtClean="0"/>
              <a:t> back to root</a:t>
            </a:r>
          </a:p>
          <a:p>
            <a:pPr lvl="1" indent="-457200" algn="l">
              <a:buFont typeface="+mj-lt"/>
              <a:buAutoNum type="arabicPeriod"/>
            </a:pPr>
            <a:r>
              <a:rPr lang="en-US" dirty="0" smtClean="0"/>
              <a:t>Folders listed in NODE_PATH</a:t>
            </a:r>
          </a:p>
          <a:p>
            <a:pPr lvl="1" indent="-457200" algn="l">
              <a:buFont typeface="+mj-lt"/>
              <a:buAutoNum type="arabicPeriod"/>
            </a:pPr>
            <a:r>
              <a:rPr lang="en-US" dirty="0" smtClean="0"/>
              <a:t>Additional folders</a:t>
            </a:r>
          </a:p>
          <a:p>
            <a:pPr lvl="2" indent="-457200" algn="l">
              <a:buFont typeface="+mj-lt"/>
              <a:buAutoNum type="arabicPeriod"/>
            </a:pPr>
            <a:r>
              <a:rPr lang="en-US" dirty="0"/>
              <a:t>$HOME/.</a:t>
            </a:r>
            <a:r>
              <a:rPr lang="en-US" dirty="0" err="1" smtClean="0"/>
              <a:t>node_modules</a:t>
            </a:r>
            <a:endParaRPr lang="en-US" dirty="0" smtClean="0"/>
          </a:p>
          <a:p>
            <a:pPr lvl="2" indent="-457200" algn="l">
              <a:buFont typeface="+mj-lt"/>
              <a:buAutoNum type="arabicPeriod"/>
            </a:pPr>
            <a:r>
              <a:rPr lang="en-US" dirty="0"/>
              <a:t>$HOME/.</a:t>
            </a:r>
            <a:r>
              <a:rPr lang="en-US" dirty="0" err="1" smtClean="0"/>
              <a:t>node_libraries</a:t>
            </a:r>
            <a:endParaRPr lang="en-US" dirty="0" smtClean="0"/>
          </a:p>
          <a:p>
            <a:pPr lvl="2" indent="-457200" algn="l">
              <a:buFont typeface="+mj-lt"/>
              <a:buAutoNum type="arabicPeriod"/>
            </a:pPr>
            <a:r>
              <a:rPr lang="en-US" dirty="0"/>
              <a:t>$PREFIX/lib/</a:t>
            </a:r>
            <a:r>
              <a:rPr lang="en-US" dirty="0" smtClean="0"/>
              <a:t>node</a:t>
            </a:r>
          </a:p>
          <a:p>
            <a:pPr marL="0" lvl="1" algn="l"/>
            <a:r>
              <a:rPr lang="en-US" dirty="0" err="1" smtClean="0"/>
              <a:t>require.resolve</a:t>
            </a:r>
            <a:r>
              <a:rPr lang="en-US" dirty="0" smtClean="0"/>
              <a:t>(…) will provide filename</a:t>
            </a:r>
          </a:p>
        </p:txBody>
      </p:sp>
    </p:spTree>
    <p:extLst>
      <p:ext uri="{BB962C8B-B14F-4D97-AF65-F5344CB8AC3E}">
        <p14:creationId xmlns:p14="http://schemas.microsoft.com/office/powerpoint/2010/main" val="19378024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More require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If not found, will retry with extensions</a:t>
            </a:r>
          </a:p>
          <a:p>
            <a:pPr lvl="2" indent="-457200" algn="l">
              <a:buFont typeface="+mj-lt"/>
              <a:buAutoNum type="arabicPeriod"/>
            </a:pPr>
            <a:r>
              <a:rPr lang="en-US" dirty="0" smtClean="0"/>
              <a:t>.</a:t>
            </a:r>
            <a:r>
              <a:rPr lang="en-US" dirty="0" err="1" smtClean="0"/>
              <a:t>js</a:t>
            </a:r>
            <a:endParaRPr lang="en-US" dirty="0" smtClean="0"/>
          </a:p>
          <a:p>
            <a:pPr lvl="2" indent="-457200" algn="l">
              <a:buFont typeface="+mj-lt"/>
              <a:buAutoNum type="arabicPeriod"/>
            </a:pPr>
            <a:r>
              <a:rPr lang="en-US" dirty="0" smtClean="0"/>
              <a:t>.</a:t>
            </a:r>
            <a:r>
              <a:rPr lang="en-US" dirty="0" err="1" smtClean="0"/>
              <a:t>json</a:t>
            </a:r>
            <a:endParaRPr lang="en-US" dirty="0" smtClean="0"/>
          </a:p>
          <a:p>
            <a:pPr lvl="2" indent="-457200" algn="l">
              <a:buFont typeface="+mj-lt"/>
              <a:buAutoNum type="arabicPeriod"/>
            </a:pPr>
            <a:r>
              <a:rPr lang="en-US" dirty="0" smtClean="0"/>
              <a:t>.node</a:t>
            </a:r>
          </a:p>
          <a:p>
            <a:pPr lvl="1" indent="-457200" algn="l">
              <a:buFont typeface="Arial"/>
              <a:buChar char="•"/>
            </a:pPr>
            <a:r>
              <a:rPr lang="en-US" dirty="0" err="1" smtClean="0"/>
              <a:t>require.resolve</a:t>
            </a:r>
            <a:r>
              <a:rPr lang="en-US" dirty="0" smtClean="0"/>
              <a:t>(…) will provide filename</a:t>
            </a:r>
          </a:p>
        </p:txBody>
      </p:sp>
    </p:spTree>
    <p:extLst>
      <p:ext uri="{BB962C8B-B14F-4D97-AF65-F5344CB8AC3E}">
        <p14:creationId xmlns:p14="http://schemas.microsoft.com/office/powerpoint/2010/main" val="11702331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More require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On load, Node makes </a:t>
            </a:r>
            <a:r>
              <a:rPr lang="en-US" dirty="0" err="1"/>
              <a:t>M</a:t>
            </a:r>
            <a:r>
              <a:rPr lang="en-US" dirty="0" err="1" smtClean="0"/>
              <a:t>odule.cache</a:t>
            </a:r>
            <a:endParaRPr lang="en-US" dirty="0" smtClean="0"/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As load progresses, cache updates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On another require(), executes that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Synchronously returns result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Updates cache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For circular dependencies, returns (unfinished) cached module</a:t>
            </a:r>
          </a:p>
        </p:txBody>
      </p:sp>
    </p:spTree>
    <p:extLst>
      <p:ext uri="{BB962C8B-B14F-4D97-AF65-F5344CB8AC3E}">
        <p14:creationId xmlns:p14="http://schemas.microsoft.com/office/powerpoint/2010/main" val="41350643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Exports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One module per file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Node wraps file in expression:</a:t>
            </a:r>
          </a:p>
          <a:p>
            <a:pPr marL="0" lvl="1" algn="l"/>
            <a:r>
              <a:rPr lang="en-US" dirty="0"/>
              <a:t>(function (exports, require, module, __filename, __</a:t>
            </a:r>
            <a:r>
              <a:rPr lang="en-US" dirty="0" err="1"/>
              <a:t>dirname</a:t>
            </a:r>
            <a:r>
              <a:rPr lang="en-US" dirty="0"/>
              <a:t>) {</a:t>
            </a:r>
          </a:p>
          <a:p>
            <a:pPr marL="0" lvl="1" algn="l"/>
            <a:r>
              <a:rPr lang="en-US" dirty="0" smtClean="0"/>
              <a:t>    /</a:t>
            </a:r>
            <a:r>
              <a:rPr lang="en-US" dirty="0"/>
              <a:t>/ </a:t>
            </a:r>
            <a:r>
              <a:rPr lang="en-US" dirty="0" smtClean="0"/>
              <a:t>file code wrapped inside </a:t>
            </a:r>
            <a:r>
              <a:rPr lang="en-US" dirty="0"/>
              <a:t>here</a:t>
            </a:r>
          </a:p>
          <a:p>
            <a:pPr marL="0" lvl="1" algn="l"/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8685619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Exports wrapper</a:t>
            </a:r>
          </a:p>
          <a:p>
            <a:pPr lvl="1" indent="-457200" algn="l">
              <a:buFont typeface="Arial"/>
              <a:buChar char="•"/>
            </a:pPr>
            <a:r>
              <a:rPr lang="en-US" dirty="0"/>
              <a:t>Prevents variables escaping to </a:t>
            </a:r>
            <a:r>
              <a:rPr lang="en-US" dirty="0" smtClean="0"/>
              <a:t>global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Provides utilities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exports </a:t>
            </a:r>
            <a:r>
              <a:rPr lang="en-US" dirty="0"/>
              <a:t>– alias to </a:t>
            </a:r>
            <a:r>
              <a:rPr lang="en-US" dirty="0" smtClean="0"/>
              <a:t>declaring </a:t>
            </a:r>
            <a:r>
              <a:rPr lang="en-US" dirty="0"/>
              <a:t>function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require – alias to loading function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module – actual loading class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__filename – convenience </a:t>
            </a:r>
            <a:r>
              <a:rPr lang="en-US" dirty="0" err="1"/>
              <a:t>var</a:t>
            </a:r>
            <a:endParaRPr lang="en-US" dirty="0" smtClean="0"/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__</a:t>
            </a:r>
            <a:r>
              <a:rPr lang="en-US" dirty="0" err="1" smtClean="0"/>
              <a:t>dirname</a:t>
            </a:r>
            <a:r>
              <a:rPr lang="en-US" dirty="0"/>
              <a:t> – convenience </a:t>
            </a:r>
            <a:r>
              <a:rPr lang="en-US" dirty="0" err="1" smtClean="0"/>
              <a:t>var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7403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Exports usage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Simple object – just assign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exports.key</a:t>
            </a:r>
            <a:r>
              <a:rPr lang="en-US" dirty="0" smtClean="0"/>
              <a:t> = 'value'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Constructor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module.exports</a:t>
            </a:r>
            <a:r>
              <a:rPr lang="en-US" dirty="0" smtClean="0"/>
              <a:t> = function ( </a:t>
            </a:r>
            <a:r>
              <a:rPr lang="en-US" dirty="0" err="1" smtClean="0"/>
              <a:t>constr_args</a:t>
            </a:r>
            <a:r>
              <a:rPr lang="en-US" dirty="0" smtClean="0"/>
              <a:t> )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myClass</a:t>
            </a:r>
            <a:r>
              <a:rPr lang="en-US" dirty="0" smtClean="0"/>
              <a:t> = require( '</a:t>
            </a:r>
            <a:r>
              <a:rPr lang="en-US" dirty="0" err="1" smtClean="0"/>
              <a:t>someClass</a:t>
            </a:r>
            <a:r>
              <a:rPr lang="en-US" dirty="0" smtClean="0"/>
              <a:t>' );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myInstance</a:t>
            </a:r>
            <a:r>
              <a:rPr lang="en-US" dirty="0" smtClean="0"/>
              <a:t> = </a:t>
            </a:r>
            <a:r>
              <a:rPr lang="en-US" dirty="0" err="1" smtClean="0"/>
              <a:t>myClass</a:t>
            </a:r>
            <a:r>
              <a:rPr lang="en-US" dirty="0" smtClean="0"/>
              <a:t>( 'yes!' );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Setting </a:t>
            </a:r>
            <a:r>
              <a:rPr lang="en-US" dirty="0" err="1" smtClean="0"/>
              <a:t>module.exports</a:t>
            </a:r>
            <a:r>
              <a:rPr lang="en-US" dirty="0" smtClean="0"/>
              <a:t> overrides exports</a:t>
            </a:r>
          </a:p>
        </p:txBody>
      </p:sp>
    </p:spTree>
    <p:extLst>
      <p:ext uri="{BB962C8B-B14F-4D97-AF65-F5344CB8AC3E}">
        <p14:creationId xmlns:p14="http://schemas.microsoft.com/office/powerpoint/2010/main" val="34662146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create a package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lvl="1" indent="-457200" algn="l">
              <a:buFont typeface="Arial"/>
              <a:buChar char="•"/>
            </a:pPr>
            <a:r>
              <a:rPr lang="en-US" dirty="0" smtClean="0"/>
              <a:t>Create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Add '</a:t>
            </a:r>
            <a:r>
              <a:rPr lang="en-US" dirty="0" err="1" smtClean="0"/>
              <a:t>asciify</a:t>
            </a:r>
            <a:r>
              <a:rPr lang="en-US" dirty="0" smtClean="0"/>
              <a:t>' library</a:t>
            </a:r>
          </a:p>
          <a:p>
            <a:pPr lvl="2" indent="-457200" algn="l"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www.npmjs.com</a:t>
            </a:r>
            <a:r>
              <a:rPr lang="en-US" dirty="0"/>
              <a:t>/package/</a:t>
            </a:r>
            <a:r>
              <a:rPr lang="en-US" dirty="0" err="1"/>
              <a:t>asciify</a:t>
            </a:r>
            <a:endParaRPr lang="en-US" dirty="0" smtClean="0"/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Wrapper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Create a module</a:t>
            </a:r>
          </a:p>
          <a:p>
            <a:pPr lvl="2" indent="-457200" algn="l">
              <a:buFont typeface="Arial"/>
              <a:buChar char="•"/>
            </a:pPr>
            <a:r>
              <a:rPr lang="en-US" smtClean="0"/>
              <a:t>Takes input </a:t>
            </a:r>
            <a:r>
              <a:rPr lang="en-US" dirty="0" smtClean="0"/>
              <a:t>&amp; prints </a:t>
            </a:r>
            <a:r>
              <a:rPr lang="en-US" dirty="0" err="1" smtClean="0"/>
              <a:t>ascii</a:t>
            </a:r>
            <a:r>
              <a:rPr lang="en-US" dirty="0" smtClean="0"/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24512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Day 3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Web, REST &amp; </a:t>
            </a:r>
            <a:r>
              <a:rPr lang="en-US" dirty="0" err="1"/>
              <a:t>GraphQL</a:t>
            </a:r>
            <a:r>
              <a:rPr lang="en-US" dirty="0"/>
              <a:t> </a:t>
            </a:r>
            <a:r>
              <a:rPr lang="en-US" dirty="0" smtClean="0"/>
              <a:t>Services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33096953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Why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The dirty secret of web servers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Most of the time the CPU is idle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Waiting on data from somewhere else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Concurrency &gt; Computation</a:t>
            </a:r>
          </a:p>
        </p:txBody>
      </p:sp>
    </p:spTree>
    <p:extLst>
      <p:ext uri="{BB962C8B-B14F-4D97-AF65-F5344CB8AC3E}">
        <p14:creationId xmlns:p14="http://schemas.microsoft.com/office/powerpoint/2010/main" val="7814778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 lnSpcReduction="10000"/>
          </a:bodyPr>
          <a:lstStyle/>
          <a:p>
            <a:pPr marL="0" lvl="1" algn="l"/>
            <a:r>
              <a:rPr lang="en-US" dirty="0" smtClean="0"/>
              <a:t>Set up new connection – 50ms</a:t>
            </a:r>
          </a:p>
          <a:p>
            <a:pPr marL="0" lvl="1" algn="l"/>
            <a:r>
              <a:rPr lang="en-US" dirty="0" smtClean="0"/>
              <a:t>Send query to dB – 20ms</a:t>
            </a:r>
          </a:p>
          <a:p>
            <a:pPr marL="0" lvl="1" algn="l"/>
            <a:r>
              <a:rPr lang="en-US" dirty="0" smtClean="0"/>
              <a:t>(wait) – 125-400ms</a:t>
            </a:r>
          </a:p>
          <a:p>
            <a:pPr marL="0" lvl="1" algn="l"/>
            <a:r>
              <a:rPr lang="en-US" dirty="0" smtClean="0"/>
              <a:t>Process query results – 50ms</a:t>
            </a:r>
          </a:p>
          <a:p>
            <a:pPr marL="0" lvl="1" algn="l"/>
            <a:r>
              <a:rPr lang="en-US" dirty="0"/>
              <a:t>Business logic – 20</a:t>
            </a:r>
            <a:r>
              <a:rPr lang="en-US" dirty="0" smtClean="0"/>
              <a:t>-75ms</a:t>
            </a:r>
          </a:p>
          <a:p>
            <a:pPr marL="0" lvl="1" algn="l"/>
            <a:r>
              <a:rPr lang="en-US" dirty="0" smtClean="0"/>
              <a:t>Call a web service – 35ms</a:t>
            </a:r>
          </a:p>
          <a:p>
            <a:pPr marL="0" lvl="1" algn="l"/>
            <a:r>
              <a:rPr lang="en-US" dirty="0" smtClean="0"/>
              <a:t>(wait) – 200-750ms</a:t>
            </a:r>
          </a:p>
          <a:p>
            <a:pPr marL="0" lvl="1" algn="l"/>
            <a:r>
              <a:rPr lang="en-US" dirty="0" smtClean="0"/>
              <a:t>Process results – 20ms</a:t>
            </a:r>
          </a:p>
          <a:p>
            <a:pPr marL="0" lvl="1" algn="l"/>
            <a:r>
              <a:rPr lang="en-US" dirty="0" smtClean="0"/>
              <a:t>Send to network – 20ms</a:t>
            </a:r>
          </a:p>
          <a:p>
            <a:pPr marL="0" lvl="1" algn="l"/>
            <a:r>
              <a:rPr lang="en-US" dirty="0" smtClean="0"/>
              <a:t>(end)</a:t>
            </a:r>
            <a:endParaRPr lang="en-US" dirty="0"/>
          </a:p>
          <a:p>
            <a:pPr marL="0" lvl="1"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79847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3704" y="1898701"/>
            <a:ext cx="2474686" cy="5115123"/>
          </a:xfrm>
        </p:spPr>
        <p:txBody>
          <a:bodyPr>
            <a:normAutofit fontScale="62500" lnSpcReduction="20000"/>
          </a:bodyPr>
          <a:lstStyle/>
          <a:p>
            <a:pPr marL="0" lvl="1" algn="l"/>
            <a:r>
              <a:rPr lang="en-US" dirty="0" smtClean="0"/>
              <a:t>Set up new connection</a:t>
            </a:r>
          </a:p>
          <a:p>
            <a:pPr marL="0" lvl="1" algn="l"/>
            <a:r>
              <a:rPr lang="en-US" dirty="0" smtClean="0"/>
              <a:t>Send query to dB</a:t>
            </a:r>
          </a:p>
          <a:p>
            <a:pPr marL="0" lvl="1" algn="l"/>
            <a:r>
              <a:rPr lang="en-US" dirty="0" smtClean="0"/>
              <a:t>             (</a:t>
            </a:r>
            <a:r>
              <a:rPr lang="en-US" dirty="0"/>
              <a:t>wait)</a:t>
            </a:r>
          </a:p>
          <a:p>
            <a:pPr marL="0" lvl="1" algn="l"/>
            <a:r>
              <a:rPr lang="en-US" dirty="0"/>
              <a:t>	|</a:t>
            </a:r>
          </a:p>
          <a:p>
            <a:pPr marL="0" lvl="1" algn="l"/>
            <a:r>
              <a:rPr lang="en-US" dirty="0"/>
              <a:t>	|</a:t>
            </a:r>
          </a:p>
          <a:p>
            <a:pPr marL="0" lvl="1" algn="l"/>
            <a:r>
              <a:rPr lang="en-US" dirty="0" smtClean="0"/>
              <a:t>	|</a:t>
            </a:r>
          </a:p>
          <a:p>
            <a:pPr marL="0" lvl="1" algn="l"/>
            <a:r>
              <a:rPr lang="en-US" dirty="0"/>
              <a:t>	</a:t>
            </a:r>
            <a:r>
              <a:rPr lang="en-US" dirty="0" smtClean="0"/>
              <a:t>|</a:t>
            </a:r>
          </a:p>
          <a:p>
            <a:pPr marL="0" lvl="1" algn="l"/>
            <a:r>
              <a:rPr lang="en-US" dirty="0"/>
              <a:t>	</a:t>
            </a:r>
            <a:r>
              <a:rPr lang="en-US" dirty="0" smtClean="0"/>
              <a:t>V</a:t>
            </a:r>
          </a:p>
          <a:p>
            <a:pPr marL="0" lvl="1" algn="l"/>
            <a:r>
              <a:rPr lang="en-US" dirty="0" smtClean="0"/>
              <a:t>Process query results</a:t>
            </a:r>
          </a:p>
          <a:p>
            <a:pPr marL="0" lvl="1" algn="l"/>
            <a:r>
              <a:rPr lang="en-US" dirty="0"/>
              <a:t>Business </a:t>
            </a:r>
            <a:r>
              <a:rPr lang="en-US" dirty="0" smtClean="0"/>
              <a:t>logic</a:t>
            </a:r>
          </a:p>
          <a:p>
            <a:pPr marL="0" lvl="1" algn="l"/>
            <a:r>
              <a:rPr lang="en-US" dirty="0" smtClean="0"/>
              <a:t>Call a web service</a:t>
            </a:r>
          </a:p>
          <a:p>
            <a:pPr marL="0" lvl="1" algn="l"/>
            <a:r>
              <a:rPr lang="en-US" dirty="0" smtClean="0"/>
              <a:t>             </a:t>
            </a:r>
            <a:r>
              <a:rPr lang="en-US" dirty="0"/>
              <a:t>(wait)</a:t>
            </a:r>
          </a:p>
          <a:p>
            <a:pPr marL="0" lvl="1" algn="l"/>
            <a:r>
              <a:rPr lang="en-US" dirty="0"/>
              <a:t>	|</a:t>
            </a:r>
          </a:p>
          <a:p>
            <a:pPr marL="0" lvl="1" algn="l"/>
            <a:r>
              <a:rPr lang="en-US" dirty="0"/>
              <a:t>	|</a:t>
            </a:r>
          </a:p>
          <a:p>
            <a:pPr marL="0" lvl="1" algn="l"/>
            <a:r>
              <a:rPr lang="en-US" dirty="0"/>
              <a:t>	</a:t>
            </a:r>
            <a:r>
              <a:rPr lang="en-US" dirty="0" smtClean="0"/>
              <a:t>V</a:t>
            </a:r>
          </a:p>
          <a:p>
            <a:pPr marL="0" lvl="1" algn="l"/>
            <a:r>
              <a:rPr lang="en-US" dirty="0" smtClean="0"/>
              <a:t>Process results</a:t>
            </a:r>
          </a:p>
          <a:p>
            <a:pPr marL="0" lvl="1" algn="l"/>
            <a:r>
              <a:rPr lang="en-US" dirty="0" smtClean="0"/>
              <a:t>Send to network</a:t>
            </a:r>
          </a:p>
          <a:p>
            <a:pPr marL="0" lvl="1" algn="l"/>
            <a:r>
              <a:rPr lang="en-US" dirty="0"/>
              <a:t> </a:t>
            </a:r>
            <a:r>
              <a:rPr lang="en-US" dirty="0" smtClean="0"/>
              <a:t>             (end)</a:t>
            </a:r>
            <a:endParaRPr lang="en-US" dirty="0"/>
          </a:p>
          <a:p>
            <a:pPr marL="0" lvl="1" algn="l"/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42526" y="2403931"/>
            <a:ext cx="2474686" cy="46098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 smtClean="0"/>
              <a:t>Set up new connection</a:t>
            </a:r>
          </a:p>
          <a:p>
            <a:pPr marL="0" lvl="1" algn="l"/>
            <a:r>
              <a:rPr lang="en-US" dirty="0" smtClean="0"/>
              <a:t>Send query to dB</a:t>
            </a:r>
          </a:p>
          <a:p>
            <a:pPr marL="0" lvl="1" algn="l"/>
            <a:r>
              <a:rPr lang="en-US" dirty="0" smtClean="0"/>
              <a:t>             (wait)</a:t>
            </a:r>
          </a:p>
          <a:p>
            <a:pPr marL="0" lvl="1" algn="l"/>
            <a:r>
              <a:rPr lang="en-US" dirty="0" smtClean="0"/>
              <a:t>	|</a:t>
            </a:r>
          </a:p>
          <a:p>
            <a:pPr marL="0" lvl="1" algn="l"/>
            <a:r>
              <a:rPr lang="en-US" dirty="0" smtClean="0"/>
              <a:t>	V</a:t>
            </a:r>
          </a:p>
          <a:p>
            <a:pPr marL="0" lvl="1" algn="l"/>
            <a:r>
              <a:rPr lang="en-US" dirty="0" smtClean="0"/>
              <a:t>Process query results</a:t>
            </a:r>
          </a:p>
          <a:p>
            <a:pPr marL="0" lvl="1" algn="l"/>
            <a:r>
              <a:rPr lang="en-US" dirty="0" smtClean="0"/>
              <a:t>Business logic</a:t>
            </a:r>
          </a:p>
          <a:p>
            <a:pPr marL="0" lvl="1" algn="l"/>
            <a:r>
              <a:rPr lang="en-US" dirty="0" smtClean="0"/>
              <a:t>Call a web service</a:t>
            </a:r>
          </a:p>
          <a:p>
            <a:pPr marL="0" lvl="1" algn="l"/>
            <a:r>
              <a:rPr lang="en-US" dirty="0" smtClean="0"/>
              <a:t>             (wait)</a:t>
            </a:r>
          </a:p>
          <a:p>
            <a:pPr marL="0" lvl="1" algn="l"/>
            <a:r>
              <a:rPr lang="en-US" dirty="0" smtClean="0"/>
              <a:t>	|</a:t>
            </a:r>
          </a:p>
          <a:p>
            <a:pPr marL="0" lvl="1" algn="l"/>
            <a:r>
              <a:rPr lang="en-US" dirty="0" smtClean="0"/>
              <a:t>	|</a:t>
            </a:r>
          </a:p>
          <a:p>
            <a:pPr marL="0" lvl="1" algn="l"/>
            <a:r>
              <a:rPr lang="en-US" dirty="0" smtClean="0"/>
              <a:t>	V</a:t>
            </a:r>
          </a:p>
          <a:p>
            <a:pPr marL="0" lvl="1" algn="l"/>
            <a:r>
              <a:rPr lang="en-US" dirty="0" smtClean="0"/>
              <a:t>Process results</a:t>
            </a:r>
          </a:p>
          <a:p>
            <a:pPr marL="0" lvl="1" algn="l"/>
            <a:r>
              <a:rPr lang="en-US" dirty="0" smtClean="0"/>
              <a:t>Send to network</a:t>
            </a:r>
          </a:p>
          <a:p>
            <a:pPr marL="0" lvl="1" algn="l"/>
            <a:r>
              <a:rPr lang="en-US" dirty="0" smtClean="0"/>
              <a:t>              (end)</a:t>
            </a:r>
          </a:p>
          <a:p>
            <a:pPr marL="0" lvl="1" algn="l"/>
            <a:endParaRPr lang="en-US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820449" y="2638738"/>
            <a:ext cx="2474686" cy="491237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 smtClean="0"/>
              <a:t>Set up new connection</a:t>
            </a:r>
          </a:p>
          <a:p>
            <a:pPr marL="0" lvl="1" algn="l"/>
            <a:r>
              <a:rPr lang="en-US" dirty="0" smtClean="0"/>
              <a:t>Send query to dB</a:t>
            </a:r>
          </a:p>
          <a:p>
            <a:pPr marL="0" lvl="1" algn="l"/>
            <a:r>
              <a:rPr lang="en-US" dirty="0" smtClean="0"/>
              <a:t>             (wait)</a:t>
            </a:r>
          </a:p>
          <a:p>
            <a:pPr marL="0" lvl="1" algn="l"/>
            <a:r>
              <a:rPr lang="en-US" dirty="0"/>
              <a:t>	|</a:t>
            </a:r>
          </a:p>
          <a:p>
            <a:pPr marL="0" lvl="1" algn="l"/>
            <a:r>
              <a:rPr lang="en-US" dirty="0" smtClean="0"/>
              <a:t>	|</a:t>
            </a:r>
          </a:p>
          <a:p>
            <a:pPr marL="0" lvl="1" algn="l"/>
            <a:r>
              <a:rPr lang="en-US" dirty="0" smtClean="0"/>
              <a:t>	|</a:t>
            </a:r>
          </a:p>
          <a:p>
            <a:pPr marL="0" lvl="1" algn="l"/>
            <a:r>
              <a:rPr lang="en-US" dirty="0" smtClean="0"/>
              <a:t>	V</a:t>
            </a:r>
          </a:p>
          <a:p>
            <a:pPr marL="0" lvl="1" algn="l"/>
            <a:r>
              <a:rPr lang="en-US" dirty="0" smtClean="0"/>
              <a:t>Process query results</a:t>
            </a:r>
          </a:p>
          <a:p>
            <a:pPr marL="0" lvl="1" algn="l"/>
            <a:r>
              <a:rPr lang="en-US" dirty="0" smtClean="0"/>
              <a:t>Business logic</a:t>
            </a:r>
          </a:p>
          <a:p>
            <a:pPr marL="0" lvl="1" algn="l"/>
            <a:r>
              <a:rPr lang="en-US" dirty="0" smtClean="0"/>
              <a:t>Call a web service</a:t>
            </a:r>
          </a:p>
          <a:p>
            <a:pPr marL="0" lvl="1" algn="l"/>
            <a:r>
              <a:rPr lang="en-US" dirty="0" smtClean="0"/>
              <a:t>             (wait)</a:t>
            </a:r>
          </a:p>
          <a:p>
            <a:pPr marL="0" lvl="1" algn="l"/>
            <a:r>
              <a:rPr lang="en-US" dirty="0" smtClean="0"/>
              <a:t>	|</a:t>
            </a:r>
          </a:p>
          <a:p>
            <a:pPr marL="0" lvl="1" algn="l"/>
            <a:r>
              <a:rPr lang="en-US" dirty="0" smtClean="0"/>
              <a:t>	V</a:t>
            </a:r>
          </a:p>
          <a:p>
            <a:pPr marL="0" lvl="1" algn="l"/>
            <a:r>
              <a:rPr lang="en-US" dirty="0" smtClean="0"/>
              <a:t>Process results</a:t>
            </a:r>
          </a:p>
          <a:p>
            <a:pPr marL="0" lvl="1" algn="l"/>
            <a:r>
              <a:rPr lang="en-US" dirty="0" smtClean="0"/>
              <a:t>Send to network</a:t>
            </a:r>
          </a:p>
          <a:p>
            <a:pPr marL="0" lvl="1" algn="l"/>
            <a:r>
              <a:rPr lang="en-US" dirty="0" smtClean="0"/>
              <a:t>              (end)</a:t>
            </a:r>
          </a:p>
          <a:p>
            <a:pPr marL="0" lvl="1" algn="l"/>
            <a:endParaRPr lang="en-US" dirty="0" smtClean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050888" y="3290621"/>
            <a:ext cx="2474686" cy="4609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 smtClean="0"/>
              <a:t>Set up new connection</a:t>
            </a:r>
          </a:p>
          <a:p>
            <a:pPr marL="0" lvl="1" algn="l"/>
            <a:r>
              <a:rPr lang="en-US" sz="1800" dirty="0" smtClean="0"/>
              <a:t>Send query to dB</a:t>
            </a:r>
          </a:p>
          <a:p>
            <a:pPr marL="0" lvl="1" algn="l"/>
            <a:r>
              <a:rPr lang="en-US" sz="1800" dirty="0" smtClean="0"/>
              <a:t>             (wait)</a:t>
            </a:r>
          </a:p>
          <a:p>
            <a:pPr marL="0" lvl="1" algn="l"/>
            <a:r>
              <a:rPr lang="en-US" sz="1800" dirty="0" smtClean="0"/>
              <a:t>	V</a:t>
            </a:r>
          </a:p>
          <a:p>
            <a:pPr marL="0" lvl="1" algn="l"/>
            <a:r>
              <a:rPr lang="en-US" sz="1800" dirty="0" smtClean="0"/>
              <a:t>Process query results</a:t>
            </a:r>
          </a:p>
          <a:p>
            <a:pPr marL="0" lvl="1" algn="l"/>
            <a:r>
              <a:rPr lang="en-US" sz="1800" dirty="0" smtClean="0"/>
              <a:t>Business logic</a:t>
            </a:r>
          </a:p>
          <a:p>
            <a:pPr marL="0" lvl="1" algn="l"/>
            <a:r>
              <a:rPr lang="en-US" sz="1800" dirty="0" smtClean="0"/>
              <a:t>Call a web service</a:t>
            </a:r>
          </a:p>
          <a:p>
            <a:pPr marL="0" lvl="1" algn="l"/>
            <a:r>
              <a:rPr lang="en-US" sz="1800" dirty="0" smtClean="0"/>
              <a:t>             (wait)</a:t>
            </a:r>
          </a:p>
          <a:p>
            <a:pPr marL="0" lvl="1" algn="l"/>
            <a:r>
              <a:rPr lang="en-US" sz="1800" dirty="0" smtClean="0"/>
              <a:t>	V</a:t>
            </a:r>
          </a:p>
          <a:p>
            <a:pPr marL="0" lvl="1" algn="l"/>
            <a:r>
              <a:rPr lang="en-US" sz="1800" dirty="0" smtClean="0"/>
              <a:t>Process results</a:t>
            </a:r>
          </a:p>
          <a:p>
            <a:pPr marL="0" lvl="1" algn="l"/>
            <a:r>
              <a:rPr lang="en-US" sz="1800" dirty="0" smtClean="0"/>
              <a:t>Send to network</a:t>
            </a:r>
          </a:p>
          <a:p>
            <a:pPr marL="0" lvl="1" algn="l"/>
            <a:r>
              <a:rPr lang="en-US" sz="1800" dirty="0" smtClean="0"/>
              <a:t>              (end)</a:t>
            </a:r>
          </a:p>
          <a:p>
            <a:pPr marL="0" lvl="1" algn="l"/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1943" y="1281304"/>
            <a:ext cx="1185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-513657" y="2108017"/>
            <a:ext cx="2031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Operations</a:t>
            </a:r>
            <a:r>
              <a:rPr lang="en-US" dirty="0" smtClean="0">
                <a:sym typeface="Wingdings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532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Why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Several ways to handle load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Naïve </a:t>
            </a:r>
            <a:r>
              <a:rPr lang="en-US" dirty="0"/>
              <a:t>–</a:t>
            </a:r>
            <a:r>
              <a:rPr lang="en-US" dirty="0" smtClean="0"/>
              <a:t> hope and pray, add resources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Fork – start a new process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Threads – parallelize within a process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Pros and Cons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Naïve – easy, but weak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Fork – simple, full featured, resource hog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Threads – super computational, super complicated</a:t>
            </a:r>
          </a:p>
        </p:txBody>
      </p:sp>
    </p:spTree>
    <p:extLst>
      <p:ext uri="{BB962C8B-B14F-4D97-AF65-F5344CB8AC3E}">
        <p14:creationId xmlns:p14="http://schemas.microsoft.com/office/powerpoint/2010/main" val="38846760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Why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The Middle Path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Single threaded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Relies on event paradigm</a:t>
            </a:r>
          </a:p>
        </p:txBody>
      </p:sp>
    </p:spTree>
    <p:extLst>
      <p:ext uri="{BB962C8B-B14F-4D97-AF65-F5344CB8AC3E}">
        <p14:creationId xmlns:p14="http://schemas.microsoft.com/office/powerpoint/2010/main" val="21979630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/>
          </a:bodyPr>
          <a:lstStyle/>
          <a:p>
            <a:pPr marL="0" lvl="1" algn="l"/>
            <a:r>
              <a:rPr lang="en-US" dirty="0" smtClean="0"/>
              <a:t>Event driven model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Think of a radio station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Broadcasts songs, commercials, IDs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Doesn't know 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who is listening</a:t>
            </a:r>
          </a:p>
          <a:p>
            <a:pPr lvl="2" indent="-457200" algn="l">
              <a:buFont typeface="Arial"/>
              <a:buChar char="•"/>
            </a:pPr>
            <a:r>
              <a:rPr lang="en-US" dirty="0"/>
              <a:t>when they </a:t>
            </a:r>
            <a:r>
              <a:rPr lang="en-US" dirty="0" smtClean="0"/>
              <a:t>tune in / out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what they do with the broadcast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music fan / advertiser / FCC agent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Fan hasn't heard favorite, calls in a request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DJ schedules request at end of playlist</a:t>
            </a:r>
          </a:p>
        </p:txBody>
      </p:sp>
    </p:spTree>
    <p:extLst>
      <p:ext uri="{BB962C8B-B14F-4D97-AF65-F5344CB8AC3E}">
        <p14:creationId xmlns:p14="http://schemas.microsoft.com/office/powerpoint/2010/main" val="21979630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30710"/>
            <a:ext cx="4602149" cy="4609893"/>
          </a:xfrm>
        </p:spPr>
        <p:txBody>
          <a:bodyPr>
            <a:normAutofit/>
          </a:bodyPr>
          <a:lstStyle/>
          <a:p>
            <a:pPr lvl="1" indent="-457200" algn="l">
              <a:buFont typeface="Arial"/>
              <a:buChar char="•"/>
            </a:pPr>
            <a:r>
              <a:rPr lang="en-US" dirty="0" smtClean="0"/>
              <a:t>Heap holds data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Function definitions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Variables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Queue pushes onto stac</a:t>
            </a:r>
            <a:r>
              <a:rPr lang="en-US" dirty="0"/>
              <a:t>k</a:t>
            </a:r>
            <a:endParaRPr lang="en-US" dirty="0" smtClean="0"/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Stack executes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Provides pointers to data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Runs to completion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I/O and other events add to Queue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655" y="1714500"/>
            <a:ext cx="3733800" cy="342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67239" y="5383548"/>
            <a:ext cx="142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MDN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687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lvl="1" indent="-457200" algn="l">
              <a:buFont typeface="Arial"/>
              <a:buChar char="•"/>
            </a:pPr>
            <a:r>
              <a:rPr lang="en-US" dirty="0" smtClean="0"/>
              <a:t>Pros 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Each stack executes deterministically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Loop can queue latent tasks and move on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Flexibility of threading without nightmares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Cons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Multi-threading works great for CPU tasks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Stack can potentially get bogged down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Thinking in </a:t>
            </a:r>
            <a:r>
              <a:rPr lang="en-US" dirty="0" err="1" smtClean="0"/>
              <a:t>async</a:t>
            </a:r>
            <a:r>
              <a:rPr lang="en-US" dirty="0" smtClean="0"/>
              <a:t> paradigm still required</a:t>
            </a:r>
          </a:p>
        </p:txBody>
      </p:sp>
    </p:spTree>
    <p:extLst>
      <p:ext uri="{BB962C8B-B14F-4D97-AF65-F5344CB8AC3E}">
        <p14:creationId xmlns:p14="http://schemas.microsoft.com/office/powerpoint/2010/main" val="455062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4" name="Picture 3" descr="Screen Shot 2016-11-08 at 3.32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075" y="1630710"/>
            <a:ext cx="5130800" cy="462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069" y="1782805"/>
            <a:ext cx="226215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Event Loop</a:t>
            </a:r>
          </a:p>
          <a:p>
            <a:r>
              <a:rPr lang="en-US" dirty="0" smtClean="0"/>
              <a:t>Source: </a:t>
            </a:r>
            <a:r>
              <a:rPr lang="en-US" dirty="0" err="1" smtClean="0"/>
              <a:t>github</a:t>
            </a:r>
            <a:r>
              <a:rPr lang="en-US" dirty="0" smtClean="0"/>
              <a:t>/</a:t>
            </a:r>
            <a:r>
              <a:rPr lang="en-US" dirty="0" err="1" smtClean="0"/>
              <a:t>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371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Hardcore details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V8 compiles JS to machine language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User JS runs within </a:t>
            </a:r>
            <a:r>
              <a:rPr lang="en-US" dirty="0" err="1" smtClean="0"/>
              <a:t>libuv</a:t>
            </a:r>
            <a:r>
              <a:rPr lang="en-US" dirty="0" smtClean="0"/>
              <a:t> stack machine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libev</a:t>
            </a:r>
            <a:r>
              <a:rPr lang="en-US" dirty="0" smtClean="0"/>
              <a:t> – event library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libeio</a:t>
            </a:r>
            <a:r>
              <a:rPr lang="en-US" dirty="0" smtClean="0"/>
              <a:t> – </a:t>
            </a:r>
            <a:r>
              <a:rPr lang="en-US" dirty="0" err="1" smtClean="0"/>
              <a:t>async</a:t>
            </a:r>
            <a:r>
              <a:rPr lang="en-US" dirty="0" smtClean="0"/>
              <a:t> POSIX I/O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Extension to other languages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Node.js</a:t>
            </a:r>
            <a:r>
              <a:rPr lang="en-US" dirty="0" smtClean="0"/>
              <a:t> can call C++ or Java code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Beyond the scope of this course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Processes offer less hardcore solutions</a:t>
            </a:r>
          </a:p>
        </p:txBody>
      </p:sp>
    </p:spTree>
    <p:extLst>
      <p:ext uri="{BB962C8B-B14F-4D97-AF65-F5344CB8AC3E}">
        <p14:creationId xmlns:p14="http://schemas.microsoft.com/office/powerpoint/2010/main" val="263069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Class guidelines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Evaluations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Resources</a:t>
            </a:r>
            <a:endParaRPr lang="en-US" dirty="0"/>
          </a:p>
          <a:p>
            <a:pPr marL="914400" lvl="1" indent="-457200" algn="l">
              <a:buFont typeface="Arial"/>
              <a:buChar char="•"/>
            </a:pPr>
            <a:r>
              <a:rPr lang="en-US" dirty="0"/>
              <a:t>Slides and code on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>
                <a:hlinkClick r:id="rId2"/>
              </a:rPr>
              <a:t>https://github.com/eliasjames/</a:t>
            </a:r>
            <a:endParaRPr lang="en-US" dirty="0"/>
          </a:p>
          <a:p>
            <a:pPr marL="914400" lvl="1" indent="-457200" algn="l">
              <a:buFont typeface="Arial"/>
              <a:buChar char="•"/>
            </a:pPr>
            <a:r>
              <a:rPr lang="en-US" dirty="0" err="1" smtClean="0"/>
              <a:t>elias</a:t>
            </a:r>
            <a:r>
              <a:rPr lang="en-US" dirty="0" err="1"/>
              <a:t>@</a:t>
            </a:r>
            <a:r>
              <a:rPr lang="en-US" dirty="0" err="1" smtClean="0"/>
              <a:t>eliascarlston.com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4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Terms to review*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Kernel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Process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Shell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Thread</a:t>
            </a:r>
            <a:endParaRPr lang="en-US" dirty="0"/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  <a:p>
            <a:pPr algn="l"/>
            <a:r>
              <a:rPr lang="en-US" dirty="0" smtClean="0"/>
              <a:t>* = Review assumes Unix-family OS (*nix). Win-family may have differences.</a:t>
            </a:r>
          </a:p>
        </p:txBody>
      </p:sp>
    </p:spTree>
    <p:extLst>
      <p:ext uri="{BB962C8B-B14F-4D97-AF65-F5344CB8AC3E}">
        <p14:creationId xmlns:p14="http://schemas.microsoft.com/office/powerpoint/2010/main" val="121724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Kernel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First thing loaded on startup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Complete control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CPU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Memory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Device drivers</a:t>
            </a:r>
            <a:endParaRPr lang="en-US" dirty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Protected in 'kernel space'</a:t>
            </a:r>
          </a:p>
        </p:txBody>
      </p:sp>
    </p:spTree>
    <p:extLst>
      <p:ext uri="{BB962C8B-B14F-4D97-AF65-F5344CB8AC3E}">
        <p14:creationId xmlns:p14="http://schemas.microsoft.com/office/powerpoint/2010/main" val="50718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Process 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Instance of an executing program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Has its own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Process ID (PID)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Memory space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Threads (one or more)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Security context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Kernel-granted access to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73148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3645</TotalTime>
  <Words>1948</Words>
  <Application>Microsoft Macintosh PowerPoint</Application>
  <PresentationFormat>On-screen Show (4:3)</PresentationFormat>
  <Paragraphs>487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 Black </vt:lpstr>
      <vt:lpstr>Node.js training Day 1</vt:lpstr>
      <vt:lpstr>Day 1 Schedule</vt:lpstr>
      <vt:lpstr>Introductions / Icebreakers</vt:lpstr>
      <vt:lpstr>Course Overview</vt:lpstr>
      <vt:lpstr>Course Overview</vt:lpstr>
      <vt:lpstr>Housekeeping</vt:lpstr>
      <vt:lpstr>Computer Architecture</vt:lpstr>
      <vt:lpstr>Computer Architecture</vt:lpstr>
      <vt:lpstr>Computer Architecture</vt:lpstr>
      <vt:lpstr>Computer Architecture</vt:lpstr>
      <vt:lpstr>Computer Architecture</vt:lpstr>
      <vt:lpstr>Computer Architecture</vt:lpstr>
      <vt:lpstr>Computer Architecture</vt:lpstr>
      <vt:lpstr>Node in a Nutshell</vt:lpstr>
      <vt:lpstr>Node in a Nutshell</vt:lpstr>
      <vt:lpstr>Node in a Nutshell</vt:lpstr>
      <vt:lpstr>JS Versions</vt:lpstr>
      <vt:lpstr>JS Versions</vt:lpstr>
      <vt:lpstr>JS Versions</vt:lpstr>
      <vt:lpstr>Transpilers</vt:lpstr>
      <vt:lpstr>Transpilers</vt:lpstr>
      <vt:lpstr>Lab: explore Node.js REPL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CommonJS</vt:lpstr>
      <vt:lpstr>CommonJS</vt:lpstr>
      <vt:lpstr>CommonJS</vt:lpstr>
      <vt:lpstr>CommonJS</vt:lpstr>
      <vt:lpstr>CommonJS</vt:lpstr>
      <vt:lpstr>CommonJS</vt:lpstr>
      <vt:lpstr>CommonJS</vt:lpstr>
      <vt:lpstr>CommonJS</vt:lpstr>
      <vt:lpstr>Lab: create a package</vt:lpstr>
      <vt:lpstr>Node.js architecture</vt:lpstr>
      <vt:lpstr>Node.js architecture</vt:lpstr>
      <vt:lpstr>Node.js architecture</vt:lpstr>
      <vt:lpstr>Node.js architecture</vt:lpstr>
      <vt:lpstr>Node.js architecture</vt:lpstr>
      <vt:lpstr>Node.js architecture</vt:lpstr>
      <vt:lpstr>Node.js architecture</vt:lpstr>
      <vt:lpstr>Node.js architecture</vt:lpstr>
      <vt:lpstr>Node.js architecture</vt:lpstr>
      <vt:lpstr>Node.js architecture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87</cp:revision>
  <dcterms:created xsi:type="dcterms:W3CDTF">2016-05-30T01:39:32Z</dcterms:created>
  <dcterms:modified xsi:type="dcterms:W3CDTF">2016-11-10T03:27:22Z</dcterms:modified>
</cp:coreProperties>
</file>