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346" r:id="rId8"/>
    <p:sldId id="298" r:id="rId9"/>
    <p:sldId id="345" r:id="rId10"/>
    <p:sldId id="349" r:id="rId11"/>
    <p:sldId id="350" r:id="rId12"/>
    <p:sldId id="344" r:id="rId13"/>
    <p:sldId id="348" r:id="rId14"/>
    <p:sldId id="351" r:id="rId15"/>
    <p:sldId id="352" r:id="rId16"/>
    <p:sldId id="343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31" r:id="rId25"/>
    <p:sldId id="304" r:id="rId26"/>
    <p:sldId id="305" r:id="rId27"/>
    <p:sldId id="306" r:id="rId28"/>
    <p:sldId id="307" r:id="rId29"/>
    <p:sldId id="309" r:id="rId30"/>
    <p:sldId id="308" r:id="rId31"/>
    <p:sldId id="310" r:id="rId32"/>
    <p:sldId id="311" r:id="rId33"/>
    <p:sldId id="312" r:id="rId34"/>
    <p:sldId id="313" r:id="rId35"/>
    <p:sldId id="315" r:id="rId36"/>
    <p:sldId id="314" r:id="rId37"/>
    <p:sldId id="320" r:id="rId38"/>
    <p:sldId id="316" r:id="rId39"/>
    <p:sldId id="317" r:id="rId40"/>
    <p:sldId id="318" r:id="rId41"/>
    <p:sldId id="321" r:id="rId42"/>
    <p:sldId id="319" r:id="rId43"/>
    <p:sldId id="322" r:id="rId44"/>
    <p:sldId id="323" r:id="rId45"/>
    <p:sldId id="324" r:id="rId46"/>
    <p:sldId id="325" r:id="rId47"/>
    <p:sldId id="326" r:id="rId48"/>
    <p:sldId id="328" r:id="rId49"/>
    <p:sldId id="329" r:id="rId50"/>
    <p:sldId id="330" r:id="rId51"/>
    <p:sldId id="332" r:id="rId52"/>
    <p:sldId id="335" r:id="rId53"/>
    <p:sldId id="336" r:id="rId54"/>
    <p:sldId id="337" r:id="rId55"/>
    <p:sldId id="333" r:id="rId56"/>
    <p:sldId id="338" r:id="rId57"/>
    <p:sldId id="339" r:id="rId58"/>
    <p:sldId id="340" r:id="rId59"/>
    <p:sldId id="341" r:id="rId60"/>
    <p:sldId id="342" r:id="rId61"/>
    <p:sldId id="334" r:id="rId62"/>
    <p:sldId id="35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May start one or more children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Child stores parent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Reports 'exit code' back to parent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starts process 0 (idle)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p0 starts p1 (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All processes are children of p1</a:t>
            </a:r>
          </a:p>
        </p:txBody>
      </p:sp>
    </p:spTree>
    <p:extLst>
      <p:ext uri="{BB962C8B-B14F-4D97-AF65-F5344CB8AC3E}">
        <p14:creationId xmlns:p14="http://schemas.microsoft.com/office/powerpoint/2010/main" val="146893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Inter-Process Communication (IPC)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Signals, sent through 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One process sends to another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i.e., '</a:t>
            </a:r>
            <a:r>
              <a:rPr lang="en-US" dirty="0" err="1" smtClean="0"/>
              <a:t>ps</a:t>
            </a:r>
            <a:r>
              <a:rPr lang="en-US" dirty="0" smtClean="0"/>
              <a:t> kill' actually sends SIGTERM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interrupts process to deliver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handler registered, it executes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Otherwise default signal handler</a:t>
            </a:r>
          </a:p>
        </p:txBody>
      </p:sp>
    </p:spTree>
    <p:extLst>
      <p:ext uri="{BB962C8B-B14F-4D97-AF65-F5344CB8AC3E}">
        <p14:creationId xmlns:p14="http://schemas.microsoft.com/office/powerpoint/2010/main" val="19794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Thread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Unit of execution for the process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 thread has a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Basically </a:t>
            </a:r>
            <a:r>
              <a:rPr lang="en-US" i="1" dirty="0" smtClean="0"/>
              <a:t>is </a:t>
            </a:r>
            <a:r>
              <a:rPr lang="en-US" dirty="0" smtClean="0"/>
              <a:t>the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&gt; 1 in process, shares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Shell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Command </a:t>
            </a:r>
            <a:r>
              <a:rPr lang="en-US" dirty="0"/>
              <a:t>interpreter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What you get at the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Convenient abstraction containing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Running processes (</a:t>
            </a:r>
            <a:r>
              <a:rPr lang="en-US" dirty="0"/>
              <a:t>'</a:t>
            </a:r>
            <a:r>
              <a:rPr lang="en-US" dirty="0" err="1"/>
              <a:t>ps</a:t>
            </a:r>
            <a:r>
              <a:rPr lang="en-US" dirty="0"/>
              <a:t> aux</a:t>
            </a:r>
            <a:r>
              <a:rPr lang="en-US" dirty="0" smtClean="0"/>
              <a:t>')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User/group permissions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Expensive to start</a:t>
            </a:r>
          </a:p>
        </p:txBody>
      </p:sp>
    </p:spTree>
    <p:extLst>
      <p:ext uri="{BB962C8B-B14F-4D97-AF65-F5344CB8AC3E}">
        <p14:creationId xmlns:p14="http://schemas.microsoft.com/office/powerpoint/2010/main" val="28607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Data made available over 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Potentially infinite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Analogy: conveyor belt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Readable, writeable, or duplex</a:t>
            </a:r>
          </a:p>
        </p:txBody>
      </p:sp>
    </p:spTree>
    <p:extLst>
      <p:ext uri="{BB962C8B-B14F-4D97-AF65-F5344CB8AC3E}">
        <p14:creationId xmlns:p14="http://schemas.microsoft.com/office/powerpoint/2010/main" val="24092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 'filter' modifies a stream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a new stream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Strung together, called a pipeline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Operators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&lt; sends input left to right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&gt; sends output left to right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&gt;&gt; appends data to a file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| strings filters together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ps</a:t>
            </a:r>
            <a:r>
              <a:rPr lang="en-US" dirty="0" smtClean="0"/>
              <a:t> aux | 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 err="1" smtClean="0"/>
              <a:t>ps</a:t>
            </a:r>
            <a:r>
              <a:rPr lang="en-US" dirty="0" smtClean="0"/>
              <a:t> aux"'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Well suited to high concurrency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Perfect for front line web server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Poorly suited to computationally demanding tasks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Many strategies to accommodate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Crypto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Intentionally 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err="1"/>
              <a:t>Node.js</a:t>
            </a:r>
            <a:r>
              <a:rPr lang="en-US" dirty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</a:t>
            </a:r>
            <a:r>
              <a:rPr lang="en-US" dirty="0" smtClean="0"/>
              <a:t>JavaScript review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architecture (event loop)</a:t>
            </a:r>
            <a:endParaRPr lang="en-US" dirty="0"/>
          </a:p>
          <a:p>
            <a:pPr algn="l"/>
            <a:r>
              <a:rPr lang="en-US" dirty="0" smtClean="0"/>
              <a:t>Day 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 (</a:t>
            </a:r>
            <a:r>
              <a:rPr lang="en-US" dirty="0" err="1" smtClean="0"/>
              <a:t>files,dB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dirty secret of web servers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Most of the time the CPU is idle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Waiting on data from somewhere else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Concurrency &gt; Computation</a:t>
            </a:r>
          </a:p>
        </p:txBody>
      </p:sp>
    </p:spTree>
    <p:extLst>
      <p:ext uri="{BB962C8B-B14F-4D97-AF65-F5344CB8AC3E}">
        <p14:creationId xmlns:p14="http://schemas.microsoft.com/office/powerpoint/2010/main" val="781477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marL="0" lvl="1" algn="l"/>
            <a:r>
              <a:rPr lang="en-US" dirty="0" smtClean="0"/>
              <a:t>Set up new connection – 50ms</a:t>
            </a:r>
          </a:p>
          <a:p>
            <a:pPr marL="0" lvl="1" algn="l"/>
            <a:r>
              <a:rPr lang="en-US" dirty="0" smtClean="0"/>
              <a:t>Send query to dB – 20ms</a:t>
            </a:r>
          </a:p>
          <a:p>
            <a:pPr marL="0" lvl="1" algn="l"/>
            <a:r>
              <a:rPr lang="en-US" dirty="0" smtClean="0"/>
              <a:t>(wait) – 125-400ms</a:t>
            </a:r>
          </a:p>
          <a:p>
            <a:pPr marL="0" lvl="1" algn="l"/>
            <a:r>
              <a:rPr lang="en-US" dirty="0" smtClean="0"/>
              <a:t>Process query results – 50ms</a:t>
            </a:r>
          </a:p>
          <a:p>
            <a:pPr marL="0" lvl="1" algn="l"/>
            <a:r>
              <a:rPr lang="en-US" dirty="0"/>
              <a:t>Business logic – 20</a:t>
            </a:r>
            <a:r>
              <a:rPr lang="en-US" dirty="0" smtClean="0"/>
              <a:t>-75ms</a:t>
            </a:r>
          </a:p>
          <a:p>
            <a:pPr marL="0" lvl="1" algn="l"/>
            <a:r>
              <a:rPr lang="en-US" dirty="0" smtClean="0"/>
              <a:t>Call a web service – 35ms</a:t>
            </a:r>
          </a:p>
          <a:p>
            <a:pPr marL="0" lvl="1" algn="l"/>
            <a:r>
              <a:rPr lang="en-US" dirty="0" smtClean="0"/>
              <a:t>(wait) – 200-750ms</a:t>
            </a:r>
          </a:p>
          <a:p>
            <a:pPr marL="0" lvl="1" algn="l"/>
            <a:r>
              <a:rPr lang="en-US" dirty="0" smtClean="0"/>
              <a:t>Process results – 20ms</a:t>
            </a:r>
          </a:p>
          <a:p>
            <a:pPr marL="0" lvl="1" algn="l"/>
            <a:r>
              <a:rPr lang="en-US" dirty="0" smtClean="0"/>
              <a:t>Send to network – 20ms</a:t>
            </a:r>
          </a:p>
          <a:p>
            <a:pPr marL="0" lvl="1" algn="l"/>
            <a:r>
              <a:rPr lang="en-US" dirty="0" smtClean="0"/>
              <a:t>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84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04" y="1898701"/>
            <a:ext cx="2474686" cy="5115123"/>
          </a:xfrm>
        </p:spPr>
        <p:txBody>
          <a:bodyPr>
            <a:normAutofit fontScale="62500" lnSpcReduction="20000"/>
          </a:bodyPr>
          <a:lstStyle/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</a:t>
            </a:r>
            <a:r>
              <a:rPr lang="en-US" dirty="0"/>
              <a:t>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</a:t>
            </a:r>
            <a:r>
              <a:rPr lang="en-US" dirty="0"/>
              <a:t>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/>
              <a:t> </a:t>
            </a:r>
            <a:r>
              <a:rPr lang="en-US" dirty="0" smtClean="0"/>
              <a:t>             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2526" y="240393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20449" y="2638738"/>
            <a:ext cx="2474686" cy="491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50888" y="329062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 smtClean="0"/>
              <a:t>Set up new connection</a:t>
            </a:r>
          </a:p>
          <a:p>
            <a:pPr marL="0" lvl="1" algn="l"/>
            <a:r>
              <a:rPr lang="en-US" sz="1800" dirty="0" smtClean="0"/>
              <a:t>Send query to dB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query results</a:t>
            </a:r>
          </a:p>
          <a:p>
            <a:pPr marL="0" lvl="1" algn="l"/>
            <a:r>
              <a:rPr lang="en-US" sz="1800" dirty="0" smtClean="0"/>
              <a:t>Business logic</a:t>
            </a:r>
          </a:p>
          <a:p>
            <a:pPr marL="0" lvl="1" algn="l"/>
            <a:r>
              <a:rPr lang="en-US" sz="1800" dirty="0" smtClean="0"/>
              <a:t>Call a web service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results</a:t>
            </a:r>
          </a:p>
          <a:p>
            <a:pPr marL="0" lvl="1" algn="l"/>
            <a:r>
              <a:rPr lang="en-US" sz="1800" dirty="0" smtClean="0"/>
              <a:t>Send to network</a:t>
            </a:r>
          </a:p>
          <a:p>
            <a:pPr marL="0" lvl="1" algn="l"/>
            <a:r>
              <a:rPr lang="en-US" sz="1800" dirty="0" smtClean="0"/>
              <a:t>              (end)</a:t>
            </a:r>
          </a:p>
          <a:p>
            <a:pPr marL="0" lvl="1" algn="l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943" y="1281304"/>
            <a:ext cx="118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513657" y="2108017"/>
            <a:ext cx="203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3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Several ways to handle load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</a:t>
            </a:r>
            <a:r>
              <a:rPr lang="en-US" dirty="0" smtClean="0"/>
              <a:t>– start a new process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parallelize within a process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Pros and 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</a:t>
            </a:r>
            <a:r>
              <a:rPr lang="en-US" dirty="0" smtClean="0"/>
              <a:t>– simple, full featured, resource hog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super computational, super complicated</a:t>
            </a:r>
          </a:p>
        </p:txBody>
      </p:sp>
    </p:spTree>
    <p:extLst>
      <p:ext uri="{BB962C8B-B14F-4D97-AF65-F5344CB8AC3E}">
        <p14:creationId xmlns:p14="http://schemas.microsoft.com/office/powerpoint/2010/main" val="3884676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Middle Path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Single threaded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Relies on event paradigm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marL="0" lvl="1" algn="l"/>
            <a:r>
              <a:rPr lang="en-US" dirty="0" smtClean="0"/>
              <a:t>Event driven model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Think of a radio station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Broadcasts songs, commercials, IDs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Doesn't know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who is listening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when they </a:t>
            </a:r>
            <a:r>
              <a:rPr lang="en-US" dirty="0" smtClean="0"/>
              <a:t>tune in / out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what they do with the broadcast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music fan / advertiser / FCC agent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Fan hasn't heard favorite, calls in a request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DJ schedules request at end of playlist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0710"/>
            <a:ext cx="4602149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Heap holds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Function definitions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Queue pushes onto stac</a:t>
            </a:r>
            <a:r>
              <a:rPr lang="en-US" dirty="0"/>
              <a:t>k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Stack executes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Provides pointers to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Runs to completion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I/O and other events add to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55" y="1714500"/>
            <a:ext cx="37338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7239" y="5383548"/>
            <a:ext cx="142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8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Pros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Each stack executes deterministically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Loop can queue latent tasks and move 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Flexibility of threading without nightmares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Multi-threading works great for CPU tasks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Stack can potentially get bogged down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Thinking in </a:t>
            </a:r>
            <a:r>
              <a:rPr lang="en-US" dirty="0" err="1" smtClean="0"/>
              <a:t>async</a:t>
            </a:r>
            <a:r>
              <a:rPr lang="en-US" dirty="0" smtClean="0"/>
              <a:t> paradigm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455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Picture 3" descr="Screen Shot 2016-11-08 at 3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5" y="1630710"/>
            <a:ext cx="5130800" cy="462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69" y="1782805"/>
            <a:ext cx="2262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Event Loop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7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Hardcore details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V8 compiles JS to machine language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User JS runs within </a:t>
            </a:r>
            <a:r>
              <a:rPr lang="en-US" dirty="0" err="1" smtClean="0"/>
              <a:t>libuv</a:t>
            </a:r>
            <a:r>
              <a:rPr lang="en-US" dirty="0" smtClean="0"/>
              <a:t> stack machine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libev</a:t>
            </a:r>
            <a:r>
              <a:rPr lang="en-US" dirty="0" smtClean="0"/>
              <a:t> – event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libeio</a:t>
            </a:r>
            <a:r>
              <a:rPr lang="en-US" dirty="0" smtClean="0"/>
              <a:t> – </a:t>
            </a:r>
            <a:r>
              <a:rPr lang="en-US" dirty="0" err="1" smtClean="0"/>
              <a:t>async</a:t>
            </a:r>
            <a:r>
              <a:rPr lang="en-US" dirty="0" smtClean="0"/>
              <a:t> POSIX I/O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Extension to other languages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can call C++ or Java code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Beyond the scope of this course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Processes offer less hardcore solutions</a:t>
            </a:r>
          </a:p>
        </p:txBody>
      </p:sp>
    </p:spTree>
    <p:extLst>
      <p:ext uri="{BB962C8B-B14F-4D97-AF65-F5344CB8AC3E}">
        <p14:creationId xmlns:p14="http://schemas.microsoft.com/office/powerpoint/2010/main" val="263069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examine event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Examine examples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examples</a:t>
            </a:r>
            <a:r>
              <a:rPr lang="en-US" dirty="0"/>
              <a:t>/event-loop-and-</a:t>
            </a:r>
            <a:r>
              <a:rPr lang="en-US" dirty="0" err="1"/>
              <a:t>settimeout.js</a:t>
            </a:r>
            <a:r>
              <a:rPr lang="en-US" dirty="0"/>
              <a:t> 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examples</a:t>
            </a:r>
            <a:r>
              <a:rPr lang="en-US" dirty="0"/>
              <a:t>/call-stack-and-</a:t>
            </a:r>
            <a:r>
              <a:rPr lang="en-US" dirty="0" err="1"/>
              <a:t>settimeout.js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9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Terms to review*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Process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Thread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Shell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Stream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* = Review assumes Unix-family OS (*nix). Win-family may have differences.</a:t>
            </a:r>
          </a:p>
        </p:txBody>
      </p:sp>
    </p:spTree>
    <p:extLst>
      <p:ext uri="{BB962C8B-B14F-4D97-AF65-F5344CB8AC3E}">
        <p14:creationId xmlns:p14="http://schemas.microsoft.com/office/powerpoint/2010/main" val="12172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First thing loaded on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Complete control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CPU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Device drivers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Protected in 'kernel space'</a:t>
            </a:r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Instance of an executing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Has its own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Process ID (PID)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 space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Threads (one or more)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Security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Kernel-granted access to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731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3665</TotalTime>
  <Words>2031</Words>
  <Application>Microsoft Macintosh PowerPoint</Application>
  <PresentationFormat>On-screen Show (4:3)</PresentationFormat>
  <Paragraphs>505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Streams</vt:lpstr>
      <vt:lpstr>Streams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Lab: examine event loop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90</cp:revision>
  <dcterms:created xsi:type="dcterms:W3CDTF">2016-05-30T01:39:32Z</dcterms:created>
  <dcterms:modified xsi:type="dcterms:W3CDTF">2016-11-16T05:14:41Z</dcterms:modified>
</cp:coreProperties>
</file>