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3" r:id="rId4"/>
    <p:sldId id="260" r:id="rId5"/>
    <p:sldId id="265" r:id="rId6"/>
    <p:sldId id="267" r:id="rId7"/>
    <p:sldId id="268" r:id="rId8"/>
    <p:sldId id="269" r:id="rId9"/>
    <p:sldId id="270" r:id="rId10"/>
    <p:sldId id="261" r:id="rId11"/>
    <p:sldId id="262" r:id="rId12"/>
    <p:sldId id="263" r:id="rId13"/>
    <p:sldId id="264" r:id="rId14"/>
    <p:sldId id="271" r:id="rId15"/>
    <p:sldId id="273" r:id="rId16"/>
    <p:sldId id="274" r:id="rId17"/>
    <p:sldId id="275" r:id="rId18"/>
    <p:sldId id="276" r:id="rId19"/>
    <p:sldId id="277" r:id="rId20"/>
    <p:sldId id="278" r:id="rId21"/>
    <p:sldId id="279" r:id="rId22"/>
    <p:sldId id="280" r:id="rId23"/>
    <p:sldId id="281"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0" d="100"/>
          <a:sy n="80" d="100"/>
        </p:scale>
        <p:origin x="-1904" y="-3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9/12/16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9/12/16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9/12/16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9/12/16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9/12/16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9/12/16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9/12/16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DevelopIntelligence</a:t>
            </a:r>
            <a:r>
              <a:rPr lang="en-US" dirty="0" smtClean="0"/>
              <a:t/>
            </a:r>
            <a:br>
              <a:rPr lang="en-US" dirty="0" smtClean="0"/>
            </a:br>
            <a:r>
              <a:rPr lang="en-US" dirty="0" smtClean="0"/>
              <a:t>Test Driven Development, Day 1</a:t>
            </a:r>
            <a:endParaRPr lang="en-US" dirty="0"/>
          </a:p>
        </p:txBody>
      </p:sp>
      <p:sp>
        <p:nvSpPr>
          <p:cNvPr id="3" name="Subtitle 2"/>
          <p:cNvSpPr>
            <a:spLocks noGrp="1"/>
          </p:cNvSpPr>
          <p:nvPr>
            <p:ph type="subTitle" idx="1"/>
          </p:nvPr>
        </p:nvSpPr>
        <p:spPr>
          <a:xfrm>
            <a:off x="1371600" y="4641252"/>
            <a:ext cx="6400800" cy="997547"/>
          </a:xfrm>
        </p:spPr>
        <p:txBody>
          <a:bodyPr/>
          <a:lstStyle/>
          <a:p>
            <a:r>
              <a:rPr lang="en-US" dirty="0" smtClean="0"/>
              <a:t>Elias Carlston</a:t>
            </a:r>
            <a:endParaRPr lang="en-US" dirty="0"/>
          </a:p>
        </p:txBody>
      </p:sp>
    </p:spTree>
    <p:extLst>
      <p:ext uri="{BB962C8B-B14F-4D97-AF65-F5344CB8AC3E}">
        <p14:creationId xmlns:p14="http://schemas.microsoft.com/office/powerpoint/2010/main" val="7218733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Core Concepts: TDD &amp; BDD</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000" dirty="0" smtClean="0"/>
              <a:t>TDD</a:t>
            </a:r>
          </a:p>
          <a:p>
            <a:pPr marL="800100" lvl="1" indent="-342900" algn="l">
              <a:buFont typeface="Arial"/>
              <a:buChar char="•"/>
            </a:pPr>
            <a:r>
              <a:rPr lang="en-US" sz="1600" dirty="0" smtClean="0"/>
              <a:t>Test Driven Development means write a failing test first</a:t>
            </a:r>
          </a:p>
          <a:p>
            <a:pPr marL="800100" lvl="1" indent="-342900" algn="l">
              <a:buFont typeface="Arial"/>
              <a:buChar char="•"/>
            </a:pPr>
            <a:r>
              <a:rPr lang="en-US" sz="1600" dirty="0" smtClean="0"/>
              <a:t>Then write functionality to make test pass</a:t>
            </a:r>
          </a:p>
          <a:p>
            <a:pPr marL="800100" lvl="1" indent="-342900" algn="l">
              <a:buFont typeface="Arial"/>
              <a:buChar char="•"/>
            </a:pPr>
            <a:r>
              <a:rPr lang="en-US" sz="1600" dirty="0" smtClean="0"/>
              <a:t>Only what's needed to make test pass and no more</a:t>
            </a:r>
          </a:p>
          <a:p>
            <a:pPr marL="342900" indent="-342900" algn="l">
              <a:buFont typeface="Arial"/>
              <a:buChar char="•"/>
            </a:pPr>
            <a:r>
              <a:rPr lang="en-US" sz="2000" dirty="0" smtClean="0"/>
              <a:t>BDD</a:t>
            </a:r>
          </a:p>
          <a:p>
            <a:pPr marL="800100" lvl="1" indent="-342900" algn="l">
              <a:buFont typeface="Arial"/>
              <a:buChar char="•"/>
            </a:pPr>
            <a:r>
              <a:rPr lang="en-US" sz="1600" dirty="0" smtClean="0"/>
              <a:t>Behavior Driven Development means write test objectives in plain English</a:t>
            </a:r>
          </a:p>
          <a:p>
            <a:pPr marL="800100" lvl="1" indent="-342900" algn="l">
              <a:buFont typeface="Arial"/>
              <a:buChar char="•"/>
            </a:pPr>
            <a:r>
              <a:rPr lang="en-US" sz="1600" dirty="0" smtClean="0"/>
              <a:t>Simultaneously define and implement the API that the code exposes</a:t>
            </a:r>
          </a:p>
          <a:p>
            <a:pPr marL="342900" indent="-342900" algn="l">
              <a:buFont typeface="Arial"/>
              <a:buChar char="•"/>
            </a:pPr>
            <a:r>
              <a:rPr lang="en-US" sz="2000" dirty="0" smtClean="0"/>
              <a:t>Benefits</a:t>
            </a:r>
          </a:p>
          <a:p>
            <a:pPr marL="800100" lvl="1" indent="-342900" algn="l">
              <a:buFont typeface="Arial"/>
              <a:buChar char="•"/>
            </a:pPr>
            <a:r>
              <a:rPr lang="en-US" sz="1600" dirty="0" smtClean="0"/>
              <a:t>TDD enables confident refactoring</a:t>
            </a:r>
          </a:p>
          <a:p>
            <a:pPr marL="800100" lvl="1" indent="-342900" algn="l">
              <a:buFont typeface="Arial"/>
              <a:buChar char="•"/>
            </a:pPr>
            <a:r>
              <a:rPr lang="en-US" sz="1600" dirty="0" smtClean="0"/>
              <a:t>TDD </a:t>
            </a:r>
            <a:r>
              <a:rPr lang="en-US" sz="1600" dirty="0"/>
              <a:t>prevents against premature </a:t>
            </a:r>
            <a:r>
              <a:rPr lang="en-US" sz="1600" dirty="0" smtClean="0"/>
              <a:t>optimization</a:t>
            </a:r>
          </a:p>
          <a:p>
            <a:pPr marL="800100" lvl="1" indent="-342900" algn="l">
              <a:buFont typeface="Arial"/>
              <a:buChar char="•"/>
            </a:pPr>
            <a:r>
              <a:rPr lang="en-US" sz="1600" dirty="0" smtClean="0"/>
              <a:t>TDD results in better code coverage</a:t>
            </a:r>
          </a:p>
          <a:p>
            <a:pPr marL="800100" lvl="1" indent="-342900" algn="l">
              <a:buFont typeface="Arial"/>
              <a:buChar char="•"/>
            </a:pPr>
            <a:r>
              <a:rPr lang="en-US" sz="1600" dirty="0" smtClean="0"/>
              <a:t>BDD promotes clear communication with stakeholders</a:t>
            </a:r>
          </a:p>
          <a:p>
            <a:pPr marL="800100" lvl="1" indent="-342900" algn="l">
              <a:buFont typeface="Arial"/>
              <a:buChar char="•"/>
            </a:pPr>
            <a:r>
              <a:rPr lang="en-US" sz="1600" dirty="0" smtClean="0"/>
              <a:t>BDD serves as living documentation</a:t>
            </a:r>
          </a:p>
        </p:txBody>
      </p:sp>
    </p:spTree>
    <p:extLst>
      <p:ext uri="{BB962C8B-B14F-4D97-AF65-F5344CB8AC3E}">
        <p14:creationId xmlns:p14="http://schemas.microsoft.com/office/powerpoint/2010/main" val="33547196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Core Concepts: Unit tests</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000" dirty="0" smtClean="0"/>
              <a:t>Unit tests</a:t>
            </a:r>
          </a:p>
          <a:p>
            <a:pPr marL="342900" indent="-342900" algn="l">
              <a:buFont typeface="Arial"/>
              <a:buChar char="•"/>
            </a:pPr>
            <a:r>
              <a:rPr lang="en-US" sz="2000" dirty="0" smtClean="0"/>
              <a:t>The smallest possible pieces of functionality</a:t>
            </a:r>
          </a:p>
          <a:p>
            <a:pPr marL="342900" indent="-342900" algn="l">
              <a:buFont typeface="Arial"/>
              <a:buChar char="•"/>
            </a:pPr>
            <a:r>
              <a:rPr lang="en-US" sz="2000" dirty="0" smtClean="0"/>
              <a:t>Fast, fast, fast</a:t>
            </a:r>
          </a:p>
          <a:p>
            <a:pPr marL="342900" indent="-342900" algn="l">
              <a:buFont typeface="Arial"/>
              <a:buChar char="•"/>
            </a:pPr>
            <a:r>
              <a:rPr lang="en-US" sz="2000" dirty="0" smtClean="0"/>
              <a:t>Robust (opposite of fragile)</a:t>
            </a:r>
            <a:endParaRPr lang="en-US" sz="1600" dirty="0" smtClean="0"/>
          </a:p>
        </p:txBody>
      </p:sp>
    </p:spTree>
    <p:extLst>
      <p:ext uri="{BB962C8B-B14F-4D97-AF65-F5344CB8AC3E}">
        <p14:creationId xmlns:p14="http://schemas.microsoft.com/office/powerpoint/2010/main" val="16227385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Core Concepts: E2E tests</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000" dirty="0" smtClean="0"/>
              <a:t>End to End or integration tests</a:t>
            </a:r>
          </a:p>
          <a:p>
            <a:pPr marL="342900" indent="-342900" algn="l">
              <a:buFont typeface="Arial"/>
              <a:buChar char="•"/>
            </a:pPr>
            <a:r>
              <a:rPr lang="en-US" sz="2000" dirty="0" smtClean="0"/>
              <a:t>Covers multiple pieces of functionality acting together</a:t>
            </a:r>
          </a:p>
          <a:p>
            <a:pPr marL="342900" indent="-342900" algn="l">
              <a:buFont typeface="Arial"/>
              <a:buChar char="•"/>
            </a:pPr>
            <a:r>
              <a:rPr lang="en-US" sz="2000" dirty="0" smtClean="0"/>
              <a:t>More dependencies = more fragile</a:t>
            </a:r>
          </a:p>
          <a:p>
            <a:pPr marL="342900" indent="-342900" algn="l">
              <a:buFont typeface="Arial"/>
              <a:buChar char="•"/>
            </a:pPr>
            <a:r>
              <a:rPr lang="en-US" sz="2000" dirty="0" smtClean="0"/>
              <a:t>Slower than units</a:t>
            </a:r>
          </a:p>
        </p:txBody>
      </p:sp>
    </p:spTree>
    <p:extLst>
      <p:ext uri="{BB962C8B-B14F-4D97-AF65-F5344CB8AC3E}">
        <p14:creationId xmlns:p14="http://schemas.microsoft.com/office/powerpoint/2010/main" val="168928785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Unit tests vs. E2Es</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4184586825"/>
              </p:ext>
            </p:extLst>
          </p:nvPr>
        </p:nvGraphicFramePr>
        <p:xfrm>
          <a:off x="1524000" y="2349500"/>
          <a:ext cx="6096000" cy="2225040"/>
        </p:xfrm>
        <a:graphic>
          <a:graphicData uri="http://schemas.openxmlformats.org/drawingml/2006/table">
            <a:tbl>
              <a:tblPr firstRow="1" bandRow="1">
                <a:tableStyleId>{FABFCF23-3B69-468F-B69F-88F6DE6A72F2}</a:tableStyleId>
              </a:tblPr>
              <a:tblGrid>
                <a:gridCol w="4540250"/>
                <a:gridCol w="1555750"/>
              </a:tblGrid>
              <a:tr h="370840">
                <a:tc>
                  <a:txBody>
                    <a:bodyPr/>
                    <a:lstStyle/>
                    <a:p>
                      <a:r>
                        <a:rPr lang="en-US" dirty="0" smtClean="0"/>
                        <a:t>To verify…</a:t>
                      </a:r>
                      <a:endParaRPr lang="en-US" dirty="0"/>
                    </a:p>
                  </a:txBody>
                  <a:tcPr/>
                </a:tc>
                <a:tc>
                  <a:txBody>
                    <a:bodyPr/>
                    <a:lstStyle/>
                    <a:p>
                      <a:r>
                        <a:rPr lang="en-US" dirty="0" smtClean="0"/>
                        <a:t>…use:</a:t>
                      </a:r>
                      <a:endParaRPr lang="en-US" dirty="0"/>
                    </a:p>
                  </a:txBody>
                  <a:tcPr/>
                </a:tc>
              </a:tr>
              <a:tr h="370840">
                <a:tc>
                  <a:txBody>
                    <a:bodyPr/>
                    <a:lstStyle/>
                    <a:p>
                      <a:r>
                        <a:rPr lang="en-US" dirty="0" smtClean="0"/>
                        <a:t>A button click results in an Ajax call</a:t>
                      </a:r>
                      <a:endParaRPr lang="en-US" dirty="0"/>
                    </a:p>
                  </a:txBody>
                  <a:tcPr/>
                </a:tc>
                <a:tc>
                  <a:txBody>
                    <a:bodyPr/>
                    <a:lstStyle/>
                    <a:p>
                      <a:r>
                        <a:rPr lang="en-US" dirty="0" smtClean="0"/>
                        <a:t>E2E</a:t>
                      </a:r>
                      <a:endParaRPr lang="en-US" dirty="0"/>
                    </a:p>
                  </a:txBody>
                  <a:tcPr/>
                </a:tc>
              </a:tr>
              <a:tr h="370840">
                <a:tc>
                  <a:txBody>
                    <a:bodyPr/>
                    <a:lstStyle/>
                    <a:p>
                      <a:r>
                        <a:rPr lang="en-US" dirty="0" smtClean="0"/>
                        <a:t>A button click results in a data-request</a:t>
                      </a:r>
                      <a:r>
                        <a:rPr lang="en-US" baseline="0" dirty="0" smtClean="0"/>
                        <a:t> event</a:t>
                      </a:r>
                      <a:endParaRPr lang="en-US" dirty="0"/>
                    </a:p>
                  </a:txBody>
                  <a:tcPr/>
                </a:tc>
                <a:tc>
                  <a:txBody>
                    <a:bodyPr/>
                    <a:lstStyle/>
                    <a:p>
                      <a:r>
                        <a:rPr lang="en-US" dirty="0" smtClean="0"/>
                        <a:t>Unit</a:t>
                      </a:r>
                      <a:endParaRPr lang="en-US" dirty="0"/>
                    </a:p>
                  </a:txBody>
                  <a:tcPr/>
                </a:tc>
              </a:tr>
              <a:tr h="370840">
                <a:tc>
                  <a:txBody>
                    <a:bodyPr/>
                    <a:lstStyle/>
                    <a:p>
                      <a:r>
                        <a:rPr lang="en-US" dirty="0" smtClean="0"/>
                        <a:t>A data-request</a:t>
                      </a:r>
                      <a:r>
                        <a:rPr lang="en-US" baseline="0" dirty="0" smtClean="0"/>
                        <a:t> event calls Ajax handler</a:t>
                      </a:r>
                      <a:endParaRPr lang="en-US" dirty="0"/>
                    </a:p>
                  </a:txBody>
                  <a:tcPr/>
                </a:tc>
                <a:tc>
                  <a:txBody>
                    <a:bodyPr/>
                    <a:lstStyle/>
                    <a:p>
                      <a:r>
                        <a:rPr lang="en-US" dirty="0" smtClean="0"/>
                        <a:t>Unit</a:t>
                      </a:r>
                      <a:endParaRPr lang="en-US" dirty="0"/>
                    </a:p>
                  </a:txBody>
                  <a:tcPr/>
                </a:tc>
              </a:tr>
              <a:tr h="370840">
                <a:tc>
                  <a:txBody>
                    <a:bodyPr/>
                    <a:lstStyle/>
                    <a:p>
                      <a:r>
                        <a:rPr lang="en-US" dirty="0" smtClean="0"/>
                        <a:t>An Ajax</a:t>
                      </a:r>
                      <a:r>
                        <a:rPr lang="en-US" baseline="0" dirty="0" smtClean="0"/>
                        <a:t> call gets data from a server over http</a:t>
                      </a:r>
                      <a:endParaRPr lang="en-US" dirty="0"/>
                    </a:p>
                  </a:txBody>
                  <a:tcPr/>
                </a:tc>
                <a:tc>
                  <a:txBody>
                    <a:bodyPr/>
                    <a:lstStyle/>
                    <a:p>
                      <a:r>
                        <a:rPr lang="en-US" dirty="0" smtClean="0"/>
                        <a:t>E2E</a:t>
                      </a:r>
                      <a:endParaRPr lang="en-US" dirty="0"/>
                    </a:p>
                  </a:txBody>
                  <a:tcPr/>
                </a:tc>
              </a:tr>
              <a:tr h="370840">
                <a:tc>
                  <a:txBody>
                    <a:bodyPr/>
                    <a:lstStyle/>
                    <a:p>
                      <a:r>
                        <a:rPr lang="en-US" dirty="0" smtClean="0"/>
                        <a:t>An Ajax function handles data appropriately</a:t>
                      </a:r>
                      <a:endParaRPr lang="en-US" dirty="0"/>
                    </a:p>
                  </a:txBody>
                  <a:tcPr/>
                </a:tc>
                <a:tc>
                  <a:txBody>
                    <a:bodyPr/>
                    <a:lstStyle/>
                    <a:p>
                      <a:r>
                        <a:rPr lang="en-US" dirty="0" smtClean="0"/>
                        <a:t>Unit</a:t>
                      </a:r>
                      <a:endParaRPr lang="en-US" dirty="0"/>
                    </a:p>
                  </a:txBody>
                  <a:tcPr/>
                </a:tc>
              </a:tr>
            </a:tbl>
          </a:graphicData>
        </a:graphic>
      </p:graphicFrame>
    </p:spTree>
    <p:extLst>
      <p:ext uri="{BB962C8B-B14F-4D97-AF65-F5344CB8AC3E}">
        <p14:creationId xmlns:p14="http://schemas.microsoft.com/office/powerpoint/2010/main" val="57165248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Tests in practice</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000" dirty="0" smtClean="0"/>
              <a:t>Tests have to get run in order to be effective</a:t>
            </a:r>
          </a:p>
          <a:p>
            <a:pPr marL="342900" indent="-342900" algn="l">
              <a:buFont typeface="Arial"/>
              <a:buChar char="•"/>
            </a:pPr>
            <a:r>
              <a:rPr lang="en-US" sz="2000" dirty="0" smtClean="0"/>
              <a:t>Tools have to work well</a:t>
            </a:r>
          </a:p>
          <a:p>
            <a:pPr marL="342900" indent="-342900" algn="l">
              <a:buFont typeface="Arial"/>
              <a:buChar char="•"/>
            </a:pPr>
            <a:r>
              <a:rPr lang="en-US" sz="2000" dirty="0" smtClean="0"/>
              <a:t>Different tests at different times…</a:t>
            </a:r>
          </a:p>
          <a:p>
            <a:pPr marL="342900" indent="-342900" algn="l">
              <a:buFont typeface="Arial"/>
              <a:buChar char="•"/>
            </a:pPr>
            <a:r>
              <a:rPr lang="en-US" sz="2000" dirty="0" smtClean="0"/>
              <a:t>Units : development</a:t>
            </a:r>
            <a:r>
              <a:rPr lang="en-US" sz="2000" dirty="0"/>
              <a:t> process</a:t>
            </a:r>
            <a:r>
              <a:rPr lang="en-US" sz="2000" dirty="0" smtClean="0"/>
              <a:t> :: E2E : deployment process</a:t>
            </a:r>
          </a:p>
        </p:txBody>
      </p:sp>
    </p:spTree>
    <p:extLst>
      <p:ext uri="{BB962C8B-B14F-4D97-AF65-F5344CB8AC3E}">
        <p14:creationId xmlns:p14="http://schemas.microsoft.com/office/powerpoint/2010/main" val="391060823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Good Tests</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000" dirty="0"/>
              <a:t>Designing good test cases is a complex art. The complexity comes from </a:t>
            </a:r>
            <a:r>
              <a:rPr lang="en-US" sz="2000" dirty="0" smtClean="0"/>
              <a:t>three sources</a:t>
            </a:r>
            <a:r>
              <a:rPr lang="en-US" sz="2000" dirty="0"/>
              <a:t>:</a:t>
            </a:r>
          </a:p>
          <a:p>
            <a:pPr marL="342900" indent="-342900" algn="l">
              <a:buFont typeface="Arial"/>
              <a:buChar char="•"/>
            </a:pPr>
            <a:r>
              <a:rPr lang="en-US" sz="2000" dirty="0" smtClean="0"/>
              <a:t>Test </a:t>
            </a:r>
            <a:r>
              <a:rPr lang="en-US" sz="2000" dirty="0"/>
              <a:t>cases help us discover information. Different types of tests are more</a:t>
            </a:r>
          </a:p>
          <a:p>
            <a:pPr algn="l"/>
            <a:r>
              <a:rPr lang="en-US" sz="2000" dirty="0"/>
              <a:t>effective for different classes of information.</a:t>
            </a:r>
          </a:p>
          <a:p>
            <a:pPr marL="342900" indent="-342900" algn="l">
              <a:buFont typeface="Arial"/>
              <a:buChar char="•"/>
            </a:pPr>
            <a:r>
              <a:rPr lang="en-US" sz="2000" dirty="0" smtClean="0"/>
              <a:t>Test </a:t>
            </a:r>
            <a:r>
              <a:rPr lang="en-US" sz="2000" dirty="0"/>
              <a:t>cases can be “good” in a variety of ways. No test case will be good </a:t>
            </a:r>
            <a:r>
              <a:rPr lang="en-US" sz="2000" dirty="0" smtClean="0"/>
              <a:t>in all </a:t>
            </a:r>
            <a:r>
              <a:rPr lang="en-US" sz="2000" dirty="0"/>
              <a:t>of them.</a:t>
            </a:r>
          </a:p>
          <a:p>
            <a:pPr marL="342900" indent="-342900" algn="l">
              <a:buFont typeface="Arial"/>
              <a:buChar char="•"/>
            </a:pPr>
            <a:r>
              <a:rPr lang="en-US" sz="2000" dirty="0" smtClean="0"/>
              <a:t>People </a:t>
            </a:r>
            <a:r>
              <a:rPr lang="en-US" sz="2000" dirty="0"/>
              <a:t>tend to create test cases according to certain testing styles, such </a:t>
            </a:r>
            <a:r>
              <a:rPr lang="en-US" sz="2000" dirty="0" smtClean="0"/>
              <a:t>as domain </a:t>
            </a:r>
            <a:r>
              <a:rPr lang="en-US" sz="2000" dirty="0"/>
              <a:t>testing or risk-based testing. Good domain tests are different </a:t>
            </a:r>
            <a:r>
              <a:rPr lang="en-US" sz="2000" dirty="0" smtClean="0"/>
              <a:t>from good </a:t>
            </a:r>
            <a:r>
              <a:rPr lang="en-US" sz="2000" dirty="0"/>
              <a:t>risk-based tests. </a:t>
            </a:r>
            <a:endParaRPr lang="en-US" sz="2000" dirty="0" smtClean="0"/>
          </a:p>
          <a:p>
            <a:pPr marL="342900" indent="-342900" algn="l">
              <a:buFont typeface="Arial"/>
              <a:buChar char="•"/>
            </a:pPr>
            <a:endParaRPr lang="en-US" sz="2000" dirty="0"/>
          </a:p>
          <a:p>
            <a:pPr algn="l"/>
            <a:r>
              <a:rPr lang="en-US" sz="2000" dirty="0" smtClean="0"/>
              <a:t>- </a:t>
            </a:r>
            <a:r>
              <a:rPr lang="en-US" sz="2000" dirty="0" err="1" smtClean="0"/>
              <a:t>Cem</a:t>
            </a:r>
            <a:r>
              <a:rPr lang="en-US" sz="2000" dirty="0" smtClean="0"/>
              <a:t> </a:t>
            </a:r>
            <a:r>
              <a:rPr lang="en-US" sz="2000" dirty="0" err="1" smtClean="0"/>
              <a:t>Kaner</a:t>
            </a:r>
            <a:r>
              <a:rPr lang="en-US" sz="2000" dirty="0"/>
              <a:t>, http://</a:t>
            </a:r>
            <a:r>
              <a:rPr lang="en-US" sz="2000" dirty="0" err="1"/>
              <a:t>www.kaner.com</a:t>
            </a:r>
            <a:r>
              <a:rPr lang="en-US" sz="2000" dirty="0"/>
              <a:t>/</a:t>
            </a:r>
            <a:r>
              <a:rPr lang="en-US" sz="2000" dirty="0" err="1"/>
              <a:t>pdfs</a:t>
            </a:r>
            <a:r>
              <a:rPr lang="en-US" sz="2000" dirty="0"/>
              <a:t>/</a:t>
            </a:r>
            <a:r>
              <a:rPr lang="en-US" sz="2000" dirty="0" err="1"/>
              <a:t>GoodTest.pdf</a:t>
            </a:r>
            <a:endParaRPr lang="en-US" sz="2000" dirty="0" smtClean="0"/>
          </a:p>
        </p:txBody>
      </p:sp>
    </p:spTree>
    <p:extLst>
      <p:ext uri="{BB962C8B-B14F-4D97-AF65-F5344CB8AC3E}">
        <p14:creationId xmlns:p14="http://schemas.microsoft.com/office/powerpoint/2010/main" val="109371371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Good Tests</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200" dirty="0" smtClean="0"/>
              <a:t>What’s </a:t>
            </a:r>
            <a:r>
              <a:rPr lang="en-US" sz="2200" dirty="0"/>
              <a:t>a test case?</a:t>
            </a:r>
          </a:p>
          <a:p>
            <a:pPr algn="l"/>
            <a:endParaRPr lang="en-US" sz="2000" dirty="0" smtClean="0"/>
          </a:p>
          <a:p>
            <a:pPr algn="l"/>
            <a:r>
              <a:rPr lang="en-US" sz="2000" dirty="0" smtClean="0"/>
              <a:t>IEEE </a:t>
            </a:r>
            <a:r>
              <a:rPr lang="en-US" sz="2000" dirty="0"/>
              <a:t>Standard 610 (1990</a:t>
            </a:r>
            <a:r>
              <a:rPr lang="en-US" sz="2000" dirty="0" smtClean="0"/>
              <a:t>)</a:t>
            </a:r>
            <a:endParaRPr lang="en-US" sz="2000" dirty="0"/>
          </a:p>
          <a:p>
            <a:pPr algn="l"/>
            <a:r>
              <a:rPr lang="en-US" sz="2000" dirty="0" smtClean="0"/>
              <a:t>“A </a:t>
            </a:r>
            <a:r>
              <a:rPr lang="en-US" sz="2000" dirty="0"/>
              <a:t>set of test inputs, execution conditions, and expected results developed for </a:t>
            </a:r>
            <a:r>
              <a:rPr lang="en-US" sz="2000" dirty="0" smtClean="0"/>
              <a:t>a particular </a:t>
            </a:r>
            <a:r>
              <a:rPr lang="en-US" sz="2000" dirty="0"/>
              <a:t>objective, such as to exercise a particular program path or to verify </a:t>
            </a:r>
            <a:r>
              <a:rPr lang="en-US" sz="2000" dirty="0" smtClean="0"/>
              <a:t>compliance with </a:t>
            </a:r>
            <a:r>
              <a:rPr lang="en-US" sz="2000" dirty="0"/>
              <a:t>a specific requirement.</a:t>
            </a:r>
          </a:p>
          <a:p>
            <a:pPr algn="l"/>
            <a:endParaRPr lang="en-US" sz="2000" dirty="0" smtClean="0"/>
          </a:p>
          <a:p>
            <a:pPr algn="l"/>
            <a:r>
              <a:rPr lang="en-US" sz="2000" dirty="0" smtClean="0"/>
              <a:t>Ron </a:t>
            </a:r>
            <a:r>
              <a:rPr lang="en-US" sz="2000" dirty="0"/>
              <a:t>Patton (2001, p. 65),</a:t>
            </a:r>
          </a:p>
          <a:p>
            <a:pPr algn="l"/>
            <a:r>
              <a:rPr lang="en-US" sz="2000" dirty="0"/>
              <a:t>“Test cases are the specific inputs that you’ll try and the procedures that you’ll </a:t>
            </a:r>
            <a:r>
              <a:rPr lang="en-US" sz="2000" dirty="0" smtClean="0"/>
              <a:t>follow when </a:t>
            </a:r>
            <a:r>
              <a:rPr lang="en-US" sz="2000" dirty="0"/>
              <a:t>you test the software.</a:t>
            </a:r>
            <a:r>
              <a:rPr lang="en-US" sz="2000" dirty="0" smtClean="0"/>
              <a:t>”</a:t>
            </a:r>
            <a:endParaRPr lang="en-US" sz="2000" dirty="0"/>
          </a:p>
        </p:txBody>
      </p:sp>
    </p:spTree>
    <p:extLst>
      <p:ext uri="{BB962C8B-B14F-4D97-AF65-F5344CB8AC3E}">
        <p14:creationId xmlns:p14="http://schemas.microsoft.com/office/powerpoint/2010/main" val="315909494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Good Tests</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200" dirty="0" smtClean="0"/>
              <a:t>Characteristics</a:t>
            </a:r>
          </a:p>
          <a:p>
            <a:pPr marL="342900" indent="-342900" algn="l">
              <a:buFont typeface="Arial"/>
              <a:buChar char="•"/>
            </a:pPr>
            <a:r>
              <a:rPr lang="en-US" sz="2200" dirty="0" smtClean="0"/>
              <a:t>Powerful – capable of finding defects</a:t>
            </a:r>
          </a:p>
          <a:p>
            <a:pPr marL="342900" indent="-342900" algn="l">
              <a:buFont typeface="Arial"/>
              <a:buChar char="•"/>
            </a:pPr>
            <a:r>
              <a:rPr lang="en-US" sz="2200" dirty="0" smtClean="0"/>
              <a:t>Significant – meaningful information</a:t>
            </a:r>
          </a:p>
          <a:p>
            <a:pPr marL="342900" indent="-342900" algn="l">
              <a:buFont typeface="Arial"/>
              <a:buChar char="•"/>
            </a:pPr>
            <a:r>
              <a:rPr lang="en-US" sz="2200" dirty="0" smtClean="0"/>
              <a:t>Credible – realistic, not edge cases</a:t>
            </a:r>
          </a:p>
          <a:p>
            <a:pPr marL="342900" indent="-342900" algn="l">
              <a:buFont typeface="Arial"/>
              <a:buChar char="•"/>
            </a:pPr>
            <a:r>
              <a:rPr lang="en-US" sz="2200" dirty="0" smtClean="0"/>
              <a:t>Representative – based on population</a:t>
            </a:r>
          </a:p>
          <a:p>
            <a:pPr marL="342900" indent="-342900" algn="l">
              <a:buFont typeface="Arial"/>
              <a:buChar char="•"/>
            </a:pPr>
            <a:r>
              <a:rPr lang="en-US" sz="2200" dirty="0" smtClean="0"/>
              <a:t>Ease of evaluation – did the test pass or fail?</a:t>
            </a:r>
          </a:p>
          <a:p>
            <a:pPr marL="342900" indent="-342900" algn="l">
              <a:buFont typeface="Arial"/>
              <a:buChar char="•"/>
            </a:pPr>
            <a:r>
              <a:rPr lang="en-US" sz="2200" dirty="0" smtClean="0"/>
              <a:t>Use in troubleshooting</a:t>
            </a:r>
          </a:p>
          <a:p>
            <a:pPr marL="342900" indent="-342900" algn="l">
              <a:buFont typeface="Arial"/>
              <a:buChar char="•"/>
            </a:pPr>
            <a:r>
              <a:rPr lang="en-US" sz="2200" dirty="0" smtClean="0"/>
              <a:t>Informative</a:t>
            </a:r>
          </a:p>
          <a:p>
            <a:pPr marL="342900" indent="-342900" algn="l">
              <a:buFont typeface="Arial"/>
              <a:buChar char="•"/>
            </a:pPr>
            <a:r>
              <a:rPr lang="en-US" sz="2200" dirty="0" smtClean="0"/>
              <a:t>Appropriately complex</a:t>
            </a:r>
          </a:p>
          <a:p>
            <a:pPr marL="342900" indent="-342900" algn="l">
              <a:buFont typeface="Arial"/>
              <a:buChar char="•"/>
            </a:pPr>
            <a:endParaRPr lang="en-US" sz="2000" dirty="0"/>
          </a:p>
        </p:txBody>
      </p:sp>
    </p:spTree>
    <p:extLst>
      <p:ext uri="{BB962C8B-B14F-4D97-AF65-F5344CB8AC3E}">
        <p14:creationId xmlns:p14="http://schemas.microsoft.com/office/powerpoint/2010/main" val="16136118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Good Tests</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200" dirty="0" smtClean="0"/>
              <a:t>Types     </a:t>
            </a:r>
          </a:p>
          <a:p>
            <a:pPr marL="342900" indent="-342900" algn="l">
              <a:buFont typeface="Arial"/>
              <a:buChar char="•"/>
            </a:pPr>
            <a:r>
              <a:rPr lang="en-US" sz="2200" dirty="0" smtClean="0"/>
              <a:t>Function </a:t>
            </a:r>
            <a:r>
              <a:rPr lang="en-US" sz="2200" dirty="0"/>
              <a:t>testing</a:t>
            </a:r>
          </a:p>
          <a:p>
            <a:pPr marL="342900" indent="-342900" algn="l">
              <a:buFont typeface="Arial"/>
              <a:buChar char="•"/>
            </a:pPr>
            <a:r>
              <a:rPr lang="en-US" sz="2200" dirty="0"/>
              <a:t> Domain testing</a:t>
            </a:r>
          </a:p>
          <a:p>
            <a:pPr marL="342900" indent="-342900" algn="l">
              <a:buFont typeface="Arial"/>
              <a:buChar char="•"/>
            </a:pPr>
            <a:r>
              <a:rPr lang="en-US" sz="2200" dirty="0"/>
              <a:t> Specification-based testing</a:t>
            </a:r>
          </a:p>
          <a:p>
            <a:pPr marL="342900" indent="-342900" algn="l">
              <a:buFont typeface="Arial"/>
              <a:buChar char="•"/>
            </a:pPr>
            <a:r>
              <a:rPr lang="en-US" sz="2200" dirty="0"/>
              <a:t> Risk-based testing</a:t>
            </a:r>
          </a:p>
          <a:p>
            <a:pPr marL="342900" indent="-342900" algn="l">
              <a:buFont typeface="Arial"/>
              <a:buChar char="•"/>
            </a:pPr>
            <a:r>
              <a:rPr lang="en-US" sz="2200" dirty="0"/>
              <a:t> Stress testing</a:t>
            </a:r>
          </a:p>
          <a:p>
            <a:pPr marL="342900" indent="-342900" algn="l">
              <a:buFont typeface="Arial"/>
              <a:buChar char="•"/>
            </a:pPr>
            <a:r>
              <a:rPr lang="en-US" sz="2200" dirty="0"/>
              <a:t> Regression testing</a:t>
            </a:r>
          </a:p>
          <a:p>
            <a:pPr marL="342900" indent="-342900" algn="l">
              <a:buFont typeface="Arial"/>
              <a:buChar char="•"/>
            </a:pPr>
            <a:r>
              <a:rPr lang="en-US" sz="2200" dirty="0"/>
              <a:t> User testing</a:t>
            </a:r>
          </a:p>
          <a:p>
            <a:pPr marL="342900" indent="-342900" algn="l">
              <a:buFont typeface="Arial"/>
              <a:buChar char="•"/>
            </a:pPr>
            <a:r>
              <a:rPr lang="en-US" sz="2200" dirty="0"/>
              <a:t> Scenario testing</a:t>
            </a:r>
          </a:p>
          <a:p>
            <a:pPr marL="342900" indent="-342900" algn="l">
              <a:buFont typeface="Arial"/>
              <a:buChar char="•"/>
            </a:pPr>
            <a:r>
              <a:rPr lang="en-US" sz="2200" dirty="0"/>
              <a:t> State-model based testing</a:t>
            </a:r>
          </a:p>
          <a:p>
            <a:pPr marL="342900" indent="-342900" algn="l">
              <a:buFont typeface="Arial"/>
              <a:buChar char="•"/>
            </a:pPr>
            <a:r>
              <a:rPr lang="en-US" sz="2200" dirty="0"/>
              <a:t> High volume automated testing </a:t>
            </a:r>
            <a:endParaRPr lang="en-US" sz="2000" dirty="0"/>
          </a:p>
        </p:txBody>
      </p:sp>
    </p:spTree>
    <p:extLst>
      <p:ext uri="{BB962C8B-B14F-4D97-AF65-F5344CB8AC3E}">
        <p14:creationId xmlns:p14="http://schemas.microsoft.com/office/powerpoint/2010/main" val="29789424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Good Tests</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200" dirty="0" smtClean="0"/>
              <a:t>Measurement</a:t>
            </a:r>
          </a:p>
          <a:p>
            <a:pPr marL="342900" indent="-342900" algn="l">
              <a:buFont typeface="Arial"/>
              <a:buChar char="•"/>
            </a:pPr>
            <a:r>
              <a:rPr lang="en-US" sz="2200" dirty="0" smtClean="0"/>
              <a:t>Defect rate – bugs per LOC or </a:t>
            </a:r>
            <a:r>
              <a:rPr lang="en-US" sz="2200" dirty="0" err="1" smtClean="0"/>
              <a:t>dev</a:t>
            </a:r>
            <a:r>
              <a:rPr lang="en-US" sz="2200" dirty="0" smtClean="0"/>
              <a:t> hour</a:t>
            </a:r>
          </a:p>
          <a:p>
            <a:pPr marL="342900" indent="-342900" algn="l">
              <a:buFont typeface="Arial"/>
              <a:buChar char="•"/>
            </a:pPr>
            <a:r>
              <a:rPr lang="en-US" sz="2200" dirty="0" smtClean="0"/>
              <a:t>Code coverage</a:t>
            </a:r>
          </a:p>
          <a:p>
            <a:pPr marL="342900" indent="-342900" algn="l">
              <a:buFont typeface="Arial"/>
              <a:buChar char="•"/>
            </a:pPr>
            <a:r>
              <a:rPr lang="en-US" sz="2200" dirty="0" smtClean="0"/>
              <a:t>Heat map – correlate VCS changes with bug reports</a:t>
            </a:r>
          </a:p>
          <a:p>
            <a:pPr marL="342900" indent="-342900" algn="l">
              <a:buFont typeface="Arial"/>
              <a:buChar char="•"/>
            </a:pPr>
            <a:r>
              <a:rPr lang="en-US" sz="2200" dirty="0"/>
              <a:t>attribute-component-capability matrix</a:t>
            </a:r>
            <a:endParaRPr lang="en-US" sz="2200" dirty="0" smtClean="0"/>
          </a:p>
          <a:p>
            <a:pPr marL="342900" indent="-342900" algn="l">
              <a:buFont typeface="Arial"/>
              <a:buChar char="•"/>
            </a:pPr>
            <a:r>
              <a:rPr lang="en-US" sz="2000" dirty="0"/>
              <a:t>http://</a:t>
            </a:r>
            <a:r>
              <a:rPr lang="en-US" sz="2000" dirty="0" err="1"/>
              <a:t>www.kaner.com</a:t>
            </a:r>
            <a:r>
              <a:rPr lang="en-US" sz="2000" dirty="0"/>
              <a:t>/</a:t>
            </a:r>
            <a:r>
              <a:rPr lang="en-US" sz="2000" dirty="0" err="1"/>
              <a:t>pdfs</a:t>
            </a:r>
            <a:r>
              <a:rPr lang="en-US" sz="2000" dirty="0"/>
              <a:t>/metrics2004.pdf</a:t>
            </a:r>
          </a:p>
        </p:txBody>
      </p:sp>
    </p:spTree>
    <p:extLst>
      <p:ext uri="{BB962C8B-B14F-4D97-AF65-F5344CB8AC3E}">
        <p14:creationId xmlns:p14="http://schemas.microsoft.com/office/powerpoint/2010/main" val="10810588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Schedule – day 1</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1800" dirty="0" smtClean="0"/>
              <a:t>Introductions and Housekeeping</a:t>
            </a:r>
          </a:p>
          <a:p>
            <a:pPr marL="342900" indent="-342900" algn="l">
              <a:buFont typeface="Arial"/>
              <a:buChar char="•"/>
            </a:pPr>
            <a:r>
              <a:rPr lang="en-US" sz="1800" dirty="0" smtClean="0"/>
              <a:t>Why test?</a:t>
            </a:r>
          </a:p>
          <a:p>
            <a:pPr marL="342900" indent="-342900" algn="l">
              <a:buFont typeface="Arial"/>
              <a:buChar char="•"/>
            </a:pPr>
            <a:r>
              <a:rPr lang="en-US" sz="1800" dirty="0" smtClean="0"/>
              <a:t>Core concepts</a:t>
            </a:r>
          </a:p>
          <a:p>
            <a:pPr marL="342900" indent="-342900" algn="l">
              <a:buFont typeface="Arial"/>
              <a:buChar char="•"/>
            </a:pPr>
            <a:r>
              <a:rPr lang="en-US" sz="1800" dirty="0" smtClean="0"/>
              <a:t>Lab: Get started with </a:t>
            </a:r>
            <a:r>
              <a:rPr lang="en-US" sz="1800" dirty="0" err="1" smtClean="0"/>
              <a:t>devops</a:t>
            </a:r>
            <a:r>
              <a:rPr lang="en-US" sz="1800" dirty="0" smtClean="0"/>
              <a:t> tools</a:t>
            </a:r>
            <a:endParaRPr lang="en-US" sz="1800" dirty="0"/>
          </a:p>
          <a:p>
            <a:pPr marL="342900" indent="-342900" algn="l">
              <a:buFont typeface="Arial"/>
              <a:buChar char="•"/>
            </a:pPr>
            <a:r>
              <a:rPr lang="en-US" sz="1800" dirty="0" smtClean="0"/>
              <a:t>( break )</a:t>
            </a:r>
          </a:p>
          <a:p>
            <a:pPr marL="342900" indent="-342900" algn="l">
              <a:buFont typeface="Arial"/>
              <a:buChar char="•"/>
            </a:pPr>
            <a:r>
              <a:rPr lang="en-US" sz="1800" dirty="0"/>
              <a:t>Lab: Explore TDD through Jasmine</a:t>
            </a:r>
          </a:p>
          <a:p>
            <a:pPr marL="342900" indent="-342900" algn="l">
              <a:buFont typeface="Arial"/>
              <a:buChar char="•"/>
            </a:pPr>
            <a:r>
              <a:rPr lang="en-US" sz="1800" dirty="0" smtClean="0"/>
              <a:t>( lunch )</a:t>
            </a:r>
          </a:p>
          <a:p>
            <a:pPr marL="342900" indent="-342900" algn="l">
              <a:buFont typeface="Arial"/>
              <a:buChar char="•"/>
            </a:pPr>
            <a:r>
              <a:rPr lang="en-US" sz="1800" dirty="0" smtClean="0"/>
              <a:t>Lab: Add Backbone and Karma to the mix</a:t>
            </a:r>
          </a:p>
          <a:p>
            <a:pPr marL="342900" indent="-342900" algn="l">
              <a:buFont typeface="Arial"/>
              <a:buChar char="•"/>
            </a:pPr>
            <a:r>
              <a:rPr lang="en-US" sz="1800" dirty="0" smtClean="0"/>
              <a:t>( break )</a:t>
            </a:r>
          </a:p>
          <a:p>
            <a:pPr marL="342900" indent="-342900" algn="l">
              <a:buFont typeface="Arial"/>
              <a:buChar char="•"/>
            </a:pPr>
            <a:r>
              <a:rPr lang="en-US" sz="1800" dirty="0" smtClean="0"/>
              <a:t>Advanced Jasmine tools &amp; techniques</a:t>
            </a:r>
            <a:endParaRPr lang="en-US" sz="1800" dirty="0"/>
          </a:p>
          <a:p>
            <a:pPr marL="342900" indent="-342900" algn="l">
              <a:buFont typeface="Arial"/>
              <a:buChar char="•"/>
            </a:pPr>
            <a:r>
              <a:rPr lang="en-US" sz="1800" dirty="0"/>
              <a:t>Lab: </a:t>
            </a:r>
            <a:r>
              <a:rPr lang="en-US" sz="1800" dirty="0" smtClean="0"/>
              <a:t>Stubs, spies and mocks</a:t>
            </a:r>
            <a:endParaRPr lang="en-US" sz="1800" dirty="0"/>
          </a:p>
        </p:txBody>
      </p:sp>
    </p:spTree>
    <p:extLst>
      <p:ext uri="{BB962C8B-B14F-4D97-AF65-F5344CB8AC3E}">
        <p14:creationId xmlns:p14="http://schemas.microsoft.com/office/powerpoint/2010/main" val="11844909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Lab: Get started</a:t>
            </a:r>
            <a:endParaRPr lang="en-US" dirty="0"/>
          </a:p>
        </p:txBody>
      </p:sp>
      <p:sp>
        <p:nvSpPr>
          <p:cNvPr id="3" name="Subtitle 2"/>
          <p:cNvSpPr>
            <a:spLocks noGrp="1"/>
          </p:cNvSpPr>
          <p:nvPr>
            <p:ph type="subTitle" idx="1"/>
          </p:nvPr>
        </p:nvSpPr>
        <p:spPr>
          <a:xfrm>
            <a:off x="454651" y="1630710"/>
            <a:ext cx="8371875" cy="4609893"/>
          </a:xfrm>
        </p:spPr>
        <p:txBody>
          <a:bodyPr>
            <a:normAutofit fontScale="92500" lnSpcReduction="20000"/>
          </a:bodyPr>
          <a:lstStyle/>
          <a:p>
            <a:pPr algn="l"/>
            <a:r>
              <a:rPr lang="en-US" sz="2400" dirty="0"/>
              <a:t>(Code-along, 30 </a:t>
            </a:r>
            <a:r>
              <a:rPr lang="en-US" sz="2400" dirty="0" err="1"/>
              <a:t>mins</a:t>
            </a:r>
            <a:r>
              <a:rPr lang="en-US" sz="2400" dirty="0" smtClean="0"/>
              <a:t>)</a:t>
            </a:r>
          </a:p>
          <a:p>
            <a:pPr algn="l"/>
            <a:endParaRPr lang="en-US" sz="2200" dirty="0" smtClean="0"/>
          </a:p>
          <a:p>
            <a:pPr algn="l"/>
            <a:r>
              <a:rPr lang="en-US" sz="2200" dirty="0" smtClean="0"/>
              <a:t>Setup</a:t>
            </a:r>
            <a:endParaRPr lang="en-US" sz="2200" dirty="0"/>
          </a:p>
          <a:p>
            <a:pPr algn="l"/>
            <a:r>
              <a:rPr lang="en-US" sz="2200" dirty="0"/>
              <a:t> - Brief review/intro to </a:t>
            </a:r>
            <a:r>
              <a:rPr lang="en-US" sz="2200" dirty="0" err="1"/>
              <a:t>npm</a:t>
            </a:r>
            <a:r>
              <a:rPr lang="en-US" sz="2200" dirty="0"/>
              <a:t>/</a:t>
            </a:r>
            <a:r>
              <a:rPr lang="en-US" sz="2200" dirty="0" err="1"/>
              <a:t>package.json</a:t>
            </a:r>
            <a:r>
              <a:rPr lang="en-US" sz="2200" dirty="0"/>
              <a:t>, if needed</a:t>
            </a:r>
          </a:p>
          <a:p>
            <a:pPr algn="l"/>
            <a:r>
              <a:rPr lang="en-US" sz="2200" dirty="0"/>
              <a:t> - Install Karma, Jasmine, Grunt, </a:t>
            </a:r>
            <a:r>
              <a:rPr lang="en-US" sz="2200" dirty="0" err="1"/>
              <a:t>jshint</a:t>
            </a:r>
            <a:endParaRPr lang="en-US" sz="2200" dirty="0"/>
          </a:p>
          <a:p>
            <a:pPr algn="l"/>
            <a:r>
              <a:rPr lang="en-US" sz="2200" dirty="0"/>
              <a:t> - Set up Grunt to run </a:t>
            </a:r>
            <a:r>
              <a:rPr lang="en-US" sz="2200" dirty="0" err="1"/>
              <a:t>jshint</a:t>
            </a:r>
            <a:endParaRPr lang="en-US" sz="2200" dirty="0"/>
          </a:p>
          <a:p>
            <a:pPr algn="l"/>
            <a:r>
              <a:rPr lang="en-US" sz="2200" dirty="0"/>
              <a:t>Jasmine</a:t>
            </a:r>
          </a:p>
          <a:p>
            <a:pPr algn="l"/>
            <a:r>
              <a:rPr lang="en-US" sz="2200" dirty="0"/>
              <a:t> - Structure and Syntax</a:t>
            </a:r>
          </a:p>
          <a:p>
            <a:pPr algn="l"/>
            <a:r>
              <a:rPr lang="en-US" sz="2200" dirty="0"/>
              <a:t> - Suites &amp; Specs</a:t>
            </a:r>
          </a:p>
          <a:p>
            <a:pPr algn="l"/>
            <a:r>
              <a:rPr lang="en-US" sz="2200" dirty="0"/>
              <a:t> - Matchers</a:t>
            </a:r>
          </a:p>
          <a:p>
            <a:pPr algn="l"/>
            <a:r>
              <a:rPr lang="en-US" sz="2200" dirty="0"/>
              <a:t> - Hello World failing test</a:t>
            </a:r>
          </a:p>
          <a:p>
            <a:pPr algn="l"/>
            <a:r>
              <a:rPr lang="en-US" sz="2200" dirty="0"/>
              <a:t> - Write Hello World code to make test </a:t>
            </a:r>
            <a:r>
              <a:rPr lang="en-US" sz="2200" dirty="0" smtClean="0"/>
              <a:t>pass</a:t>
            </a:r>
          </a:p>
          <a:p>
            <a:pPr algn="l"/>
            <a:endParaRPr lang="en-US" sz="2200" dirty="0"/>
          </a:p>
          <a:p>
            <a:pPr algn="l"/>
            <a:r>
              <a:rPr lang="en-US" sz="2200" dirty="0" smtClean="0"/>
              <a:t>(15 min break)</a:t>
            </a:r>
            <a:endParaRPr lang="en-US" sz="2000" dirty="0"/>
          </a:p>
        </p:txBody>
      </p:sp>
    </p:spTree>
    <p:extLst>
      <p:ext uri="{BB962C8B-B14F-4D97-AF65-F5344CB8AC3E}">
        <p14:creationId xmlns:p14="http://schemas.microsoft.com/office/powerpoint/2010/main" val="148972337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Lab: Plan &amp; TDD</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endParaRPr lang="en-US" sz="2200" dirty="0"/>
          </a:p>
          <a:p>
            <a:pPr algn="l"/>
            <a:r>
              <a:rPr lang="en-US" sz="2200" dirty="0"/>
              <a:t>(Discussion, 20 </a:t>
            </a:r>
            <a:r>
              <a:rPr lang="en-US" sz="2200" dirty="0" err="1"/>
              <a:t>mins</a:t>
            </a:r>
            <a:r>
              <a:rPr lang="en-US" sz="2200" dirty="0"/>
              <a:t>)</a:t>
            </a:r>
          </a:p>
          <a:p>
            <a:pPr algn="l"/>
            <a:r>
              <a:rPr lang="en-US" sz="2200" dirty="0"/>
              <a:t> - Review the use cases/features for our demo code</a:t>
            </a:r>
          </a:p>
          <a:p>
            <a:pPr algn="l"/>
            <a:r>
              <a:rPr lang="en-US" sz="2200" dirty="0"/>
              <a:t> - Outline a general plan for how to implement</a:t>
            </a:r>
          </a:p>
          <a:p>
            <a:pPr algn="l"/>
            <a:endParaRPr lang="en-US" sz="2200" dirty="0"/>
          </a:p>
          <a:p>
            <a:pPr algn="l"/>
            <a:r>
              <a:rPr lang="en-US" sz="2200" dirty="0"/>
              <a:t>(Code-along, 60 </a:t>
            </a:r>
            <a:r>
              <a:rPr lang="en-US" sz="2200" dirty="0" err="1"/>
              <a:t>mins</a:t>
            </a:r>
            <a:r>
              <a:rPr lang="en-US" sz="2200" dirty="0"/>
              <a:t>)</a:t>
            </a:r>
          </a:p>
          <a:p>
            <a:pPr algn="l"/>
            <a:r>
              <a:rPr lang="en-US" sz="2200" dirty="0"/>
              <a:t> - Do TDD! Write tests then write code</a:t>
            </a:r>
          </a:p>
          <a:p>
            <a:pPr algn="l"/>
            <a:r>
              <a:rPr lang="en-US" sz="2200" dirty="0"/>
              <a:t> - Vanilla JS at this point</a:t>
            </a:r>
          </a:p>
          <a:p>
            <a:pPr algn="l"/>
            <a:endParaRPr lang="en-US" sz="2200" dirty="0"/>
          </a:p>
          <a:p>
            <a:pPr algn="l"/>
            <a:r>
              <a:rPr lang="en-US" sz="2200" dirty="0"/>
              <a:t>(lunch)</a:t>
            </a:r>
          </a:p>
        </p:txBody>
      </p:sp>
    </p:spTree>
    <p:extLst>
      <p:ext uri="{BB962C8B-B14F-4D97-AF65-F5344CB8AC3E}">
        <p14:creationId xmlns:p14="http://schemas.microsoft.com/office/powerpoint/2010/main" val="392619277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Lab: Add Backbone &amp; Karma</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200" dirty="0"/>
              <a:t>(Code-along, 60 </a:t>
            </a:r>
            <a:r>
              <a:rPr lang="en-US" sz="2200" dirty="0" err="1"/>
              <a:t>mins</a:t>
            </a:r>
            <a:r>
              <a:rPr lang="en-US" sz="2200" dirty="0"/>
              <a:t>)</a:t>
            </a:r>
          </a:p>
          <a:p>
            <a:pPr algn="l"/>
            <a:r>
              <a:rPr lang="en-US" sz="2200" dirty="0"/>
              <a:t> - Set up Karma</a:t>
            </a:r>
          </a:p>
          <a:p>
            <a:pPr algn="l"/>
            <a:r>
              <a:rPr lang="en-US" sz="2200" dirty="0"/>
              <a:t> - Add Backbone</a:t>
            </a:r>
          </a:p>
          <a:p>
            <a:pPr algn="l"/>
            <a:r>
              <a:rPr lang="en-US" sz="2200" dirty="0"/>
              <a:t> - Split spec into multiple files</a:t>
            </a:r>
          </a:p>
          <a:p>
            <a:pPr algn="l"/>
            <a:r>
              <a:rPr lang="en-US" sz="2200" dirty="0"/>
              <a:t> - Set up Karma to test multiple browsers</a:t>
            </a:r>
          </a:p>
          <a:p>
            <a:pPr algn="l"/>
            <a:r>
              <a:rPr lang="en-US" sz="2200" dirty="0"/>
              <a:t> - E2E versus units with Backbone</a:t>
            </a:r>
          </a:p>
          <a:p>
            <a:pPr algn="l"/>
            <a:endParaRPr lang="en-US" sz="2200" dirty="0"/>
          </a:p>
          <a:p>
            <a:pPr algn="l"/>
            <a:r>
              <a:rPr lang="en-US" sz="2200" dirty="0" smtClean="0"/>
              <a:t>(15 min break</a:t>
            </a:r>
            <a:r>
              <a:rPr lang="en-US" sz="2200" dirty="0"/>
              <a:t>)</a:t>
            </a:r>
          </a:p>
        </p:txBody>
      </p:sp>
    </p:spTree>
    <p:extLst>
      <p:ext uri="{BB962C8B-B14F-4D97-AF65-F5344CB8AC3E}">
        <p14:creationId xmlns:p14="http://schemas.microsoft.com/office/powerpoint/2010/main" val="189047816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Advanced Jasmine</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400" dirty="0"/>
              <a:t> - Stunt Doubles: Stubs, Spies, Mocks</a:t>
            </a:r>
          </a:p>
          <a:p>
            <a:pPr algn="l"/>
            <a:r>
              <a:rPr lang="en-US" sz="2400" dirty="0"/>
              <a:t> - Testing Asynchronous/Promises/Deferred Logic</a:t>
            </a:r>
          </a:p>
          <a:p>
            <a:pPr algn="l"/>
            <a:r>
              <a:rPr lang="en-US" sz="2400" dirty="0"/>
              <a:t> - Review other assertion libraries: mocha, chai, </a:t>
            </a:r>
            <a:r>
              <a:rPr lang="en-US" sz="2400" dirty="0" err="1"/>
              <a:t>sinon</a:t>
            </a:r>
            <a:endParaRPr lang="en-US" sz="2400" dirty="0"/>
          </a:p>
          <a:p>
            <a:pPr algn="l"/>
            <a:r>
              <a:rPr lang="en-US" sz="2400" dirty="0"/>
              <a:t> - Mocking HTTP calls with </a:t>
            </a:r>
            <a:r>
              <a:rPr lang="en-US" sz="2400" dirty="0" err="1"/>
              <a:t>Sinon</a:t>
            </a:r>
            <a:endParaRPr lang="en-US" sz="2200" dirty="0"/>
          </a:p>
        </p:txBody>
      </p:sp>
    </p:spTree>
    <p:extLst>
      <p:ext uri="{BB962C8B-B14F-4D97-AF65-F5344CB8AC3E}">
        <p14:creationId xmlns:p14="http://schemas.microsoft.com/office/powerpoint/2010/main" val="125653508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Advanced Jasmine</a:t>
            </a:r>
            <a:endParaRPr lang="en-US" dirty="0"/>
          </a:p>
        </p:txBody>
      </p:sp>
      <p:sp>
        <p:nvSpPr>
          <p:cNvPr id="3" name="Subtitle 2"/>
          <p:cNvSpPr>
            <a:spLocks noGrp="1"/>
          </p:cNvSpPr>
          <p:nvPr>
            <p:ph type="subTitle" idx="1"/>
          </p:nvPr>
        </p:nvSpPr>
        <p:spPr>
          <a:xfrm>
            <a:off x="454651" y="1630710"/>
            <a:ext cx="8371875" cy="4609893"/>
          </a:xfrm>
        </p:spPr>
        <p:txBody>
          <a:bodyPr>
            <a:normAutofit fontScale="92500" lnSpcReduction="10000"/>
          </a:bodyPr>
          <a:lstStyle/>
          <a:p>
            <a:pPr algn="l"/>
            <a:r>
              <a:rPr lang="en-US" sz="2400" dirty="0"/>
              <a:t>(Lab, 60 </a:t>
            </a:r>
            <a:r>
              <a:rPr lang="en-US" sz="2400" dirty="0" err="1"/>
              <a:t>mins</a:t>
            </a:r>
            <a:r>
              <a:rPr lang="en-US" sz="2400" dirty="0"/>
              <a:t>)</a:t>
            </a:r>
          </a:p>
          <a:p>
            <a:pPr algn="l"/>
            <a:r>
              <a:rPr lang="en-US" sz="2400" dirty="0"/>
              <a:t> - Use stubs and spies to unit test Backbone</a:t>
            </a:r>
          </a:p>
          <a:p>
            <a:pPr algn="l"/>
            <a:endParaRPr lang="en-US" sz="2400" dirty="0"/>
          </a:p>
          <a:p>
            <a:pPr algn="l"/>
            <a:r>
              <a:rPr lang="en-US" sz="2400" dirty="0"/>
              <a:t>(Review/Discussion, 20 </a:t>
            </a:r>
            <a:r>
              <a:rPr lang="en-US" sz="2400" dirty="0" err="1"/>
              <a:t>mins</a:t>
            </a:r>
            <a:r>
              <a:rPr lang="en-US" sz="2400" dirty="0"/>
              <a:t>)</a:t>
            </a:r>
          </a:p>
          <a:p>
            <a:pPr algn="l"/>
            <a:r>
              <a:rPr lang="en-US" sz="2400" dirty="0"/>
              <a:t> - What worked well, what didn't</a:t>
            </a:r>
          </a:p>
          <a:p>
            <a:pPr algn="l"/>
            <a:r>
              <a:rPr lang="en-US" sz="2400" dirty="0"/>
              <a:t> - Q&amp;A</a:t>
            </a:r>
          </a:p>
          <a:p>
            <a:pPr algn="l"/>
            <a:endParaRPr lang="en-US" sz="2400" dirty="0"/>
          </a:p>
          <a:p>
            <a:pPr algn="l"/>
            <a:r>
              <a:rPr lang="en-US" sz="2400" dirty="0"/>
              <a:t>(Lab, 60 </a:t>
            </a:r>
            <a:r>
              <a:rPr lang="en-US" sz="2400" dirty="0" err="1"/>
              <a:t>mins</a:t>
            </a:r>
            <a:r>
              <a:rPr lang="en-US" sz="2400" dirty="0"/>
              <a:t>)</a:t>
            </a:r>
          </a:p>
          <a:p>
            <a:pPr algn="l"/>
            <a:r>
              <a:rPr lang="en-US" sz="2400" dirty="0"/>
              <a:t> - Use a mock to test a feature that will use </a:t>
            </a:r>
            <a:r>
              <a:rPr lang="en-US" sz="2400" dirty="0" err="1"/>
              <a:t>Backbone.model.fetch</a:t>
            </a:r>
            <a:r>
              <a:rPr lang="en-US" sz="2400" dirty="0"/>
              <a:t>()</a:t>
            </a:r>
          </a:p>
          <a:p>
            <a:pPr algn="l"/>
            <a:r>
              <a:rPr lang="en-US" sz="2400" dirty="0"/>
              <a:t> - Set up </a:t>
            </a:r>
            <a:r>
              <a:rPr lang="en-US" sz="2400" dirty="0" err="1"/>
              <a:t>Sinon</a:t>
            </a:r>
            <a:r>
              <a:rPr lang="en-US" sz="2400" dirty="0"/>
              <a:t> to fake XHR with dummy data</a:t>
            </a:r>
          </a:p>
          <a:p>
            <a:pPr algn="l"/>
            <a:r>
              <a:rPr lang="en-US" sz="2400" dirty="0"/>
              <a:t> - Write fetch() code</a:t>
            </a:r>
          </a:p>
          <a:p>
            <a:pPr algn="l"/>
            <a:r>
              <a:rPr lang="en-US" sz="2400"/>
              <a:t> - Test the test</a:t>
            </a:r>
            <a:endParaRPr lang="en-US" sz="2200" dirty="0"/>
          </a:p>
        </p:txBody>
      </p:sp>
    </p:spTree>
    <p:extLst>
      <p:ext uri="{BB962C8B-B14F-4D97-AF65-F5344CB8AC3E}">
        <p14:creationId xmlns:p14="http://schemas.microsoft.com/office/powerpoint/2010/main" val="277543930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a:t>Schedule </a:t>
            </a:r>
            <a:r>
              <a:rPr lang="en-US" dirty="0" smtClean="0"/>
              <a:t>– </a:t>
            </a:r>
            <a:r>
              <a:rPr lang="en-US" dirty="0" smtClean="0"/>
              <a:t>day 2</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1800" dirty="0" smtClean="0"/>
              <a:t>Review</a:t>
            </a:r>
          </a:p>
          <a:p>
            <a:pPr marL="342900" indent="-342900" algn="l">
              <a:buFont typeface="Arial"/>
              <a:buChar char="•"/>
            </a:pPr>
            <a:r>
              <a:rPr lang="en-US" sz="1800" dirty="0" smtClean="0"/>
              <a:t>Lab: Add Marionette to the stack</a:t>
            </a:r>
            <a:endParaRPr lang="en-US" sz="1800" dirty="0"/>
          </a:p>
          <a:p>
            <a:pPr marL="342900" indent="-342900" algn="l">
              <a:buFont typeface="Arial"/>
              <a:buChar char="•"/>
            </a:pPr>
            <a:r>
              <a:rPr lang="en-US" sz="1800" dirty="0" smtClean="0"/>
              <a:t>( break )</a:t>
            </a:r>
          </a:p>
          <a:p>
            <a:pPr marL="342900" indent="-342900" algn="l">
              <a:buFont typeface="Arial"/>
              <a:buChar char="•"/>
            </a:pPr>
            <a:r>
              <a:rPr lang="en-US" sz="1800" dirty="0" smtClean="0"/>
              <a:t>Open period for review or student requests</a:t>
            </a:r>
            <a:endParaRPr lang="en-US" sz="1800" dirty="0"/>
          </a:p>
          <a:p>
            <a:pPr marL="342900" indent="-342900" algn="l">
              <a:buFont typeface="Arial"/>
              <a:buChar char="•"/>
            </a:pPr>
            <a:r>
              <a:rPr lang="en-US" sz="1800" dirty="0" smtClean="0"/>
              <a:t>( lunch )</a:t>
            </a:r>
          </a:p>
          <a:p>
            <a:pPr marL="342900" indent="-342900" algn="l">
              <a:buFont typeface="Arial"/>
              <a:buChar char="•"/>
            </a:pPr>
            <a:r>
              <a:rPr lang="en-US" sz="1800" dirty="0" smtClean="0"/>
              <a:t>Lab: Practical examples</a:t>
            </a:r>
          </a:p>
          <a:p>
            <a:pPr marL="342900" indent="-342900" algn="l">
              <a:buFont typeface="Arial"/>
              <a:buChar char="•"/>
            </a:pPr>
            <a:r>
              <a:rPr lang="en-US" sz="1800" dirty="0" smtClean="0"/>
              <a:t>( break )</a:t>
            </a:r>
          </a:p>
          <a:p>
            <a:pPr marL="342900" indent="-342900" algn="l">
              <a:buFont typeface="Arial"/>
              <a:buChar char="•"/>
            </a:pPr>
            <a:r>
              <a:rPr lang="en-US" sz="1800" dirty="0"/>
              <a:t>Lab: Practical examples</a:t>
            </a:r>
          </a:p>
          <a:p>
            <a:pPr marL="342900" indent="-342900" algn="l">
              <a:buFont typeface="Arial"/>
              <a:buChar char="•"/>
            </a:pPr>
            <a:endParaRPr lang="en-US" sz="1800" dirty="0" smtClean="0"/>
          </a:p>
        </p:txBody>
      </p:sp>
    </p:spTree>
    <p:extLst>
      <p:ext uri="{BB962C8B-B14F-4D97-AF65-F5344CB8AC3E}">
        <p14:creationId xmlns:p14="http://schemas.microsoft.com/office/powerpoint/2010/main" val="34640198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Get Started</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000" dirty="0" smtClean="0"/>
              <a:t>Introductions &amp; icebreakers</a:t>
            </a:r>
          </a:p>
          <a:p>
            <a:pPr marL="342900" indent="-342900" algn="l">
              <a:buFont typeface="Arial"/>
              <a:buChar char="•"/>
            </a:pPr>
            <a:r>
              <a:rPr lang="en-US" sz="2000" dirty="0"/>
              <a:t>Course guidelines &amp; </a:t>
            </a:r>
            <a:r>
              <a:rPr lang="en-US" sz="2000" dirty="0" smtClean="0"/>
              <a:t>housekeeping</a:t>
            </a:r>
          </a:p>
          <a:p>
            <a:pPr marL="342900" indent="-342900" algn="l">
              <a:buFont typeface="Arial"/>
              <a:buChar char="•"/>
            </a:pPr>
            <a:r>
              <a:rPr lang="en-US" sz="2000" dirty="0" smtClean="0"/>
              <a:t>Session Objectives</a:t>
            </a:r>
          </a:p>
          <a:p>
            <a:pPr marL="800100" lvl="1" indent="-342900" algn="l">
              <a:buFont typeface="Arial"/>
              <a:buChar char="•"/>
            </a:pPr>
            <a:r>
              <a:rPr lang="en-US" sz="1600" dirty="0" smtClean="0"/>
              <a:t>Demonstrate understanding of best practices</a:t>
            </a:r>
          </a:p>
          <a:p>
            <a:pPr marL="800100" lvl="1" indent="-342900" algn="l">
              <a:buFont typeface="Arial"/>
              <a:buChar char="•"/>
            </a:pPr>
            <a:r>
              <a:rPr lang="en-US" sz="1600" dirty="0" smtClean="0"/>
              <a:t>Fluency writing tests &amp; automating them</a:t>
            </a:r>
          </a:p>
        </p:txBody>
      </p:sp>
    </p:spTree>
    <p:extLst>
      <p:ext uri="{BB962C8B-B14F-4D97-AF65-F5344CB8AC3E}">
        <p14:creationId xmlns:p14="http://schemas.microsoft.com/office/powerpoint/2010/main" val="30956978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41935"/>
            <a:ext cx="7772400" cy="1470025"/>
          </a:xfrm>
        </p:spPr>
        <p:txBody>
          <a:bodyPr/>
          <a:lstStyle/>
          <a:p>
            <a:r>
              <a:rPr lang="en-US" dirty="0" smtClean="0"/>
              <a:t>Why Test?</a:t>
            </a:r>
            <a:endParaRPr lang="en-US" dirty="0"/>
          </a:p>
        </p:txBody>
      </p:sp>
    </p:spTree>
    <p:extLst>
      <p:ext uri="{BB962C8B-B14F-4D97-AF65-F5344CB8AC3E}">
        <p14:creationId xmlns:p14="http://schemas.microsoft.com/office/powerpoint/2010/main" val="36931080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Why Test?</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endParaRPr lang="en-US" sz="2000" dirty="0"/>
          </a:p>
          <a:p>
            <a:r>
              <a:rPr lang="en-US" sz="2000" dirty="0"/>
              <a:t>“Software testing alone has limited </a:t>
            </a:r>
            <a:r>
              <a:rPr lang="en-US" sz="2000" dirty="0" smtClean="0"/>
              <a:t>effectiveness [in catching bugs] </a:t>
            </a:r>
            <a:r>
              <a:rPr lang="en-US" sz="2000" dirty="0"/>
              <a:t>- the average defect detection rate is only 25 percent for unit testing, 35 percent for function testing, and 45 percent for integration testing. In contrast, the average effectiveness of design and code inspections are 55 and 60 percent.” - McConnell, Code Complete</a:t>
            </a:r>
          </a:p>
          <a:p>
            <a:endParaRPr lang="en-US" sz="2000" dirty="0" smtClean="0"/>
          </a:p>
        </p:txBody>
      </p:sp>
    </p:spTree>
    <p:extLst>
      <p:ext uri="{BB962C8B-B14F-4D97-AF65-F5344CB8AC3E}">
        <p14:creationId xmlns:p14="http://schemas.microsoft.com/office/powerpoint/2010/main" val="26770884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Why Test?</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000" dirty="0" smtClean="0"/>
              <a:t>Catching bugs is one of many testing benefits</a:t>
            </a:r>
          </a:p>
          <a:p>
            <a:pPr marL="342900" indent="-342900" algn="l">
              <a:buFont typeface="Arial"/>
              <a:buChar char="•"/>
            </a:pPr>
            <a:r>
              <a:rPr lang="en-US" sz="2000" dirty="0" smtClean="0"/>
              <a:t>But tests will not catch all bugs</a:t>
            </a:r>
          </a:p>
          <a:p>
            <a:pPr marL="342900" indent="-342900" algn="l">
              <a:buFont typeface="Arial"/>
              <a:buChar char="•"/>
            </a:pPr>
            <a:r>
              <a:rPr lang="en-US" sz="2000" dirty="0" smtClean="0"/>
              <a:t>Verifying "correctness" is like proving a negative</a:t>
            </a:r>
          </a:p>
          <a:p>
            <a:pPr marL="342900" indent="-342900" algn="l">
              <a:buFont typeface="Arial"/>
              <a:buChar char="•"/>
            </a:pPr>
            <a:r>
              <a:rPr lang="en-US" sz="2000" dirty="0" smtClean="0"/>
              <a:t>How can you write tests for bugs you don't yet know about?</a:t>
            </a:r>
          </a:p>
          <a:p>
            <a:pPr marL="342900" indent="-342900" algn="l">
              <a:buFont typeface="Arial"/>
              <a:buChar char="•"/>
            </a:pPr>
            <a:r>
              <a:rPr lang="en-US" sz="2000" dirty="0" smtClean="0"/>
              <a:t>Testing promotes confidence in deployment and refactoring</a:t>
            </a:r>
          </a:p>
          <a:p>
            <a:pPr marL="342900" indent="-342900" algn="l">
              <a:buFont typeface="Arial"/>
              <a:buChar char="•"/>
            </a:pPr>
            <a:r>
              <a:rPr lang="en-US" sz="2000" dirty="0" smtClean="0"/>
              <a:t>Frequent refactoring and deployment promotes quality code</a:t>
            </a:r>
          </a:p>
          <a:p>
            <a:pPr marL="342900" indent="-342900" algn="l">
              <a:buFont typeface="Arial"/>
              <a:buChar char="•"/>
            </a:pPr>
            <a:r>
              <a:rPr lang="en-US" sz="2000" dirty="0" smtClean="0"/>
              <a:t>Hawthorne effect: thinking about testing results in better code</a:t>
            </a:r>
          </a:p>
          <a:p>
            <a:pPr marL="342900" indent="-342900" algn="l">
              <a:buFont typeface="Arial"/>
              <a:buChar char="•"/>
            </a:pPr>
            <a:r>
              <a:rPr lang="en-US" sz="2000" dirty="0" smtClean="0"/>
              <a:t>Alert you to non-obvious connections at development time</a:t>
            </a:r>
          </a:p>
        </p:txBody>
      </p:sp>
    </p:spTree>
    <p:extLst>
      <p:ext uri="{BB962C8B-B14F-4D97-AF65-F5344CB8AC3E}">
        <p14:creationId xmlns:p14="http://schemas.microsoft.com/office/powerpoint/2010/main" val="4632386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Why Test?</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000" dirty="0" smtClean="0"/>
              <a:t>Software Quality Assurance includes…</a:t>
            </a:r>
          </a:p>
          <a:p>
            <a:pPr marL="342900" indent="-342900" algn="l">
              <a:buFont typeface="Arial"/>
              <a:buChar char="•"/>
            </a:pPr>
            <a:r>
              <a:rPr lang="en-US" sz="2000" dirty="0" smtClean="0"/>
              <a:t>Style guide &amp; linter</a:t>
            </a:r>
          </a:p>
          <a:p>
            <a:pPr marL="342900" indent="-342900" algn="l">
              <a:buFont typeface="Arial"/>
              <a:buChar char="•"/>
            </a:pPr>
            <a:r>
              <a:rPr lang="en-US" sz="2000" dirty="0" smtClean="0"/>
              <a:t>Version </a:t>
            </a:r>
            <a:r>
              <a:rPr lang="en-US" sz="2000" dirty="0"/>
              <a:t>control</a:t>
            </a:r>
          </a:p>
          <a:p>
            <a:pPr marL="342900" indent="-342900" algn="l">
              <a:buFont typeface="Arial"/>
              <a:buChar char="•"/>
            </a:pPr>
            <a:r>
              <a:rPr lang="en-US" sz="2000" dirty="0" smtClean="0"/>
              <a:t>Automated testing</a:t>
            </a:r>
          </a:p>
          <a:p>
            <a:pPr marL="342900" indent="-342900" algn="l">
              <a:buFont typeface="Arial"/>
              <a:buChar char="•"/>
            </a:pPr>
            <a:r>
              <a:rPr lang="en-US" sz="2000" dirty="0" smtClean="0"/>
              <a:t>Manual testing</a:t>
            </a:r>
          </a:p>
          <a:p>
            <a:pPr marL="342900" indent="-342900" algn="l">
              <a:buFont typeface="Arial"/>
              <a:buChar char="•"/>
            </a:pPr>
            <a:r>
              <a:rPr lang="en-US" sz="2000" dirty="0" smtClean="0"/>
              <a:t>Code reviews</a:t>
            </a:r>
          </a:p>
          <a:p>
            <a:pPr marL="342900" indent="-342900" algn="l">
              <a:buFont typeface="Arial"/>
              <a:buChar char="•"/>
            </a:pPr>
            <a:r>
              <a:rPr lang="en-US" sz="2000" dirty="0" smtClean="0"/>
              <a:t>Architecture</a:t>
            </a:r>
          </a:p>
          <a:p>
            <a:pPr marL="342900" indent="-342900" algn="l">
              <a:buFont typeface="Arial"/>
              <a:buChar char="•"/>
            </a:pPr>
            <a:r>
              <a:rPr lang="en-US" sz="2000" dirty="0" smtClean="0"/>
              <a:t>Configuration management</a:t>
            </a:r>
          </a:p>
          <a:p>
            <a:pPr marL="342900" indent="-342900" algn="l">
              <a:buFont typeface="Arial"/>
              <a:buChar char="•"/>
            </a:pPr>
            <a:r>
              <a:rPr lang="en-US" sz="2000" dirty="0" smtClean="0"/>
              <a:t>Release management</a:t>
            </a:r>
          </a:p>
          <a:p>
            <a:pPr marL="342900" indent="-342900" algn="l">
              <a:buFont typeface="Arial"/>
              <a:buChar char="•"/>
            </a:pPr>
            <a:r>
              <a:rPr lang="en-US" sz="2000" dirty="0" smtClean="0"/>
              <a:t>Goals, plans &amp; metrics</a:t>
            </a:r>
          </a:p>
        </p:txBody>
      </p:sp>
    </p:spTree>
    <p:extLst>
      <p:ext uri="{BB962C8B-B14F-4D97-AF65-F5344CB8AC3E}">
        <p14:creationId xmlns:p14="http://schemas.microsoft.com/office/powerpoint/2010/main" val="22774857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Why </a:t>
            </a:r>
            <a:r>
              <a:rPr lang="en-US" i="1" dirty="0" smtClean="0"/>
              <a:t>not</a:t>
            </a:r>
            <a:r>
              <a:rPr lang="en-US" dirty="0" smtClean="0"/>
              <a:t> Test?</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000" dirty="0" smtClean="0"/>
              <a:t>Common obstacles:</a:t>
            </a:r>
          </a:p>
          <a:p>
            <a:pPr marL="342900" indent="-342900" algn="l">
              <a:buFont typeface="Arial"/>
              <a:buChar char="•"/>
            </a:pPr>
            <a:r>
              <a:rPr lang="en-US" sz="2000" dirty="0" smtClean="0"/>
              <a:t>"Writing tests means less time for features."</a:t>
            </a:r>
          </a:p>
          <a:p>
            <a:pPr marL="342900" indent="-342900" algn="l">
              <a:buFont typeface="Arial"/>
              <a:buChar char="•"/>
            </a:pPr>
            <a:r>
              <a:rPr lang="en-US" sz="2000" dirty="0" smtClean="0"/>
              <a:t>"We already manually test and it works fine."</a:t>
            </a:r>
          </a:p>
          <a:p>
            <a:pPr marL="342900" indent="-342900" algn="l">
              <a:buFont typeface="Arial"/>
              <a:buChar char="•"/>
            </a:pPr>
            <a:r>
              <a:rPr lang="en-US" sz="2000" dirty="0" smtClean="0"/>
              <a:t>"Testing seems ideological and </a:t>
            </a:r>
            <a:r>
              <a:rPr lang="en-US" sz="2000" dirty="0" err="1" smtClean="0"/>
              <a:t>buzzwordy</a:t>
            </a:r>
            <a:r>
              <a:rPr lang="en-US" sz="2000" dirty="0" smtClean="0"/>
              <a:t>."</a:t>
            </a:r>
          </a:p>
          <a:p>
            <a:pPr marL="342900" indent="-342900" algn="l">
              <a:buFont typeface="Arial"/>
              <a:buChar char="•"/>
            </a:pPr>
            <a:r>
              <a:rPr lang="en-US" sz="2000" dirty="0" smtClean="0"/>
              <a:t>"Automated testing seems hard."</a:t>
            </a:r>
          </a:p>
        </p:txBody>
      </p:sp>
    </p:spTree>
    <p:extLst>
      <p:ext uri="{BB962C8B-B14F-4D97-AF65-F5344CB8AC3E}">
        <p14:creationId xmlns:p14="http://schemas.microsoft.com/office/powerpoint/2010/main" val="1769920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4978</TotalTime>
  <Words>1182</Words>
  <Application>Microsoft Macintosh PowerPoint</Application>
  <PresentationFormat>On-screen Show (4:3)</PresentationFormat>
  <Paragraphs>199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 Black </vt:lpstr>
      <vt:lpstr>DevelopIntelligence Test Driven Development, Day 1</vt:lpstr>
      <vt:lpstr>Schedule – day 1</vt:lpstr>
      <vt:lpstr>Schedule – day 2</vt:lpstr>
      <vt:lpstr>Get Started</vt:lpstr>
      <vt:lpstr>Why Test?</vt:lpstr>
      <vt:lpstr>Why Test?</vt:lpstr>
      <vt:lpstr>Why Test?</vt:lpstr>
      <vt:lpstr>Why Test?</vt:lpstr>
      <vt:lpstr>Why not Test?</vt:lpstr>
      <vt:lpstr>Core Concepts: TDD &amp; BDD</vt:lpstr>
      <vt:lpstr>Core Concepts: Unit tests</vt:lpstr>
      <vt:lpstr>Core Concepts: E2E tests</vt:lpstr>
      <vt:lpstr>Unit tests vs. E2Es</vt:lpstr>
      <vt:lpstr>Tests in practice</vt:lpstr>
      <vt:lpstr>Good Tests</vt:lpstr>
      <vt:lpstr>Good Tests</vt:lpstr>
      <vt:lpstr>Good Tests</vt:lpstr>
      <vt:lpstr>Good Tests</vt:lpstr>
      <vt:lpstr>Good Tests</vt:lpstr>
      <vt:lpstr>Lab: Get started</vt:lpstr>
      <vt:lpstr>Lab: Plan &amp; TDD</vt:lpstr>
      <vt:lpstr>Lab: Add Backbone &amp; Karma</vt:lpstr>
      <vt:lpstr>Advanced Jasmine</vt:lpstr>
      <vt:lpstr>Advanced Jasmine</vt:lpstr>
    </vt:vector>
  </TitlesOfParts>
  <Company>eliasjames.com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 Carlston</dc:creator>
  <cp:lastModifiedBy>Elias Carlston</cp:lastModifiedBy>
  <cp:revision>92</cp:revision>
  <dcterms:created xsi:type="dcterms:W3CDTF">2016-05-30T01:39:32Z</dcterms:created>
  <dcterms:modified xsi:type="dcterms:W3CDTF">2016-09-12T16:17:58Z</dcterms:modified>
</cp:coreProperties>
</file>