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304" r:id="rId3"/>
    <p:sldId id="265" r:id="rId4"/>
    <p:sldId id="267" r:id="rId5"/>
    <p:sldId id="289" r:id="rId6"/>
    <p:sldId id="290" r:id="rId7"/>
    <p:sldId id="291" r:id="rId8"/>
    <p:sldId id="292" r:id="rId9"/>
    <p:sldId id="287" r:id="rId10"/>
    <p:sldId id="288" r:id="rId11"/>
    <p:sldId id="303" r:id="rId12"/>
    <p:sldId id="293" r:id="rId13"/>
    <p:sldId id="294" r:id="rId14"/>
    <p:sldId id="295" r:id="rId15"/>
    <p:sldId id="296" r:id="rId16"/>
    <p:sldId id="297" r:id="rId17"/>
    <p:sldId id="298" r:id="rId18"/>
    <p:sldId id="299" r:id="rId19"/>
    <p:sldId id="301" r:id="rId20"/>
    <p:sldId id="300" r:id="rId21"/>
    <p:sldId id="302" r:id="rId22"/>
    <p:sldId id="305" r:id="rId23"/>
    <p:sldId id="306" r:id="rId24"/>
    <p:sldId id="307" r:id="rId25"/>
    <p:sldId id="308" r:id="rId26"/>
    <p:sldId id="309" r:id="rId27"/>
    <p:sldId id="310" r:id="rId28"/>
    <p:sldId id="31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0" d="100"/>
          <a:sy n="80" d="100"/>
        </p:scale>
        <p:origin x="-1600"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t>
            </a:r>
            <a:r>
              <a:rPr lang="en-US" dirty="0"/>
              <a:t>Driven </a:t>
            </a:r>
            <a:r>
              <a:rPr lang="en-US" dirty="0" smtClean="0"/>
              <a:t>Development</a:t>
            </a:r>
            <a:endParaRPr lang="en-US" dirty="0"/>
          </a:p>
        </p:txBody>
      </p:sp>
      <p:sp>
        <p:nvSpPr>
          <p:cNvPr id="3" name="Subtitle 2"/>
          <p:cNvSpPr>
            <a:spLocks noGrp="1"/>
          </p:cNvSpPr>
          <p:nvPr>
            <p:ph type="subTitle" idx="1"/>
          </p:nvPr>
        </p:nvSpPr>
        <p:spPr>
          <a:xfrm>
            <a:off x="1371600" y="4195884"/>
            <a:ext cx="6400800" cy="1442916"/>
          </a:xfrm>
        </p:spPr>
        <p:txBody>
          <a:bodyPr>
            <a:normAutofit fontScale="92500" lnSpcReduction="20000"/>
          </a:bodyPr>
          <a:lstStyle/>
          <a:p>
            <a:r>
              <a:rPr lang="en-US" dirty="0" smtClean="0"/>
              <a:t>Elias Carlston</a:t>
            </a:r>
          </a:p>
          <a:p>
            <a:r>
              <a:rPr lang="en-US" dirty="0" err="1" smtClean="0"/>
              <a:t>DevelopIntelligence</a:t>
            </a:r>
            <a:endParaRPr lang="en-US" dirty="0" smtClean="0"/>
          </a:p>
          <a:p>
            <a:r>
              <a:rPr lang="en-US" dirty="0" err="1" smtClean="0"/>
              <a:t>elias@eliascarlston.com</a:t>
            </a:r>
            <a:endParaRPr lang="en-US" dirty="0"/>
          </a:p>
        </p:txBody>
      </p:sp>
    </p:spTree>
    <p:extLst>
      <p:ext uri="{BB962C8B-B14F-4D97-AF65-F5344CB8AC3E}">
        <p14:creationId xmlns:p14="http://schemas.microsoft.com/office/powerpoint/2010/main" val="236094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457200" indent="-457200" algn="l">
              <a:buFont typeface="Arial"/>
              <a:buChar char="•"/>
            </a:pPr>
            <a:r>
              <a:rPr lang="en-US" sz="2800" dirty="0" smtClean="0"/>
              <a:t>Production: bugs can be so catastrophically expensive that pretty much any effort to catch them is worth it in terms of ROI</a:t>
            </a:r>
          </a:p>
          <a:p>
            <a:pPr marL="457200" indent="-457200" algn="l">
              <a:buFont typeface="Arial"/>
              <a:buChar char="•"/>
            </a:pPr>
            <a:r>
              <a:rPr lang="en-US" sz="2800" dirty="0" smtClean="0"/>
              <a:t>Development: the </a:t>
            </a:r>
            <a:r>
              <a:rPr lang="en-US" sz="2800" dirty="0" smtClean="0"/>
              <a:t>earlier in the </a:t>
            </a:r>
            <a:r>
              <a:rPr lang="en-US" sz="2800" dirty="0" err="1" smtClean="0"/>
              <a:t>dev</a:t>
            </a:r>
            <a:r>
              <a:rPr lang="en-US" sz="2800" dirty="0" smtClean="0"/>
              <a:t> cycle bugs get caught, the more pleasant life is for everyone</a:t>
            </a:r>
          </a:p>
          <a:p>
            <a:pPr marL="457200" indent="-457200" algn="l">
              <a:buFont typeface="Arial"/>
              <a:buChar char="•"/>
            </a:pPr>
            <a:r>
              <a:rPr lang="en-US" sz="2800" dirty="0" smtClean="0"/>
              <a:t>Testing is not binary, but a continuum: look for creative approaches to move up the scale at lower cost</a:t>
            </a:r>
            <a:endParaRPr lang="en-US" sz="2800" dirty="0" smtClean="0"/>
          </a:p>
        </p:txBody>
      </p:sp>
    </p:spTree>
    <p:extLst>
      <p:ext uri="{BB962C8B-B14F-4D97-AF65-F5344CB8AC3E}">
        <p14:creationId xmlns:p14="http://schemas.microsoft.com/office/powerpoint/2010/main" val="14074868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Forms of Informal / Ad Hoc Testing</a:t>
            </a:r>
          </a:p>
          <a:p>
            <a:pPr marL="342900" indent="-342900" algn="l">
              <a:buFont typeface="Arial"/>
              <a:buChar char="•"/>
            </a:pPr>
            <a:r>
              <a:rPr lang="en-US" sz="2400" dirty="0" smtClean="0"/>
              <a:t>Locally executing code you just modified</a:t>
            </a:r>
          </a:p>
          <a:p>
            <a:pPr marL="342900" indent="-342900" algn="l">
              <a:buFont typeface="Arial"/>
              <a:buChar char="•"/>
            </a:pPr>
            <a:r>
              <a:rPr lang="en-US" sz="2400" dirty="0" smtClean="0"/>
              <a:t>Reviewing a list of things to check after modifications</a:t>
            </a:r>
          </a:p>
          <a:p>
            <a:pPr marL="342900" indent="-342900" algn="l">
              <a:buFont typeface="Arial"/>
              <a:buChar char="•"/>
            </a:pPr>
            <a:r>
              <a:rPr lang="en-US" sz="2400" dirty="0"/>
              <a:t>Pushing code to a staging server for others to try</a:t>
            </a:r>
          </a:p>
          <a:p>
            <a:pPr marL="342900" indent="-342900" algn="l">
              <a:buFont typeface="Arial"/>
              <a:buChar char="•"/>
            </a:pPr>
            <a:r>
              <a:rPr lang="en-US" sz="2400" dirty="0" smtClean="0"/>
              <a:t>Pushing code to a production server</a:t>
            </a:r>
            <a:endParaRPr lang="en-US" sz="2400" dirty="0" smtClean="0"/>
          </a:p>
        </p:txBody>
      </p:sp>
    </p:spTree>
    <p:extLst>
      <p:ext uri="{BB962C8B-B14F-4D97-AF65-F5344CB8AC3E}">
        <p14:creationId xmlns:p14="http://schemas.microsoft.com/office/powerpoint/2010/main" val="25185633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Problems with Informal / Ad Hoc Testing</a:t>
            </a:r>
          </a:p>
          <a:p>
            <a:pPr marL="342900" indent="-342900" algn="l">
              <a:buFont typeface="Arial"/>
              <a:buChar char="•"/>
            </a:pPr>
            <a:r>
              <a:rPr lang="en-US" sz="2400" dirty="0" smtClean="0"/>
              <a:t>Inconsistent</a:t>
            </a:r>
          </a:p>
          <a:p>
            <a:pPr marL="342900" indent="-342900" algn="l">
              <a:buFont typeface="Arial"/>
              <a:buChar char="•"/>
            </a:pPr>
            <a:r>
              <a:rPr lang="en-US" sz="2400" dirty="0" smtClean="0"/>
              <a:t>Undocumented</a:t>
            </a:r>
          </a:p>
          <a:p>
            <a:pPr marL="342900" indent="-342900" algn="l">
              <a:buFont typeface="Arial"/>
              <a:buChar char="•"/>
            </a:pPr>
            <a:r>
              <a:rPr lang="en-US" sz="2400" dirty="0" smtClean="0"/>
              <a:t>Lack of direction or intention</a:t>
            </a:r>
          </a:p>
          <a:p>
            <a:pPr marL="342900" indent="-342900" algn="l">
              <a:buFont typeface="Arial"/>
              <a:buChar char="•"/>
            </a:pPr>
            <a:r>
              <a:rPr lang="en-US" sz="2400" dirty="0" smtClean="0"/>
              <a:t>Potential to miss prior errors</a:t>
            </a:r>
          </a:p>
          <a:p>
            <a:pPr marL="342900" indent="-342900" algn="l">
              <a:buFont typeface="Arial"/>
              <a:buChar char="•"/>
            </a:pPr>
            <a:endParaRPr lang="en-US" sz="2400" dirty="0" smtClean="0"/>
          </a:p>
          <a:p>
            <a:pPr algn="l"/>
            <a:r>
              <a:rPr lang="en-US" sz="2800" dirty="0"/>
              <a:t>Problems with </a:t>
            </a:r>
            <a:r>
              <a:rPr lang="en-US" sz="2800" dirty="0" smtClean="0"/>
              <a:t>Manual Testing</a:t>
            </a:r>
            <a:endParaRPr lang="en-US" sz="2800" dirty="0"/>
          </a:p>
          <a:p>
            <a:pPr marL="342900" indent="-342900" algn="l">
              <a:buFont typeface="Arial"/>
              <a:buChar char="•"/>
            </a:pPr>
            <a:r>
              <a:rPr lang="en-US" sz="2400" dirty="0" smtClean="0"/>
              <a:t>Time </a:t>
            </a:r>
            <a:r>
              <a:rPr lang="en-US" sz="2400" dirty="0"/>
              <a:t>consuming</a:t>
            </a:r>
          </a:p>
          <a:p>
            <a:pPr marL="342900" indent="-342900" algn="l">
              <a:buFont typeface="Arial"/>
              <a:buChar char="•"/>
            </a:pPr>
            <a:r>
              <a:rPr lang="en-US" sz="2400" dirty="0"/>
              <a:t>Limited </a:t>
            </a:r>
            <a:r>
              <a:rPr lang="en-US" sz="2400" dirty="0" smtClean="0"/>
              <a:t>variations</a:t>
            </a:r>
          </a:p>
          <a:p>
            <a:pPr marL="342900" indent="-342900" algn="l">
              <a:buFont typeface="Arial"/>
              <a:buChar char="•"/>
            </a:pPr>
            <a:r>
              <a:rPr lang="en-US" sz="2400" dirty="0"/>
              <a:t>Inconsistent</a:t>
            </a:r>
          </a:p>
        </p:txBody>
      </p:sp>
    </p:spTree>
    <p:extLst>
      <p:ext uri="{BB962C8B-B14F-4D97-AF65-F5344CB8AC3E}">
        <p14:creationId xmlns:p14="http://schemas.microsoft.com/office/powerpoint/2010/main" val="400198698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Why Test?</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Value</a:t>
            </a:r>
          </a:p>
          <a:p>
            <a:pPr marL="342900" indent="-342900" algn="l">
              <a:buFont typeface="Arial"/>
              <a:buChar char="•"/>
            </a:pPr>
            <a:r>
              <a:rPr lang="en-US" sz="2400" dirty="0" smtClean="0"/>
              <a:t>Informal </a:t>
            </a:r>
            <a:r>
              <a:rPr lang="en-US" sz="2400" dirty="0"/>
              <a:t>testing </a:t>
            </a:r>
            <a:r>
              <a:rPr lang="en-US" sz="2400" dirty="0" smtClean="0"/>
              <a:t>isn't improved by automation</a:t>
            </a:r>
          </a:p>
          <a:p>
            <a:pPr marL="342900" indent="-342900" algn="l">
              <a:buFont typeface="Arial"/>
              <a:buChar char="•"/>
            </a:pPr>
            <a:r>
              <a:rPr lang="en-US" sz="2400" dirty="0" smtClean="0"/>
              <a:t>Testing has to have a purpose</a:t>
            </a:r>
          </a:p>
          <a:p>
            <a:pPr marL="342900" indent="-342900" algn="l">
              <a:buFont typeface="Arial"/>
              <a:buChar char="•"/>
            </a:pPr>
            <a:r>
              <a:rPr lang="en-US" sz="2400" dirty="0" smtClean="0"/>
              <a:t>That purpose is delivering value</a:t>
            </a:r>
          </a:p>
          <a:p>
            <a:pPr marL="342900" indent="-342900" algn="l">
              <a:buFont typeface="Arial"/>
              <a:buChar char="•"/>
            </a:pPr>
            <a:r>
              <a:rPr lang="en-US" sz="2400" dirty="0" smtClean="0"/>
              <a:t>Value is defined as a ratio between…</a:t>
            </a:r>
          </a:p>
          <a:p>
            <a:pPr marL="800100" lvl="1" indent="-342900" algn="l">
              <a:buFont typeface="Arial"/>
              <a:buChar char="•"/>
            </a:pPr>
            <a:r>
              <a:rPr lang="en-US" sz="2400" dirty="0" smtClean="0"/>
              <a:t>Amount of information a test provides</a:t>
            </a:r>
          </a:p>
          <a:p>
            <a:pPr marL="800100" lvl="1" indent="-342900" algn="l">
              <a:buFont typeface="Arial"/>
              <a:buChar char="•"/>
            </a:pPr>
            <a:r>
              <a:rPr lang="en-US" sz="2400" dirty="0" smtClean="0"/>
              <a:t>And effort required to implement and maintain it</a:t>
            </a:r>
          </a:p>
          <a:p>
            <a:pPr marL="342900" indent="-342900" algn="l">
              <a:buFont typeface="Arial"/>
              <a:buChar char="•"/>
            </a:pPr>
            <a:r>
              <a:rPr lang="en-US" sz="2400" dirty="0" smtClean="0"/>
              <a:t>Every test should be judged on the value it provides</a:t>
            </a:r>
          </a:p>
          <a:p>
            <a:pPr marL="342900" indent="-342900" algn="l">
              <a:buFont typeface="Arial"/>
              <a:buChar char="•"/>
            </a:pPr>
            <a:r>
              <a:rPr lang="en-US" sz="2400" dirty="0" smtClean="0"/>
              <a:t>…and discarded if the ratio decays</a:t>
            </a:r>
          </a:p>
        </p:txBody>
      </p:sp>
    </p:spTree>
    <p:extLst>
      <p:ext uri="{BB962C8B-B14F-4D97-AF65-F5344CB8AC3E}">
        <p14:creationId xmlns:p14="http://schemas.microsoft.com/office/powerpoint/2010/main" val="26696362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Purpose and Intention</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Passing tests</a:t>
            </a:r>
          </a:p>
          <a:p>
            <a:pPr marL="342900" indent="-342900" algn="l">
              <a:buFont typeface="Arial"/>
              <a:buChar char="•"/>
            </a:pPr>
            <a:r>
              <a:rPr lang="en-US" sz="2400" dirty="0" smtClean="0"/>
              <a:t>Need to tell you something about code state</a:t>
            </a:r>
          </a:p>
          <a:p>
            <a:pPr marL="342900" indent="-342900" algn="l">
              <a:buFont typeface="Arial"/>
              <a:buChar char="•"/>
            </a:pPr>
            <a:r>
              <a:rPr lang="en-US" sz="2400" dirty="0" smtClean="0"/>
              <a:t>Mocks can be dangerously self-deceiving</a:t>
            </a:r>
          </a:p>
          <a:p>
            <a:pPr marL="342900" indent="-342900" algn="l">
              <a:buFont typeface="Arial"/>
              <a:buChar char="•"/>
            </a:pPr>
            <a:r>
              <a:rPr lang="en-US" sz="2400" dirty="0" smtClean="0"/>
              <a:t>Good code should exhibit Separation of Concerns</a:t>
            </a:r>
          </a:p>
          <a:p>
            <a:pPr marL="342900" indent="-342900" algn="l">
              <a:buFont typeface="Arial"/>
              <a:buChar char="•"/>
            </a:pPr>
            <a:r>
              <a:rPr lang="en-US" sz="2400" dirty="0" smtClean="0"/>
              <a:t>Needing a mock is often a smell of leaky abstraction</a:t>
            </a:r>
          </a:p>
          <a:p>
            <a:pPr algn="l"/>
            <a:r>
              <a:rPr lang="en-US" sz="2800" dirty="0" smtClean="0"/>
              <a:t>Failing tests</a:t>
            </a:r>
            <a:endParaRPr lang="en-US" sz="2800" dirty="0"/>
          </a:p>
          <a:p>
            <a:pPr marL="342900" indent="-342900" algn="l">
              <a:buFont typeface="Arial"/>
              <a:buChar char="•"/>
            </a:pPr>
            <a:r>
              <a:rPr lang="en-US" sz="2400" dirty="0" smtClean="0"/>
              <a:t>Failing tests </a:t>
            </a:r>
            <a:r>
              <a:rPr lang="en-US" sz="2400" dirty="0"/>
              <a:t>needs to tell you something about code state</a:t>
            </a:r>
          </a:p>
          <a:p>
            <a:pPr marL="342900" indent="-342900" algn="l">
              <a:buFont typeface="Arial"/>
              <a:buChar char="•"/>
            </a:pPr>
            <a:r>
              <a:rPr lang="en-US" sz="2400" dirty="0" smtClean="0"/>
              <a:t>A fragile test breaks when code changed but not behavior</a:t>
            </a:r>
          </a:p>
          <a:p>
            <a:pPr marL="342900" indent="-342900" algn="l">
              <a:buFont typeface="Arial"/>
              <a:buChar char="•"/>
            </a:pPr>
            <a:r>
              <a:rPr lang="en-US" sz="2400" dirty="0" smtClean="0"/>
              <a:t>This indicates the test was implementation-dependent</a:t>
            </a:r>
            <a:endParaRPr lang="en-US" sz="2400" dirty="0"/>
          </a:p>
          <a:p>
            <a:pPr algn="l"/>
            <a:endParaRPr lang="en-US" sz="2400" dirty="0" smtClean="0"/>
          </a:p>
        </p:txBody>
      </p:sp>
    </p:spTree>
    <p:extLst>
      <p:ext uri="{BB962C8B-B14F-4D97-AF65-F5344CB8AC3E}">
        <p14:creationId xmlns:p14="http://schemas.microsoft.com/office/powerpoint/2010/main" val="882990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Purpose and Intention</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Leaky Abstraction</a:t>
            </a:r>
          </a:p>
          <a:p>
            <a:pPr algn="l"/>
            <a:endParaRPr lang="en-US" sz="2400" dirty="0" smtClean="0"/>
          </a:p>
          <a:p>
            <a:pPr algn="l"/>
            <a:r>
              <a:rPr lang="en-US" sz="2400" dirty="0" smtClean="0"/>
              <a:t>function </a:t>
            </a:r>
            <a:r>
              <a:rPr lang="en-US" sz="2400" dirty="0" err="1" smtClean="0"/>
              <a:t>formatAddress</a:t>
            </a:r>
            <a:r>
              <a:rPr lang="en-US" sz="2400" dirty="0" smtClean="0"/>
              <a:t>() {</a:t>
            </a:r>
          </a:p>
          <a:p>
            <a:pPr algn="l"/>
            <a:r>
              <a:rPr lang="en-US" sz="2400" dirty="0"/>
              <a:t> </a:t>
            </a:r>
            <a:r>
              <a:rPr lang="en-US" sz="2400" dirty="0" smtClean="0"/>
              <a:t> </a:t>
            </a:r>
            <a:r>
              <a:rPr lang="en-US" sz="2400" dirty="0" err="1" smtClean="0"/>
              <a:t>var</a:t>
            </a:r>
            <a:r>
              <a:rPr lang="en-US" sz="2400" dirty="0" smtClean="0"/>
              <a:t> </a:t>
            </a:r>
            <a:r>
              <a:rPr lang="en-US" sz="2400" dirty="0" err="1" smtClean="0"/>
              <a:t>lastLine</a:t>
            </a:r>
            <a:r>
              <a:rPr lang="en-US" sz="2400" dirty="0" smtClean="0"/>
              <a:t>;</a:t>
            </a:r>
          </a:p>
          <a:p>
            <a:pPr algn="l"/>
            <a:r>
              <a:rPr lang="en-US" sz="2400" dirty="0"/>
              <a:t> </a:t>
            </a:r>
            <a:r>
              <a:rPr lang="en-US" sz="2400" dirty="0" smtClean="0"/>
              <a:t> if ( </a:t>
            </a:r>
            <a:r>
              <a:rPr lang="en-US" sz="2400" dirty="0" err="1" smtClean="0"/>
              <a:t>RBRC.getCustomer</a:t>
            </a:r>
            <a:r>
              <a:rPr lang="en-US" sz="2400" dirty="0" smtClean="0"/>
              <a:t>().</a:t>
            </a:r>
            <a:r>
              <a:rPr lang="en-US" sz="2400" dirty="0" err="1" smtClean="0"/>
              <a:t>currentAccount.isDomestic</a:t>
            </a:r>
            <a:r>
              <a:rPr lang="en-US" sz="2400" dirty="0" smtClean="0"/>
              <a:t>() ) {</a:t>
            </a:r>
          </a:p>
          <a:p>
            <a:pPr algn="l"/>
            <a:r>
              <a:rPr lang="en-US" sz="2400" dirty="0"/>
              <a:t> </a:t>
            </a:r>
            <a:r>
              <a:rPr lang="en-US" sz="2400" dirty="0" smtClean="0"/>
              <a:t>   </a:t>
            </a:r>
            <a:r>
              <a:rPr lang="en-US" sz="2400" dirty="0" err="1" smtClean="0"/>
              <a:t>lastLine</a:t>
            </a:r>
            <a:r>
              <a:rPr lang="en-US" sz="2400" dirty="0" smtClean="0"/>
              <a:t> = </a:t>
            </a:r>
            <a:r>
              <a:rPr lang="en-US" sz="2400" dirty="0" err="1" smtClean="0"/>
              <a:t>Backbone.get</a:t>
            </a:r>
            <a:r>
              <a:rPr lang="en-US" sz="2400" dirty="0" smtClean="0"/>
              <a:t>( 'City' ) + ', ' + </a:t>
            </a:r>
            <a:r>
              <a:rPr lang="en-US" sz="2400" dirty="0" err="1"/>
              <a:t>Backbone.get</a:t>
            </a:r>
            <a:r>
              <a:rPr lang="en-US" sz="2400" dirty="0"/>
              <a:t>( </a:t>
            </a:r>
            <a:r>
              <a:rPr lang="en-US" sz="2400" dirty="0" smtClean="0"/>
              <a:t>'State' ) …</a:t>
            </a:r>
          </a:p>
          <a:p>
            <a:pPr algn="l"/>
            <a:endParaRPr lang="en-US" sz="2400" dirty="0" smtClean="0"/>
          </a:p>
          <a:p>
            <a:pPr algn="l"/>
            <a:r>
              <a:rPr lang="en-US" sz="2400" dirty="0" smtClean="0"/>
              <a:t>Leaks</a:t>
            </a:r>
            <a:endParaRPr lang="en-US" sz="2400" dirty="0"/>
          </a:p>
          <a:p>
            <a:pPr marL="342900" indent="-342900" algn="l">
              <a:buFont typeface="Arial"/>
              <a:buChar char="•"/>
            </a:pPr>
            <a:r>
              <a:rPr lang="en-US" sz="2400" dirty="0" smtClean="0"/>
              <a:t>What does RBRC have to do with formatting addresses?</a:t>
            </a:r>
          </a:p>
          <a:p>
            <a:pPr marL="342900" indent="-342900" algn="l">
              <a:buFont typeface="Arial"/>
              <a:buChar char="•"/>
            </a:pPr>
            <a:r>
              <a:rPr lang="en-US" sz="2400" dirty="0" smtClean="0"/>
              <a:t>What does Backbone have to do with formatting addresses?</a:t>
            </a:r>
          </a:p>
        </p:txBody>
      </p:sp>
    </p:spTree>
    <p:extLst>
      <p:ext uri="{BB962C8B-B14F-4D97-AF65-F5344CB8AC3E}">
        <p14:creationId xmlns:p14="http://schemas.microsoft.com/office/powerpoint/2010/main" val="104340855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Purpose and Intention</a:t>
            </a:r>
            <a:endParaRPr lang="en-US" dirty="0"/>
          </a:p>
        </p:txBody>
      </p:sp>
      <p:sp>
        <p:nvSpPr>
          <p:cNvPr id="3" name="Subtitle 2"/>
          <p:cNvSpPr>
            <a:spLocks noGrp="1"/>
          </p:cNvSpPr>
          <p:nvPr>
            <p:ph type="subTitle" idx="1"/>
          </p:nvPr>
        </p:nvSpPr>
        <p:spPr>
          <a:xfrm>
            <a:off x="454651" y="1630710"/>
            <a:ext cx="8371875" cy="4609893"/>
          </a:xfrm>
        </p:spPr>
        <p:txBody>
          <a:bodyPr>
            <a:normAutofit fontScale="92500" lnSpcReduction="10000"/>
          </a:bodyPr>
          <a:lstStyle/>
          <a:p>
            <a:pPr algn="l"/>
            <a:r>
              <a:rPr lang="en-US" sz="2800" dirty="0" smtClean="0"/>
              <a:t>Better Abstraction</a:t>
            </a:r>
          </a:p>
          <a:p>
            <a:pPr algn="l"/>
            <a:endParaRPr lang="en-US" sz="2400" dirty="0" smtClean="0"/>
          </a:p>
          <a:p>
            <a:pPr algn="l"/>
            <a:r>
              <a:rPr lang="en-US" sz="2400" dirty="0" smtClean="0"/>
              <a:t>function </a:t>
            </a:r>
            <a:r>
              <a:rPr lang="en-US" sz="2400" dirty="0" err="1" smtClean="0"/>
              <a:t>formatAddress</a:t>
            </a:r>
            <a:r>
              <a:rPr lang="en-US" sz="2400" dirty="0" smtClean="0"/>
              <a:t>( address, </a:t>
            </a:r>
            <a:r>
              <a:rPr lang="en-US" sz="2400" dirty="0" err="1" smtClean="0"/>
              <a:t>isDomestic</a:t>
            </a:r>
            <a:r>
              <a:rPr lang="en-US" sz="2400" dirty="0" smtClean="0"/>
              <a:t> ) {</a:t>
            </a:r>
          </a:p>
          <a:p>
            <a:pPr algn="l"/>
            <a:r>
              <a:rPr lang="en-US" sz="2400" dirty="0"/>
              <a:t> </a:t>
            </a:r>
            <a:r>
              <a:rPr lang="en-US" sz="2400" dirty="0" smtClean="0"/>
              <a:t> </a:t>
            </a:r>
            <a:r>
              <a:rPr lang="en-US" sz="2400" dirty="0" err="1" smtClean="0"/>
              <a:t>var</a:t>
            </a:r>
            <a:r>
              <a:rPr lang="en-US" sz="2400" dirty="0" smtClean="0"/>
              <a:t> </a:t>
            </a:r>
            <a:r>
              <a:rPr lang="en-US" sz="2400" dirty="0" err="1" smtClean="0"/>
              <a:t>lastLine</a:t>
            </a:r>
            <a:r>
              <a:rPr lang="en-US" sz="2400" dirty="0" smtClean="0"/>
              <a:t>;</a:t>
            </a:r>
          </a:p>
          <a:p>
            <a:pPr algn="l"/>
            <a:r>
              <a:rPr lang="en-US" sz="2400" dirty="0"/>
              <a:t> </a:t>
            </a:r>
            <a:r>
              <a:rPr lang="en-US" sz="2400" dirty="0" smtClean="0"/>
              <a:t> if ( </a:t>
            </a:r>
            <a:r>
              <a:rPr lang="en-US" sz="2400" dirty="0" err="1" smtClean="0"/>
              <a:t>isDomestic</a:t>
            </a:r>
            <a:r>
              <a:rPr lang="en-US" sz="2400" dirty="0" smtClean="0"/>
              <a:t> ) {</a:t>
            </a:r>
          </a:p>
          <a:p>
            <a:pPr algn="l"/>
            <a:r>
              <a:rPr lang="en-US" sz="2400" dirty="0"/>
              <a:t> </a:t>
            </a:r>
            <a:r>
              <a:rPr lang="en-US" sz="2400" dirty="0" smtClean="0"/>
              <a:t>   </a:t>
            </a:r>
            <a:r>
              <a:rPr lang="en-US" sz="2400" dirty="0" err="1" smtClean="0"/>
              <a:t>lastLine</a:t>
            </a:r>
            <a:r>
              <a:rPr lang="en-US" sz="2400" dirty="0" smtClean="0"/>
              <a:t> = </a:t>
            </a:r>
            <a:r>
              <a:rPr lang="en-US" sz="2400" dirty="0" err="1" smtClean="0"/>
              <a:t>address.city</a:t>
            </a:r>
            <a:r>
              <a:rPr lang="en-US" sz="2400" dirty="0" smtClean="0"/>
              <a:t> + ', ' + </a:t>
            </a:r>
            <a:r>
              <a:rPr lang="en-US" sz="2400" dirty="0" err="1"/>
              <a:t>address</a:t>
            </a:r>
            <a:r>
              <a:rPr lang="en-US" sz="2400" dirty="0" err="1" smtClean="0"/>
              <a:t>.state</a:t>
            </a:r>
            <a:r>
              <a:rPr lang="en-US" sz="2400" dirty="0" smtClean="0"/>
              <a:t> …</a:t>
            </a:r>
          </a:p>
          <a:p>
            <a:pPr algn="l"/>
            <a:endParaRPr lang="en-US" sz="2400" dirty="0" smtClean="0"/>
          </a:p>
          <a:p>
            <a:pPr algn="l"/>
            <a:r>
              <a:rPr lang="en-US" sz="2400" dirty="0" smtClean="0"/>
              <a:t>Improvements</a:t>
            </a:r>
            <a:endParaRPr lang="en-US" sz="2400" dirty="0"/>
          </a:p>
          <a:p>
            <a:pPr marL="342900" indent="-342900" algn="l">
              <a:buFont typeface="Arial"/>
              <a:buChar char="•"/>
            </a:pPr>
            <a:r>
              <a:rPr lang="en-US" sz="2000" dirty="0" smtClean="0"/>
              <a:t>More readable</a:t>
            </a:r>
          </a:p>
          <a:p>
            <a:pPr marL="342900" indent="-342900" algn="l">
              <a:buFont typeface="Arial"/>
              <a:buChar char="•"/>
            </a:pPr>
            <a:r>
              <a:rPr lang="en-US" sz="2000" dirty="0" smtClean="0"/>
              <a:t>More explicit - function </a:t>
            </a:r>
            <a:r>
              <a:rPr lang="en-US" sz="2000" dirty="0" err="1" smtClean="0"/>
              <a:t>args</a:t>
            </a:r>
            <a:r>
              <a:rPr lang="en-US" sz="2000" dirty="0" smtClean="0"/>
              <a:t> state dependencies</a:t>
            </a:r>
          </a:p>
          <a:p>
            <a:pPr marL="342900" indent="-342900" algn="l">
              <a:buFont typeface="Arial"/>
              <a:buChar char="•"/>
            </a:pPr>
            <a:r>
              <a:rPr lang="en-US" sz="2000" dirty="0" smtClean="0"/>
              <a:t>Encapsulated – Backbone &amp; RBRC can change implementation</a:t>
            </a:r>
          </a:p>
          <a:p>
            <a:pPr marL="342900" indent="-342900" algn="l">
              <a:buFont typeface="Arial"/>
              <a:buChar char="•"/>
            </a:pPr>
            <a:r>
              <a:rPr lang="en-US" sz="2000" dirty="0" smtClean="0"/>
              <a:t>Performance / side effects – not calling Backbone multiple times</a:t>
            </a:r>
          </a:p>
        </p:txBody>
      </p:sp>
    </p:spTree>
    <p:extLst>
      <p:ext uri="{BB962C8B-B14F-4D97-AF65-F5344CB8AC3E}">
        <p14:creationId xmlns:p14="http://schemas.microsoft.com/office/powerpoint/2010/main" val="11967897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SQA</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Software Quality Assurance</a:t>
            </a:r>
          </a:p>
          <a:p>
            <a:pPr marL="342900" indent="-342900" algn="l">
              <a:buFont typeface="Arial"/>
              <a:buChar char="•"/>
            </a:pPr>
            <a:r>
              <a:rPr lang="en-US" sz="2400" dirty="0" smtClean="0"/>
              <a:t>Testing is one part of SQA</a:t>
            </a:r>
          </a:p>
          <a:p>
            <a:pPr marL="342900" indent="-342900" algn="l">
              <a:buFont typeface="Arial"/>
              <a:buChar char="•"/>
            </a:pPr>
            <a:r>
              <a:rPr lang="en-US" sz="2400" dirty="0" smtClean="0"/>
              <a:t>One part of SQA by itself will not produce results</a:t>
            </a:r>
          </a:p>
          <a:p>
            <a:pPr marL="342900" indent="-342900" algn="l">
              <a:buFont typeface="Arial"/>
              <a:buChar char="•"/>
            </a:pPr>
            <a:r>
              <a:rPr lang="en-US" sz="2400" dirty="0" smtClean="0"/>
              <a:t>Improving SQA across all code will solve problems</a:t>
            </a:r>
          </a:p>
          <a:p>
            <a:pPr marL="342900" indent="-342900" algn="l">
              <a:buFont typeface="Arial"/>
              <a:buChar char="•"/>
            </a:pPr>
            <a:r>
              <a:rPr lang="en-US" sz="2400" dirty="0" smtClean="0"/>
              <a:t>Code with poor SQA will be difficult to test</a:t>
            </a:r>
          </a:p>
        </p:txBody>
      </p:sp>
    </p:spTree>
    <p:extLst>
      <p:ext uri="{BB962C8B-B14F-4D97-AF65-F5344CB8AC3E}">
        <p14:creationId xmlns:p14="http://schemas.microsoft.com/office/powerpoint/2010/main" val="17037683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SQA</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SQA includes…</a:t>
            </a:r>
          </a:p>
          <a:p>
            <a:pPr marL="342900" indent="-342900" algn="l">
              <a:buFont typeface="Arial"/>
              <a:buChar char="•"/>
            </a:pPr>
            <a:r>
              <a:rPr lang="en-US" sz="2400" dirty="0" smtClean="0"/>
              <a:t>Software construction best practices</a:t>
            </a:r>
          </a:p>
          <a:p>
            <a:pPr marL="342900" indent="-342900" algn="l">
              <a:buFont typeface="Arial"/>
              <a:buChar char="•"/>
            </a:pPr>
            <a:r>
              <a:rPr lang="en-US" sz="2400" dirty="0" smtClean="0"/>
              <a:t>Version </a:t>
            </a:r>
            <a:r>
              <a:rPr lang="en-US" sz="2400" dirty="0"/>
              <a:t>control</a:t>
            </a:r>
          </a:p>
          <a:p>
            <a:pPr marL="342900" indent="-342900" algn="l">
              <a:buFont typeface="Arial"/>
              <a:buChar char="•"/>
            </a:pPr>
            <a:r>
              <a:rPr lang="en-US" sz="2400" dirty="0"/>
              <a:t>Style guide &amp; </a:t>
            </a:r>
            <a:r>
              <a:rPr lang="en-US" sz="2400" dirty="0" smtClean="0"/>
              <a:t>linter</a:t>
            </a:r>
          </a:p>
          <a:p>
            <a:pPr marL="342900" indent="-342900" algn="l">
              <a:buFont typeface="Arial"/>
              <a:buChar char="•"/>
            </a:pPr>
            <a:r>
              <a:rPr lang="en-US" sz="2400" dirty="0" smtClean="0"/>
              <a:t>Code reviews</a:t>
            </a:r>
            <a:endParaRPr lang="en-US" sz="2400" dirty="0"/>
          </a:p>
          <a:p>
            <a:pPr marL="342900" indent="-342900" algn="l">
              <a:buFont typeface="Arial"/>
              <a:buChar char="•"/>
            </a:pPr>
            <a:r>
              <a:rPr lang="en-US" sz="2400" dirty="0"/>
              <a:t>Configuration </a:t>
            </a:r>
            <a:r>
              <a:rPr lang="en-US" sz="2400" dirty="0" smtClean="0"/>
              <a:t>/ Release </a:t>
            </a:r>
            <a:r>
              <a:rPr lang="en-US" sz="2400" dirty="0"/>
              <a:t>management</a:t>
            </a:r>
          </a:p>
          <a:p>
            <a:pPr marL="342900" indent="-342900" algn="l">
              <a:buFont typeface="Arial"/>
              <a:buChar char="•"/>
            </a:pPr>
            <a:r>
              <a:rPr lang="en-US" sz="2400" dirty="0"/>
              <a:t>Automated / Manual testing</a:t>
            </a:r>
          </a:p>
          <a:p>
            <a:pPr marL="342900" indent="-342900" algn="l">
              <a:buFont typeface="Arial"/>
              <a:buChar char="•"/>
            </a:pPr>
            <a:r>
              <a:rPr lang="en-US" sz="2400" dirty="0" smtClean="0"/>
              <a:t>Goals</a:t>
            </a:r>
            <a:r>
              <a:rPr lang="en-US" sz="2400" dirty="0"/>
              <a:t>, plans &amp; metrics</a:t>
            </a:r>
          </a:p>
        </p:txBody>
      </p:sp>
    </p:spTree>
    <p:extLst>
      <p:ext uri="{BB962C8B-B14F-4D97-AF65-F5344CB8AC3E}">
        <p14:creationId xmlns:p14="http://schemas.microsoft.com/office/powerpoint/2010/main" val="309342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SQA</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a:t>Software construction best </a:t>
            </a:r>
            <a:r>
              <a:rPr lang="en-US" sz="2800" dirty="0" smtClean="0"/>
              <a:t>practices</a:t>
            </a:r>
          </a:p>
          <a:p>
            <a:pPr marL="342900" indent="-342900" algn="l">
              <a:buFont typeface="Arial"/>
              <a:buChar char="•"/>
            </a:pPr>
            <a:r>
              <a:rPr lang="en-US" sz="2400" dirty="0" smtClean="0"/>
              <a:t>Planning</a:t>
            </a:r>
          </a:p>
          <a:p>
            <a:pPr marL="800100" lvl="1" indent="-342900" algn="l">
              <a:buFont typeface="Arial"/>
              <a:buChar char="•"/>
            </a:pPr>
            <a:r>
              <a:rPr lang="en-US" sz="2000" dirty="0" smtClean="0"/>
              <a:t>Fully understanding current and future requirements</a:t>
            </a:r>
          </a:p>
          <a:p>
            <a:pPr marL="800100" lvl="1" indent="-342900" algn="l">
              <a:buFont typeface="Arial"/>
              <a:buChar char="•"/>
            </a:pPr>
            <a:r>
              <a:rPr lang="en-US" sz="2000" dirty="0" smtClean="0"/>
              <a:t>Fully understanding Abstract Data Types and their sources</a:t>
            </a:r>
          </a:p>
          <a:p>
            <a:pPr marL="342900" indent="-342900" algn="l">
              <a:buFont typeface="Arial"/>
              <a:buChar char="•"/>
            </a:pPr>
            <a:r>
              <a:rPr lang="en-US" sz="2400" dirty="0" smtClean="0"/>
              <a:t>Design</a:t>
            </a:r>
          </a:p>
          <a:p>
            <a:pPr marL="800100" lvl="1" indent="-342900" algn="l">
              <a:buFont typeface="Arial"/>
              <a:buChar char="•"/>
            </a:pPr>
            <a:r>
              <a:rPr lang="en-US" sz="2000" dirty="0" smtClean="0"/>
              <a:t>Abstraction </a:t>
            </a:r>
          </a:p>
          <a:p>
            <a:pPr marL="800100" lvl="1" indent="-342900" algn="l">
              <a:buFont typeface="Arial"/>
              <a:buChar char="•"/>
            </a:pPr>
            <a:r>
              <a:rPr lang="en-US" sz="2000" dirty="0" smtClean="0"/>
              <a:t>Separation of Concerns</a:t>
            </a:r>
          </a:p>
          <a:p>
            <a:pPr marL="800100" lvl="1" indent="-342900" algn="l">
              <a:buFont typeface="Arial"/>
              <a:buChar char="•"/>
            </a:pPr>
            <a:r>
              <a:rPr lang="en-US" sz="2000" dirty="0" smtClean="0"/>
              <a:t>Encapsulation / Information hiding</a:t>
            </a:r>
          </a:p>
          <a:p>
            <a:pPr marL="342900" indent="-342900" algn="l">
              <a:buFont typeface="Arial"/>
              <a:buChar char="•"/>
            </a:pPr>
            <a:r>
              <a:rPr lang="en-US" sz="2400" dirty="0" smtClean="0"/>
              <a:t>Appropriate use of design patterns</a:t>
            </a:r>
          </a:p>
          <a:p>
            <a:pPr marL="800100" lvl="1" indent="-342900" algn="l">
              <a:buFont typeface="Arial"/>
              <a:buChar char="•"/>
            </a:pPr>
            <a:r>
              <a:rPr lang="en-US" sz="2000" dirty="0" smtClean="0"/>
              <a:t>Decoupling / loose coupling</a:t>
            </a:r>
          </a:p>
          <a:p>
            <a:pPr marL="800100" lvl="1" indent="-342900" algn="l">
              <a:buFont typeface="Arial"/>
              <a:buChar char="•"/>
            </a:pPr>
            <a:r>
              <a:rPr lang="en-US" sz="2000" dirty="0" smtClean="0"/>
              <a:t>Increasing clarity</a:t>
            </a:r>
          </a:p>
        </p:txBody>
      </p:sp>
    </p:spTree>
    <p:extLst>
      <p:ext uri="{BB962C8B-B14F-4D97-AF65-F5344CB8AC3E}">
        <p14:creationId xmlns:p14="http://schemas.microsoft.com/office/powerpoint/2010/main" val="29541761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pPr marL="457200" indent="-457200"/>
            <a:r>
              <a:rPr lang="en-US" dirty="0" smtClean="0"/>
              <a:t>Course Overview</a:t>
            </a:r>
            <a:endParaRPr lang="en-US" dirty="0"/>
          </a:p>
        </p:txBody>
      </p:sp>
      <p:sp>
        <p:nvSpPr>
          <p:cNvPr id="3" name="Subtitle 2"/>
          <p:cNvSpPr>
            <a:spLocks noGrp="1"/>
          </p:cNvSpPr>
          <p:nvPr>
            <p:ph type="subTitle" idx="1"/>
          </p:nvPr>
        </p:nvSpPr>
        <p:spPr>
          <a:xfrm>
            <a:off x="1371600" y="1630710"/>
            <a:ext cx="6400800" cy="4609893"/>
          </a:xfrm>
        </p:spPr>
        <p:txBody>
          <a:bodyPr>
            <a:normAutofit/>
          </a:bodyPr>
          <a:lstStyle/>
          <a:p>
            <a:pPr marL="457200" indent="-457200" algn="l">
              <a:buFont typeface="Arial"/>
              <a:buChar char="•"/>
            </a:pPr>
            <a:r>
              <a:rPr lang="en-US" dirty="0" smtClean="0"/>
              <a:t>What testing won't do</a:t>
            </a:r>
            <a:endParaRPr lang="en-US" dirty="0"/>
          </a:p>
          <a:p>
            <a:pPr marL="457200" indent="-457200" algn="l">
              <a:buFont typeface="Arial"/>
              <a:buChar char="•"/>
            </a:pPr>
            <a:r>
              <a:rPr lang="en-US" dirty="0" smtClean="0"/>
              <a:t>Why Test?</a:t>
            </a:r>
            <a:endParaRPr lang="en-US" dirty="0"/>
          </a:p>
          <a:p>
            <a:pPr marL="457200" indent="-457200" algn="l">
              <a:buFont typeface="Arial"/>
              <a:buChar char="•"/>
            </a:pPr>
            <a:r>
              <a:rPr lang="en-US" dirty="0" smtClean="0"/>
              <a:t>Testing part of SQA</a:t>
            </a:r>
            <a:endParaRPr lang="en-US" dirty="0"/>
          </a:p>
        </p:txBody>
      </p:sp>
    </p:spTree>
    <p:extLst>
      <p:ext uri="{BB962C8B-B14F-4D97-AF65-F5344CB8AC3E}">
        <p14:creationId xmlns:p14="http://schemas.microsoft.com/office/powerpoint/2010/main" val="651461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Planning, Design and </a:t>
            </a:r>
            <a:r>
              <a:rPr lang="en-US" dirty="0" smtClean="0"/>
              <a:t>Agile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400" dirty="0" smtClean="0"/>
              <a:t>Agile has had a terrible side effect on planning</a:t>
            </a:r>
          </a:p>
          <a:p>
            <a:pPr marL="800100" lvl="1" indent="-342900" algn="l">
              <a:buFont typeface="Arial"/>
              <a:buChar char="•"/>
            </a:pPr>
            <a:r>
              <a:rPr lang="en-US" sz="2000" dirty="0" smtClean="0"/>
              <a:t>Not </a:t>
            </a:r>
            <a:r>
              <a:rPr lang="en-US" sz="2000" dirty="0" err="1" smtClean="0"/>
              <a:t>Agile's</a:t>
            </a:r>
            <a:r>
              <a:rPr lang="en-US" sz="2000" dirty="0" smtClean="0"/>
              <a:t> fault</a:t>
            </a:r>
          </a:p>
          <a:p>
            <a:pPr marL="800100" lvl="1" indent="-342900" algn="l">
              <a:buFont typeface="Arial"/>
              <a:buChar char="•"/>
            </a:pPr>
            <a:r>
              <a:rPr lang="en-US" sz="2000" dirty="0" smtClean="0"/>
              <a:t>Rather, conventional wisdom of "startup culture"</a:t>
            </a:r>
          </a:p>
          <a:p>
            <a:pPr marL="800100" lvl="1" indent="-342900" algn="l">
              <a:buFont typeface="Arial"/>
              <a:buChar char="•"/>
            </a:pPr>
            <a:r>
              <a:rPr lang="en-US" sz="2000" dirty="0" smtClean="0"/>
              <a:t>"Fail fast"</a:t>
            </a:r>
          </a:p>
          <a:p>
            <a:pPr marL="800100" lvl="1" indent="-342900" algn="l">
              <a:buFont typeface="Arial"/>
              <a:buChar char="•"/>
            </a:pPr>
            <a:r>
              <a:rPr lang="en-US" sz="2000" dirty="0" smtClean="0"/>
              <a:t>"Waterfall bad, requirements bad"</a:t>
            </a:r>
          </a:p>
          <a:p>
            <a:pPr marL="342900" indent="-342900" algn="l">
              <a:buFont typeface="Arial"/>
              <a:buChar char="•"/>
            </a:pPr>
            <a:r>
              <a:rPr lang="en-US" sz="2400" dirty="0" smtClean="0"/>
              <a:t>Coding is only the mechanical phase of construction</a:t>
            </a:r>
          </a:p>
          <a:p>
            <a:pPr marL="342900" indent="-342900" algn="l">
              <a:buFont typeface="Arial"/>
              <a:buChar char="•"/>
            </a:pPr>
            <a:r>
              <a:rPr lang="en-US" sz="2400" dirty="0" smtClean="0"/>
              <a:t>Coding without intention or understanding = disaster</a:t>
            </a:r>
          </a:p>
          <a:p>
            <a:pPr marL="342900" indent="-342900" algn="l">
              <a:buFont typeface="Arial"/>
              <a:buChar char="•"/>
            </a:pPr>
            <a:r>
              <a:rPr lang="en-US" sz="2400" dirty="0" smtClean="0"/>
              <a:t>Surgeons don't "just start cutting" and then "iterate"</a:t>
            </a:r>
          </a:p>
        </p:txBody>
      </p:sp>
    </p:spTree>
    <p:extLst>
      <p:ext uri="{BB962C8B-B14F-4D97-AF65-F5344CB8AC3E}">
        <p14:creationId xmlns:p14="http://schemas.microsoft.com/office/powerpoint/2010/main" val="37734561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Planning, Design and </a:t>
            </a:r>
            <a:r>
              <a:rPr lang="en-US" dirty="0" smtClean="0"/>
              <a:t>Agile</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400" dirty="0" smtClean="0"/>
              <a:t>The Whole Point of Agile</a:t>
            </a:r>
          </a:p>
          <a:p>
            <a:pPr marL="800100" lvl="1" indent="-342900" algn="l">
              <a:buFont typeface="Arial"/>
              <a:buChar char="•"/>
            </a:pPr>
            <a:r>
              <a:rPr lang="en-US" sz="2000" dirty="0" smtClean="0"/>
              <a:t>Like test cases, some requirements are unforeseeable</a:t>
            </a:r>
          </a:p>
          <a:p>
            <a:pPr marL="800100" lvl="1" indent="-342900" algn="l">
              <a:buFont typeface="Arial"/>
              <a:buChar char="•"/>
            </a:pPr>
            <a:r>
              <a:rPr lang="en-US" sz="2000" dirty="0" smtClean="0"/>
              <a:t>Don't try to gather </a:t>
            </a:r>
            <a:r>
              <a:rPr lang="en-US" sz="2000" i="1" dirty="0" smtClean="0"/>
              <a:t>all</a:t>
            </a:r>
            <a:r>
              <a:rPr lang="en-US" sz="2000" dirty="0" smtClean="0"/>
              <a:t> requirements before starting</a:t>
            </a:r>
          </a:p>
          <a:p>
            <a:pPr marL="800100" lvl="1" indent="-342900" algn="l">
              <a:buFont typeface="Arial"/>
              <a:buChar char="•"/>
            </a:pPr>
            <a:r>
              <a:rPr lang="en-US" sz="2000" dirty="0" smtClean="0"/>
              <a:t>Do as little requirements gathering as possible…</a:t>
            </a:r>
          </a:p>
          <a:p>
            <a:pPr marL="800100" lvl="1" indent="-342900" algn="l">
              <a:buFont typeface="Arial"/>
              <a:buChar char="•"/>
            </a:pPr>
            <a:r>
              <a:rPr lang="en-US" sz="2000" dirty="0" smtClean="0"/>
              <a:t>…but no less!</a:t>
            </a:r>
          </a:p>
          <a:p>
            <a:pPr marL="342900" indent="-342900" algn="l">
              <a:buFont typeface="Arial"/>
              <a:buChar char="•"/>
            </a:pPr>
            <a:r>
              <a:rPr lang="en-US" sz="2400" dirty="0" smtClean="0"/>
              <a:t>Nothing in Agile says not to spend time on plans or design</a:t>
            </a:r>
          </a:p>
          <a:p>
            <a:pPr marL="342900" indent="-342900" algn="l">
              <a:buFont typeface="Arial"/>
              <a:buChar char="•"/>
            </a:pPr>
            <a:r>
              <a:rPr lang="en-US" sz="2400" dirty="0" smtClean="0"/>
              <a:t>Some stakeholders suffer from WIMP syndrome:</a:t>
            </a:r>
          </a:p>
          <a:p>
            <a:pPr marL="342900" indent="-342900" algn="l">
              <a:buFont typeface="Arial"/>
              <a:buChar char="•"/>
            </a:pPr>
            <a:r>
              <a:rPr lang="en-US" sz="2400" dirty="0" smtClean="0"/>
              <a:t>"Why Isn't My engineer Programming?"</a:t>
            </a:r>
          </a:p>
          <a:p>
            <a:pPr marL="342900" indent="-342900" algn="l">
              <a:buFont typeface="Arial"/>
              <a:buChar char="•"/>
            </a:pPr>
            <a:r>
              <a:rPr lang="en-US" sz="2400" dirty="0" smtClean="0"/>
              <a:t>The appropriate amount of planning &amp; design is critical</a:t>
            </a:r>
          </a:p>
          <a:p>
            <a:pPr marL="342900" indent="-342900" algn="l">
              <a:buFont typeface="Arial"/>
              <a:buChar char="•"/>
            </a:pPr>
            <a:r>
              <a:rPr lang="en-US" sz="2400" dirty="0" smtClean="0"/>
              <a:t>There's no reason not to support SQA</a:t>
            </a:r>
          </a:p>
        </p:txBody>
      </p:sp>
    </p:spTree>
    <p:extLst>
      <p:ext uri="{BB962C8B-B14F-4D97-AF65-F5344CB8AC3E}">
        <p14:creationId xmlns:p14="http://schemas.microsoft.com/office/powerpoint/2010/main" val="4795873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Testing continuum</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400" dirty="0" smtClean="0"/>
              <a:t>Ranges from unit to integration</a:t>
            </a:r>
          </a:p>
          <a:p>
            <a:pPr marL="342900" indent="-342900" algn="l">
              <a:buFont typeface="Arial"/>
              <a:buChar char="•"/>
            </a:pPr>
            <a:r>
              <a:rPr lang="en-US" sz="2400" dirty="0" smtClean="0"/>
              <a:t>All tests fall somewhere on the continuum</a:t>
            </a:r>
          </a:p>
          <a:p>
            <a:pPr marL="342900" indent="-342900" algn="l">
              <a:buFont typeface="Arial"/>
              <a:buChar char="•"/>
            </a:pPr>
            <a:r>
              <a:rPr lang="en-US" sz="2400" dirty="0" smtClean="0"/>
              <a:t>Unit tests</a:t>
            </a:r>
          </a:p>
          <a:p>
            <a:pPr marL="800100" lvl="1" indent="-342900" algn="l">
              <a:buFont typeface="Arial"/>
              <a:buChar char="•"/>
            </a:pPr>
            <a:r>
              <a:rPr lang="en-US" sz="2000" dirty="0" smtClean="0"/>
              <a:t>Smallest possible test case</a:t>
            </a:r>
          </a:p>
          <a:p>
            <a:pPr marL="800100" lvl="1" indent="-342900" algn="l">
              <a:buFont typeface="Arial"/>
              <a:buChar char="•"/>
            </a:pPr>
            <a:r>
              <a:rPr lang="en-US" sz="2000" dirty="0" smtClean="0"/>
              <a:t>Need to be fast</a:t>
            </a:r>
          </a:p>
          <a:p>
            <a:pPr marL="800100" lvl="1" indent="-342900" algn="l">
              <a:buFont typeface="Arial"/>
              <a:buChar char="•"/>
            </a:pPr>
            <a:r>
              <a:rPr lang="en-US" sz="2000" dirty="0" smtClean="0"/>
              <a:t>Test One Thing</a:t>
            </a:r>
          </a:p>
          <a:p>
            <a:pPr marL="800100" lvl="1" indent="-342900" algn="l">
              <a:buFont typeface="Arial"/>
              <a:buChar char="•"/>
            </a:pPr>
            <a:r>
              <a:rPr lang="en-US" sz="2000" dirty="0"/>
              <a:t>More </a:t>
            </a:r>
            <a:r>
              <a:rPr lang="en-US" sz="2000" dirty="0" smtClean="0"/>
              <a:t>robust</a:t>
            </a:r>
          </a:p>
          <a:p>
            <a:pPr marL="342900" indent="-342900" algn="l">
              <a:buFont typeface="Arial"/>
              <a:buChar char="•"/>
            </a:pPr>
            <a:r>
              <a:rPr lang="en-US" sz="2400" dirty="0" smtClean="0"/>
              <a:t>Integration tests</a:t>
            </a:r>
          </a:p>
          <a:p>
            <a:pPr marL="800100" lvl="1" indent="-342900" algn="l">
              <a:buFont typeface="Arial"/>
              <a:buChar char="•"/>
            </a:pPr>
            <a:r>
              <a:rPr lang="en-US" sz="2000" dirty="0"/>
              <a:t>Longer, both in LOC and run time</a:t>
            </a:r>
          </a:p>
          <a:p>
            <a:pPr marL="800100" lvl="1" indent="-342900" algn="l">
              <a:buFont typeface="Arial"/>
              <a:buChar char="•"/>
            </a:pPr>
            <a:r>
              <a:rPr lang="en-US" sz="2000" dirty="0" smtClean="0"/>
              <a:t>Test many things working together</a:t>
            </a:r>
          </a:p>
          <a:p>
            <a:pPr marL="800100" lvl="1" indent="-342900" algn="l">
              <a:buFont typeface="Arial"/>
              <a:buChar char="•"/>
            </a:pPr>
            <a:r>
              <a:rPr lang="en-US" sz="2000" dirty="0" smtClean="0"/>
              <a:t>More fragile</a:t>
            </a:r>
          </a:p>
        </p:txBody>
      </p:sp>
    </p:spTree>
    <p:extLst>
      <p:ext uri="{BB962C8B-B14F-4D97-AF65-F5344CB8AC3E}">
        <p14:creationId xmlns:p14="http://schemas.microsoft.com/office/powerpoint/2010/main" val="39380154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Testing continuum</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400" dirty="0" smtClean="0"/>
              <a:t>Both types have value</a:t>
            </a:r>
          </a:p>
          <a:p>
            <a:pPr marL="342900" indent="-342900" algn="l">
              <a:buFont typeface="Arial"/>
              <a:buChar char="•"/>
            </a:pPr>
            <a:r>
              <a:rPr lang="en-US" sz="2400" dirty="0" smtClean="0"/>
              <a:t>Unit tests</a:t>
            </a:r>
          </a:p>
          <a:p>
            <a:pPr marL="800100" lvl="1" indent="-342900" algn="l">
              <a:buFont typeface="Arial"/>
              <a:buChar char="•"/>
            </a:pPr>
            <a:r>
              <a:rPr lang="en-US" sz="2000" dirty="0" smtClean="0"/>
              <a:t>Run frequently</a:t>
            </a:r>
          </a:p>
          <a:p>
            <a:pPr marL="800100" lvl="1" indent="-342900" algn="l">
              <a:buFont typeface="Arial"/>
              <a:buChar char="•"/>
            </a:pPr>
            <a:r>
              <a:rPr lang="en-US" sz="2000" dirty="0" smtClean="0"/>
              <a:t>Canary in the coal mine – alert you to breaks early</a:t>
            </a:r>
          </a:p>
          <a:p>
            <a:pPr marL="800100" lvl="1" indent="-342900" algn="l">
              <a:buFont typeface="Arial"/>
              <a:buChar char="•"/>
            </a:pPr>
            <a:r>
              <a:rPr lang="en-US" sz="2000" dirty="0" smtClean="0"/>
              <a:t>Tell you about low-level interaction</a:t>
            </a:r>
          </a:p>
          <a:p>
            <a:pPr marL="342900" indent="-342900" algn="l">
              <a:buFont typeface="Arial"/>
              <a:buChar char="•"/>
            </a:pPr>
            <a:r>
              <a:rPr lang="en-US" sz="2400" dirty="0" smtClean="0"/>
              <a:t>Integration tests</a:t>
            </a:r>
          </a:p>
          <a:p>
            <a:pPr marL="800100" lvl="1" indent="-342900" algn="l">
              <a:buFont typeface="Arial"/>
              <a:buChar char="•"/>
            </a:pPr>
            <a:r>
              <a:rPr lang="en-US" sz="2000" dirty="0" smtClean="0"/>
              <a:t>aka "e2e", or end-to-end tests</a:t>
            </a:r>
          </a:p>
          <a:p>
            <a:pPr marL="800100" lvl="1" indent="-342900" algn="l">
              <a:buFont typeface="Arial"/>
              <a:buChar char="•"/>
            </a:pPr>
            <a:r>
              <a:rPr lang="en-US" sz="2000" dirty="0" smtClean="0"/>
              <a:t>Run less frequently (at integration time)</a:t>
            </a:r>
          </a:p>
          <a:p>
            <a:pPr marL="800100" lvl="1" indent="-342900" algn="l">
              <a:buFont typeface="Arial"/>
              <a:buChar char="•"/>
            </a:pPr>
            <a:r>
              <a:rPr lang="en-US" sz="2000" dirty="0" smtClean="0"/>
              <a:t>Ensure components work together ("smoke test")</a:t>
            </a:r>
          </a:p>
          <a:p>
            <a:pPr marL="800100" lvl="1" indent="-342900" algn="l">
              <a:buFont typeface="Arial"/>
              <a:buChar char="•"/>
            </a:pPr>
            <a:r>
              <a:rPr lang="en-US" sz="2000" dirty="0" smtClean="0"/>
              <a:t>Tell you about high-level interaction</a:t>
            </a:r>
          </a:p>
          <a:p>
            <a:pPr marL="800100" lvl="1" indent="-342900" algn="l">
              <a:buFont typeface="Arial"/>
              <a:buChar char="•"/>
            </a:pPr>
            <a:r>
              <a:rPr lang="en-US" sz="2000" dirty="0" smtClean="0"/>
              <a:t>Passing unit but failing e2e indicates missing unit test</a:t>
            </a:r>
          </a:p>
        </p:txBody>
      </p:sp>
    </p:spTree>
    <p:extLst>
      <p:ext uri="{BB962C8B-B14F-4D97-AF65-F5344CB8AC3E}">
        <p14:creationId xmlns:p14="http://schemas.microsoft.com/office/powerpoint/2010/main" val="39466576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400" dirty="0" smtClean="0"/>
              <a:t>Test Driven Development</a:t>
            </a:r>
          </a:p>
          <a:p>
            <a:pPr marL="342900" indent="-342900" algn="l">
              <a:buFont typeface="Arial"/>
              <a:buChar char="•"/>
            </a:pPr>
            <a:r>
              <a:rPr lang="en-US" sz="2400" dirty="0" smtClean="0"/>
              <a:t>Pattern: red / green / refactor</a:t>
            </a:r>
          </a:p>
          <a:p>
            <a:pPr marL="342900" indent="-342900" algn="l">
              <a:buFont typeface="Arial"/>
              <a:buChar char="•"/>
            </a:pPr>
            <a:r>
              <a:rPr lang="en-US" sz="2400" dirty="0" smtClean="0"/>
              <a:t>Write test cases before each feature</a:t>
            </a:r>
          </a:p>
          <a:p>
            <a:pPr marL="342900" indent="-342900" algn="l">
              <a:buFont typeface="Arial"/>
              <a:buChar char="•"/>
            </a:pPr>
            <a:r>
              <a:rPr lang="en-US" sz="2400" dirty="0" smtClean="0"/>
              <a:t>Red: test cases should fail at first</a:t>
            </a:r>
          </a:p>
          <a:p>
            <a:pPr marL="800100" lvl="1" indent="-342900" algn="l">
              <a:buFont typeface="Arial"/>
              <a:buChar char="•"/>
            </a:pPr>
            <a:r>
              <a:rPr lang="en-US" sz="2000" dirty="0" smtClean="0"/>
              <a:t>This indicates the test is working properly</a:t>
            </a:r>
          </a:p>
          <a:p>
            <a:pPr marL="800100" lvl="1" indent="-342900" algn="l">
              <a:buFont typeface="Arial"/>
              <a:buChar char="•"/>
            </a:pPr>
            <a:r>
              <a:rPr lang="en-US" sz="2000" dirty="0" smtClean="0"/>
              <a:t>Or conversely, the functionality in question might already exist</a:t>
            </a:r>
          </a:p>
          <a:p>
            <a:pPr marL="342900" indent="-342900" algn="l">
              <a:buFont typeface="Arial"/>
              <a:buChar char="•"/>
            </a:pPr>
            <a:r>
              <a:rPr lang="en-US" sz="2400" dirty="0" smtClean="0"/>
              <a:t>Green: write only enough code to make test pass</a:t>
            </a:r>
          </a:p>
          <a:p>
            <a:pPr marL="800100" lvl="1" indent="-342900" algn="l">
              <a:buFont typeface="Arial"/>
              <a:buChar char="•"/>
            </a:pPr>
            <a:r>
              <a:rPr lang="en-US" sz="2000" dirty="0" smtClean="0"/>
              <a:t>At </a:t>
            </a:r>
            <a:r>
              <a:rPr lang="en-US" sz="2000" dirty="0"/>
              <a:t>this </a:t>
            </a:r>
            <a:r>
              <a:rPr lang="en-US" sz="2000" dirty="0" smtClean="0"/>
              <a:t>point, totally </a:t>
            </a:r>
            <a:r>
              <a:rPr lang="en-US" sz="2000" dirty="0" err="1" smtClean="0"/>
              <a:t>acceptible</a:t>
            </a:r>
            <a:r>
              <a:rPr lang="en-US" sz="2000" dirty="0" smtClean="0"/>
              <a:t> to be ugly, slow, inflexible, verbose</a:t>
            </a:r>
          </a:p>
          <a:p>
            <a:pPr marL="800100" lvl="1" indent="-342900" algn="l">
              <a:buFont typeface="Arial"/>
              <a:buChar char="•"/>
            </a:pPr>
            <a:r>
              <a:rPr lang="en-US" sz="2000" dirty="0" smtClean="0"/>
              <a:t>Goal is to encourage YAGNI attitude</a:t>
            </a:r>
          </a:p>
          <a:p>
            <a:pPr marL="800100" lvl="1" indent="-342900" algn="l">
              <a:buFont typeface="Arial"/>
              <a:buChar char="•"/>
            </a:pPr>
            <a:r>
              <a:rPr lang="en-US" sz="2000" dirty="0" smtClean="0"/>
              <a:t>You </a:t>
            </a:r>
            <a:r>
              <a:rPr lang="en-US" sz="2000" dirty="0" err="1" smtClean="0"/>
              <a:t>Ain't</a:t>
            </a:r>
            <a:r>
              <a:rPr lang="en-US" sz="2000" dirty="0" smtClean="0"/>
              <a:t> </a:t>
            </a:r>
            <a:r>
              <a:rPr lang="en-US" sz="2000" dirty="0" err="1" smtClean="0"/>
              <a:t>Gonna</a:t>
            </a:r>
            <a:r>
              <a:rPr lang="en-US" sz="2000" dirty="0" smtClean="0"/>
              <a:t> Need It – the opposite of </a:t>
            </a:r>
            <a:r>
              <a:rPr lang="en-US" sz="2000" dirty="0" err="1" smtClean="0"/>
              <a:t>overengineering</a:t>
            </a:r>
            <a:endParaRPr lang="en-US" sz="2000" dirty="0" smtClean="0"/>
          </a:p>
          <a:p>
            <a:pPr marL="800100" lvl="1" indent="-342900" algn="l">
              <a:buFont typeface="Arial"/>
              <a:buChar char="•"/>
            </a:pPr>
            <a:endParaRPr lang="en-US" sz="2000" dirty="0" smtClean="0"/>
          </a:p>
        </p:txBody>
      </p:sp>
    </p:spTree>
    <p:extLst>
      <p:ext uri="{BB962C8B-B14F-4D97-AF65-F5344CB8AC3E}">
        <p14:creationId xmlns:p14="http://schemas.microsoft.com/office/powerpoint/2010/main" val="28712380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marL="342900" indent="-342900" algn="l">
              <a:buFont typeface="Arial"/>
              <a:buChar char="•"/>
            </a:pPr>
            <a:r>
              <a:rPr lang="en-US" sz="2400" dirty="0" smtClean="0"/>
              <a:t>Test Driven Development</a:t>
            </a:r>
          </a:p>
          <a:p>
            <a:pPr marL="342900" indent="-342900" algn="l">
              <a:buFont typeface="Arial"/>
              <a:buChar char="•"/>
            </a:pPr>
            <a:r>
              <a:rPr lang="en-US" sz="2400" dirty="0" smtClean="0"/>
              <a:t>Pattern: red / green / refactor</a:t>
            </a:r>
          </a:p>
          <a:p>
            <a:pPr marL="342900" indent="-342900" algn="l">
              <a:buFont typeface="Arial"/>
              <a:buChar char="•"/>
            </a:pPr>
            <a:r>
              <a:rPr lang="en-US" sz="2400" dirty="0" smtClean="0"/>
              <a:t>Write test cases before each feature</a:t>
            </a:r>
          </a:p>
          <a:p>
            <a:pPr marL="342900" indent="-342900" algn="l">
              <a:buFont typeface="Arial"/>
              <a:buChar char="•"/>
            </a:pPr>
            <a:r>
              <a:rPr lang="en-US" sz="2400" dirty="0" smtClean="0"/>
              <a:t>Red: test cases should fail at first</a:t>
            </a:r>
          </a:p>
          <a:p>
            <a:pPr marL="800100" lvl="1" indent="-342900" algn="l">
              <a:buFont typeface="Arial"/>
              <a:buChar char="•"/>
            </a:pPr>
            <a:r>
              <a:rPr lang="en-US" sz="2000" dirty="0" smtClean="0"/>
              <a:t>This indicates the test is working properly</a:t>
            </a:r>
          </a:p>
          <a:p>
            <a:pPr marL="800100" lvl="1" indent="-342900" algn="l">
              <a:buFont typeface="Arial"/>
              <a:buChar char="•"/>
            </a:pPr>
            <a:r>
              <a:rPr lang="en-US" sz="2000" dirty="0" smtClean="0"/>
              <a:t>Or conversely, the functionality in question might already exist</a:t>
            </a:r>
          </a:p>
          <a:p>
            <a:pPr marL="342900" indent="-342900" algn="l">
              <a:buFont typeface="Arial"/>
              <a:buChar char="•"/>
            </a:pPr>
            <a:r>
              <a:rPr lang="en-US" sz="2400" dirty="0" smtClean="0"/>
              <a:t>Green: write only enough code to make test pass</a:t>
            </a:r>
          </a:p>
          <a:p>
            <a:pPr marL="800100" lvl="1" indent="-342900" algn="l">
              <a:buFont typeface="Arial"/>
              <a:buChar char="•"/>
            </a:pPr>
            <a:r>
              <a:rPr lang="en-US" sz="2000" dirty="0" smtClean="0"/>
              <a:t>At </a:t>
            </a:r>
            <a:r>
              <a:rPr lang="en-US" sz="2000" dirty="0"/>
              <a:t>this </a:t>
            </a:r>
            <a:r>
              <a:rPr lang="en-US" sz="2000" dirty="0" smtClean="0"/>
              <a:t>point, totally </a:t>
            </a:r>
            <a:r>
              <a:rPr lang="en-US" sz="2000" dirty="0" err="1" smtClean="0"/>
              <a:t>acceptible</a:t>
            </a:r>
            <a:r>
              <a:rPr lang="en-US" sz="2000" dirty="0" smtClean="0"/>
              <a:t> to be ugly, slow, inflexible, verbose</a:t>
            </a:r>
          </a:p>
          <a:p>
            <a:pPr marL="800100" lvl="1" indent="-342900" algn="l">
              <a:buFont typeface="Arial"/>
              <a:buChar char="•"/>
            </a:pPr>
            <a:r>
              <a:rPr lang="en-US" sz="2000" dirty="0" smtClean="0"/>
              <a:t>Goal is to encourage YAGNI attitude</a:t>
            </a:r>
          </a:p>
          <a:p>
            <a:pPr marL="800100" lvl="1" indent="-342900" algn="l">
              <a:buFont typeface="Arial"/>
              <a:buChar char="•"/>
            </a:pPr>
            <a:r>
              <a:rPr lang="en-US" sz="2000" dirty="0" smtClean="0"/>
              <a:t>You </a:t>
            </a:r>
            <a:r>
              <a:rPr lang="en-US" sz="2000" dirty="0" err="1" smtClean="0"/>
              <a:t>Ain't</a:t>
            </a:r>
            <a:r>
              <a:rPr lang="en-US" sz="2000" dirty="0" smtClean="0"/>
              <a:t> </a:t>
            </a:r>
            <a:r>
              <a:rPr lang="en-US" sz="2000" dirty="0" err="1" smtClean="0"/>
              <a:t>Gonna</a:t>
            </a:r>
            <a:r>
              <a:rPr lang="en-US" sz="2000" dirty="0" smtClean="0"/>
              <a:t> Need It – the opposite of </a:t>
            </a:r>
            <a:r>
              <a:rPr lang="en-US" sz="2000" dirty="0" err="1" smtClean="0"/>
              <a:t>overengineering</a:t>
            </a:r>
            <a:endParaRPr lang="en-US" sz="2000" dirty="0" smtClean="0"/>
          </a:p>
          <a:p>
            <a:pPr marL="800100" lvl="1" indent="-342900" algn="l">
              <a:buFont typeface="Arial"/>
              <a:buChar char="•"/>
            </a:pPr>
            <a:endParaRPr lang="en-US" sz="2000" dirty="0" smtClean="0"/>
          </a:p>
        </p:txBody>
      </p:sp>
    </p:spTree>
    <p:extLst>
      <p:ext uri="{BB962C8B-B14F-4D97-AF65-F5344CB8AC3E}">
        <p14:creationId xmlns:p14="http://schemas.microsoft.com/office/powerpoint/2010/main" val="36693256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Refactor</a:t>
            </a:r>
          </a:p>
          <a:p>
            <a:pPr marL="342900" indent="-342900" algn="l">
              <a:buFont typeface="Arial"/>
              <a:buChar char="•"/>
            </a:pPr>
            <a:r>
              <a:rPr lang="en-US" sz="2400" dirty="0" smtClean="0"/>
              <a:t>Change the implementation of code but not the behavior</a:t>
            </a:r>
          </a:p>
          <a:p>
            <a:pPr marL="342900" indent="-342900" algn="l">
              <a:buFont typeface="Arial"/>
              <a:buChar char="•"/>
            </a:pPr>
            <a:r>
              <a:rPr lang="en-US" sz="2400" dirty="0" err="1" smtClean="0"/>
              <a:t>Kinda</a:t>
            </a:r>
            <a:r>
              <a:rPr lang="en-US" sz="2400" dirty="0" smtClean="0"/>
              <a:t> The Whole Point of TDD</a:t>
            </a:r>
          </a:p>
          <a:p>
            <a:pPr marL="342900" indent="-342900" algn="l">
              <a:buFont typeface="Arial"/>
              <a:buChar char="•"/>
            </a:pPr>
            <a:r>
              <a:rPr lang="en-US" sz="2400" dirty="0"/>
              <a:t>More refactoring = higher quality </a:t>
            </a:r>
            <a:r>
              <a:rPr lang="en-US" sz="2400" dirty="0" smtClean="0"/>
              <a:t>codebase</a:t>
            </a:r>
          </a:p>
          <a:p>
            <a:pPr marL="342900" indent="-342900" algn="l">
              <a:buFont typeface="Arial"/>
              <a:buChar char="•"/>
            </a:pPr>
            <a:r>
              <a:rPr lang="en-US" sz="2400" dirty="0" smtClean="0"/>
              <a:t>Tests give you confidence to make drastic changes</a:t>
            </a:r>
          </a:p>
          <a:p>
            <a:pPr marL="800100" lvl="1" indent="-342900" algn="l">
              <a:buFont typeface="Arial"/>
              <a:buChar char="•"/>
            </a:pPr>
            <a:r>
              <a:rPr lang="en-US" sz="2000" dirty="0" smtClean="0"/>
              <a:t>Improve speed, clarity, flexibility</a:t>
            </a:r>
          </a:p>
          <a:p>
            <a:pPr marL="800100" lvl="1" indent="-342900" algn="l">
              <a:buFont typeface="Arial"/>
              <a:buChar char="•"/>
            </a:pPr>
            <a:r>
              <a:rPr lang="en-US" sz="2000" dirty="0" smtClean="0"/>
              <a:t>Switch libraries</a:t>
            </a:r>
          </a:p>
          <a:p>
            <a:pPr marL="800100" lvl="1" indent="-342900" algn="l">
              <a:buFont typeface="Arial"/>
              <a:buChar char="•"/>
            </a:pPr>
            <a:r>
              <a:rPr lang="en-US" sz="2000" dirty="0" smtClean="0"/>
              <a:t>Whatever!</a:t>
            </a:r>
          </a:p>
        </p:txBody>
      </p:sp>
    </p:spTree>
    <p:extLst>
      <p:ext uri="{BB962C8B-B14F-4D97-AF65-F5344CB8AC3E}">
        <p14:creationId xmlns:p14="http://schemas.microsoft.com/office/powerpoint/2010/main" val="9083899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TDD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Side benefits</a:t>
            </a:r>
          </a:p>
          <a:p>
            <a:pPr marL="342900" indent="-342900" algn="l">
              <a:buFont typeface="Arial"/>
              <a:buChar char="•"/>
            </a:pPr>
            <a:r>
              <a:rPr lang="en-US" sz="2400" dirty="0" smtClean="0"/>
              <a:t>Write less code</a:t>
            </a:r>
          </a:p>
          <a:p>
            <a:pPr marL="800100" lvl="1" indent="-342900" algn="l">
              <a:buFont typeface="Arial"/>
              <a:buChar char="•"/>
            </a:pPr>
            <a:r>
              <a:rPr lang="en-US" sz="2000" dirty="0" smtClean="0"/>
              <a:t>"Measuring software development by LOC is like measuring airplane </a:t>
            </a:r>
            <a:r>
              <a:rPr lang="en-US" sz="2000" dirty="0"/>
              <a:t>development </a:t>
            </a:r>
            <a:r>
              <a:rPr lang="en-US" sz="2000" dirty="0" smtClean="0"/>
              <a:t>by weight." – Bill Gates</a:t>
            </a:r>
          </a:p>
          <a:p>
            <a:pPr marL="342900" indent="-342900" algn="l">
              <a:buFont typeface="Arial"/>
              <a:buChar char="•"/>
            </a:pPr>
            <a:r>
              <a:rPr lang="en-US" sz="2400" dirty="0" smtClean="0"/>
              <a:t>Encourages shorter functions, which have higher clarity</a:t>
            </a:r>
          </a:p>
          <a:p>
            <a:pPr marL="342900" indent="-342900" algn="l">
              <a:buFont typeface="Arial"/>
              <a:buChar char="•"/>
            </a:pPr>
            <a:r>
              <a:rPr lang="en-US" sz="2400" dirty="0" smtClean="0"/>
              <a:t>Hawthorne effect: thinking about code produces better code</a:t>
            </a:r>
          </a:p>
          <a:p>
            <a:pPr marL="342900" indent="-342900" algn="l">
              <a:buFont typeface="Arial"/>
              <a:buChar char="•"/>
            </a:pPr>
            <a:r>
              <a:rPr lang="en-US" sz="2400" dirty="0"/>
              <a:t>Increased confidence in deployment</a:t>
            </a:r>
          </a:p>
          <a:p>
            <a:pPr marL="342900" indent="-342900" algn="l">
              <a:buFont typeface="Arial"/>
              <a:buChar char="•"/>
            </a:pPr>
            <a:endParaRPr lang="en-US" sz="2400" dirty="0" smtClean="0"/>
          </a:p>
        </p:txBody>
      </p:sp>
    </p:spTree>
    <p:extLst>
      <p:ext uri="{BB962C8B-B14F-4D97-AF65-F5344CB8AC3E}">
        <p14:creationId xmlns:p14="http://schemas.microsoft.com/office/powerpoint/2010/main" val="26209666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r>
              <a:rPr lang="en-US" dirty="0" smtClean="0"/>
              <a:t>BDD</a:t>
            </a:r>
            <a:endParaRPr lang="en-US" dirty="0"/>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Business Driven Development</a:t>
            </a:r>
          </a:p>
          <a:p>
            <a:pPr marL="342900" indent="-342900" algn="l">
              <a:buFont typeface="Arial"/>
              <a:buChar char="•"/>
            </a:pPr>
            <a:r>
              <a:rPr lang="en-US" sz="2400" dirty="0" smtClean="0"/>
              <a:t>A style of testing framework</a:t>
            </a:r>
          </a:p>
          <a:p>
            <a:pPr marL="342900" indent="-342900" algn="l">
              <a:buFont typeface="Arial"/>
              <a:buChar char="•"/>
            </a:pPr>
            <a:r>
              <a:rPr lang="en-US" sz="2400" dirty="0" smtClean="0"/>
              <a:t>Encourages tests to be written with plain </a:t>
            </a:r>
            <a:r>
              <a:rPr lang="en-US" sz="2400" dirty="0" err="1" smtClean="0"/>
              <a:t>english</a:t>
            </a:r>
            <a:r>
              <a:rPr lang="en-US" sz="2400" dirty="0" smtClean="0"/>
              <a:t> labels</a:t>
            </a:r>
          </a:p>
          <a:p>
            <a:pPr marL="342900" indent="-342900" algn="l">
              <a:buFont typeface="Arial"/>
              <a:buChar char="•"/>
            </a:pPr>
            <a:r>
              <a:rPr lang="en-US" sz="2400" dirty="0" smtClean="0"/>
              <a:t>Doubles as living API documentation</a:t>
            </a:r>
          </a:p>
          <a:p>
            <a:pPr marL="342900" indent="-342900" algn="l">
              <a:buFont typeface="Arial"/>
              <a:buChar char="•"/>
            </a:pPr>
            <a:r>
              <a:rPr lang="en-US" sz="2400" dirty="0" smtClean="0"/>
              <a:t>Excellent way to integrate with business stakeholders</a:t>
            </a:r>
            <a:endParaRPr lang="en-US" sz="2400" dirty="0"/>
          </a:p>
          <a:p>
            <a:pPr marL="342900" indent="-342900" algn="l">
              <a:buFont typeface="Arial"/>
              <a:buChar char="•"/>
            </a:pPr>
            <a:endParaRPr lang="en-US" sz="2400" dirty="0" smtClean="0"/>
          </a:p>
        </p:txBody>
      </p:sp>
    </p:spTree>
    <p:extLst>
      <p:ext uri="{BB962C8B-B14F-4D97-AF65-F5344CB8AC3E}">
        <p14:creationId xmlns:p14="http://schemas.microsoft.com/office/powerpoint/2010/main" val="24443738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935"/>
            <a:ext cx="7772400" cy="1470025"/>
          </a:xfrm>
        </p:spPr>
        <p:txBody>
          <a:bodyPr/>
          <a:lstStyle/>
          <a:p>
            <a:r>
              <a:rPr lang="en-US" dirty="0" smtClean="0"/>
              <a:t>Warning! </a:t>
            </a:r>
            <a:br>
              <a:rPr lang="en-US" dirty="0" smtClean="0"/>
            </a:br>
            <a:r>
              <a:rPr lang="en-US" dirty="0" smtClean="0"/>
              <a:t>Controversial opinions follow </a:t>
            </a:r>
            <a:r>
              <a:rPr lang="en-US" dirty="0" smtClean="0">
                <a:sym typeface="Wingdings"/>
              </a:rPr>
              <a:t></a:t>
            </a:r>
            <a:endParaRPr lang="en-US" dirty="0"/>
          </a:p>
        </p:txBody>
      </p:sp>
    </p:spTree>
    <p:extLst>
      <p:ext uri="{BB962C8B-B14F-4D97-AF65-F5344CB8AC3E}">
        <p14:creationId xmlns:p14="http://schemas.microsoft.com/office/powerpoint/2010/main" val="36931080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pPr marL="342900" indent="-342900"/>
            <a:r>
              <a:rPr lang="en-US" dirty="0" smtClean="0"/>
              <a:t>Testing </a:t>
            </a:r>
            <a:r>
              <a:rPr lang="en-US" dirty="0"/>
              <a:t>is not magic</a:t>
            </a:r>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Testing…</a:t>
            </a:r>
          </a:p>
          <a:p>
            <a:pPr marL="342900" indent="-342900" algn="l">
              <a:buFont typeface="Arial"/>
              <a:buChar char="•"/>
            </a:pPr>
            <a:r>
              <a:rPr lang="en-US" sz="2400" dirty="0" smtClean="0"/>
              <a:t>will not solve </a:t>
            </a:r>
            <a:r>
              <a:rPr lang="en-US" sz="2400" dirty="0" smtClean="0"/>
              <a:t>any existing problems</a:t>
            </a:r>
          </a:p>
          <a:p>
            <a:pPr marL="342900" indent="-342900" algn="l">
              <a:buFont typeface="Arial"/>
              <a:buChar char="•"/>
            </a:pPr>
            <a:r>
              <a:rPr lang="en-US" sz="2400" dirty="0" smtClean="0"/>
              <a:t>may catch some bugs, but will never catch all of them</a:t>
            </a:r>
          </a:p>
          <a:p>
            <a:pPr marL="342900" indent="-342900" algn="l">
              <a:buFont typeface="Arial"/>
              <a:buChar char="•"/>
            </a:pPr>
            <a:r>
              <a:rPr lang="en-US" sz="2400" dirty="0" smtClean="0"/>
              <a:t>by itself, will not have significant impact on speed of delivery</a:t>
            </a:r>
            <a:endParaRPr lang="en-US" sz="2400" dirty="0" smtClean="0"/>
          </a:p>
        </p:txBody>
      </p:sp>
    </p:spTree>
    <p:extLst>
      <p:ext uri="{BB962C8B-B14F-4D97-AF65-F5344CB8AC3E}">
        <p14:creationId xmlns:p14="http://schemas.microsoft.com/office/powerpoint/2010/main" val="26770884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pPr marL="342900" indent="-342900"/>
            <a:r>
              <a:rPr lang="en-US" dirty="0" smtClean="0"/>
              <a:t>Testing </a:t>
            </a:r>
            <a:r>
              <a:rPr lang="en-US" dirty="0"/>
              <a:t>is not magic</a:t>
            </a:r>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Catching bugs</a:t>
            </a:r>
          </a:p>
          <a:p>
            <a:pPr marL="342900" indent="-342900" algn="l">
              <a:buFont typeface="Arial"/>
              <a:buChar char="•"/>
            </a:pPr>
            <a:r>
              <a:rPr lang="en-US" sz="2400" dirty="0" smtClean="0"/>
              <a:t>Testing can prove correctness, but not completeness</a:t>
            </a:r>
          </a:p>
          <a:p>
            <a:pPr marL="342900" indent="-342900" algn="l">
              <a:buFont typeface="Arial"/>
              <a:buChar char="•"/>
            </a:pPr>
            <a:r>
              <a:rPr lang="en-US" sz="2400" dirty="0" smtClean="0"/>
              <a:t>Software has near infinite failure space</a:t>
            </a:r>
          </a:p>
          <a:p>
            <a:pPr marL="800100" lvl="1" indent="-342900" algn="l">
              <a:buFont typeface="Arial"/>
              <a:buChar char="•"/>
            </a:pPr>
            <a:r>
              <a:rPr lang="en-US" sz="2000" dirty="0" smtClean="0"/>
              <a:t>Browser / OS / library combinations</a:t>
            </a:r>
            <a:endParaRPr lang="en-US" sz="2000" dirty="0" smtClean="0"/>
          </a:p>
          <a:p>
            <a:pPr marL="800100" lvl="1" indent="-342900" algn="l">
              <a:buFont typeface="Arial"/>
              <a:buChar char="•"/>
            </a:pPr>
            <a:r>
              <a:rPr lang="en-US" sz="2000" dirty="0" smtClean="0"/>
              <a:t>Execution environment: network, other programs</a:t>
            </a:r>
          </a:p>
          <a:p>
            <a:pPr marL="800100" lvl="1" indent="-342900" algn="l">
              <a:buFont typeface="Arial"/>
              <a:buChar char="•"/>
            </a:pPr>
            <a:r>
              <a:rPr lang="en-US" sz="2000" dirty="0" smtClean="0"/>
              <a:t>Unforeseen gaps in requirements</a:t>
            </a:r>
          </a:p>
          <a:p>
            <a:pPr marL="342900" indent="-342900" algn="l">
              <a:buFont typeface="Arial"/>
              <a:buChar char="•"/>
            </a:pPr>
            <a:r>
              <a:rPr lang="en-US" sz="2400" dirty="0" smtClean="0"/>
              <a:t>How can you write a test for a bug you don't know about?</a:t>
            </a:r>
            <a:endParaRPr lang="en-US" sz="2400" dirty="0" smtClean="0"/>
          </a:p>
        </p:txBody>
      </p:sp>
    </p:spTree>
    <p:extLst>
      <p:ext uri="{BB962C8B-B14F-4D97-AF65-F5344CB8AC3E}">
        <p14:creationId xmlns:p14="http://schemas.microsoft.com/office/powerpoint/2010/main" val="37432570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pPr marL="342900" indent="-342900"/>
            <a:r>
              <a:rPr lang="en-US" dirty="0" smtClean="0"/>
              <a:t>Testing </a:t>
            </a:r>
            <a:r>
              <a:rPr lang="en-US" dirty="0"/>
              <a:t>is not magic</a:t>
            </a:r>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Existing problems</a:t>
            </a:r>
          </a:p>
          <a:p>
            <a:pPr marL="342900" indent="-342900" algn="l">
              <a:buFont typeface="Arial"/>
              <a:buChar char="•"/>
            </a:pPr>
            <a:r>
              <a:rPr lang="en-US" sz="2400" dirty="0" smtClean="0"/>
              <a:t>There's that one part of code no one wants to touch</a:t>
            </a:r>
          </a:p>
          <a:p>
            <a:pPr marL="342900" indent="-342900" algn="l">
              <a:buFont typeface="Arial"/>
              <a:buChar char="•"/>
            </a:pPr>
            <a:r>
              <a:rPr lang="en-US" sz="2400" dirty="0" smtClean="0"/>
              <a:t>"All our problems seem to come from module X"</a:t>
            </a:r>
          </a:p>
          <a:p>
            <a:pPr marL="342900" indent="-342900" algn="l">
              <a:buFont typeface="Arial"/>
              <a:buChar char="•"/>
            </a:pPr>
            <a:r>
              <a:rPr lang="en-US" sz="2400" dirty="0" smtClean="0"/>
              <a:t>Testing will only document and confirm that assessment</a:t>
            </a:r>
          </a:p>
          <a:p>
            <a:pPr marL="342900" indent="-342900" algn="l">
              <a:buFont typeface="Arial"/>
              <a:buChar char="•"/>
            </a:pPr>
            <a:r>
              <a:rPr lang="en-US" sz="2400" dirty="0" smtClean="0"/>
              <a:t>Tests written against fragile code are themselves fragile</a:t>
            </a:r>
            <a:endParaRPr lang="en-US" sz="2400" dirty="0" smtClean="0"/>
          </a:p>
        </p:txBody>
      </p:sp>
    </p:spTree>
    <p:extLst>
      <p:ext uri="{BB962C8B-B14F-4D97-AF65-F5344CB8AC3E}">
        <p14:creationId xmlns:p14="http://schemas.microsoft.com/office/powerpoint/2010/main" val="30569133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pPr marL="342900" indent="-342900"/>
            <a:r>
              <a:rPr lang="en-US" dirty="0" smtClean="0"/>
              <a:t>Testing </a:t>
            </a:r>
            <a:r>
              <a:rPr lang="en-US" dirty="0"/>
              <a:t>is not magic</a:t>
            </a:r>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Speed of delivery</a:t>
            </a:r>
          </a:p>
          <a:p>
            <a:pPr marL="342900" indent="-342900" algn="l">
              <a:buFont typeface="Arial"/>
              <a:buChar char="•"/>
            </a:pPr>
            <a:r>
              <a:rPr lang="en-US" sz="2400" dirty="0" smtClean="0"/>
              <a:t>Solid codebases follow best practices</a:t>
            </a:r>
          </a:p>
          <a:p>
            <a:pPr marL="342900" indent="-342900" algn="l">
              <a:buFont typeface="Arial"/>
              <a:buChar char="•"/>
            </a:pPr>
            <a:r>
              <a:rPr lang="en-US" sz="2400" dirty="0"/>
              <a:t>Solid codebases can easily support new </a:t>
            </a:r>
            <a:r>
              <a:rPr lang="en-US" sz="2400" dirty="0" smtClean="0"/>
              <a:t>features</a:t>
            </a:r>
          </a:p>
          <a:p>
            <a:pPr marL="342900" indent="-342900" algn="l">
              <a:buFont typeface="Arial"/>
              <a:buChar char="•"/>
            </a:pPr>
            <a:r>
              <a:rPr lang="en-US" sz="2400" dirty="0" smtClean="0"/>
              <a:t>Testing is </a:t>
            </a:r>
            <a:r>
              <a:rPr lang="en-US" sz="2400" dirty="0" smtClean="0"/>
              <a:t>one of many </a:t>
            </a:r>
            <a:r>
              <a:rPr lang="en-US" sz="2400" dirty="0" smtClean="0"/>
              <a:t>best practices</a:t>
            </a:r>
          </a:p>
          <a:p>
            <a:pPr marL="342900" indent="-342900" algn="l">
              <a:buFont typeface="Arial"/>
              <a:buChar char="•"/>
            </a:pPr>
            <a:r>
              <a:rPr lang="en-US" sz="2400" dirty="0" smtClean="0"/>
              <a:t>Adding testing to a fragile codebase does not make it solid</a:t>
            </a:r>
          </a:p>
          <a:p>
            <a:pPr marL="342900" indent="-342900" algn="l">
              <a:buFont typeface="Arial"/>
              <a:buChar char="•"/>
            </a:pPr>
            <a:endParaRPr lang="en-US" sz="2400" dirty="0" smtClean="0"/>
          </a:p>
        </p:txBody>
      </p:sp>
    </p:spTree>
    <p:extLst>
      <p:ext uri="{BB962C8B-B14F-4D97-AF65-F5344CB8AC3E}">
        <p14:creationId xmlns:p14="http://schemas.microsoft.com/office/powerpoint/2010/main" val="31027640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685"/>
            <a:ext cx="7772400" cy="1470025"/>
          </a:xfrm>
        </p:spPr>
        <p:txBody>
          <a:bodyPr/>
          <a:lstStyle/>
          <a:p>
            <a:pPr marL="342900" indent="-342900"/>
            <a:r>
              <a:rPr lang="en-US" dirty="0" smtClean="0"/>
              <a:t>Testing </a:t>
            </a:r>
            <a:r>
              <a:rPr lang="en-US" dirty="0"/>
              <a:t>is not magic</a:t>
            </a:r>
          </a:p>
        </p:txBody>
      </p:sp>
      <p:sp>
        <p:nvSpPr>
          <p:cNvPr id="3" name="Subtitle 2"/>
          <p:cNvSpPr>
            <a:spLocks noGrp="1"/>
          </p:cNvSpPr>
          <p:nvPr>
            <p:ph type="subTitle" idx="1"/>
          </p:nvPr>
        </p:nvSpPr>
        <p:spPr>
          <a:xfrm>
            <a:off x="454651" y="1630710"/>
            <a:ext cx="8371875" cy="4609893"/>
          </a:xfrm>
        </p:spPr>
        <p:txBody>
          <a:bodyPr>
            <a:normAutofit/>
          </a:bodyPr>
          <a:lstStyle/>
          <a:p>
            <a:pPr algn="l"/>
            <a:r>
              <a:rPr lang="en-US" sz="2800" dirty="0" smtClean="0"/>
              <a:t>Catching bugs</a:t>
            </a:r>
            <a:endParaRPr lang="en-US" sz="2800" dirty="0"/>
          </a:p>
          <a:p>
            <a:r>
              <a:rPr lang="en-US" sz="2400" dirty="0"/>
              <a:t>“Software testing alone has limited effectiveness [in catching bugs] - the average defect detection rate is only 25 percent for unit testing, 35 percent for function testing, and 45 percent for integration testing. In contrast, the average effectiveness of design and code inspections are 55 and 60 percent.” </a:t>
            </a:r>
            <a:endParaRPr lang="en-US" sz="2400" dirty="0" smtClean="0"/>
          </a:p>
          <a:p>
            <a:r>
              <a:rPr lang="en-US" sz="2400" dirty="0" smtClean="0"/>
              <a:t>- </a:t>
            </a:r>
            <a:r>
              <a:rPr lang="en-US" sz="2400" dirty="0"/>
              <a:t>McConnell, Code </a:t>
            </a:r>
            <a:r>
              <a:rPr lang="en-US" sz="2400" dirty="0" smtClean="0"/>
              <a:t>Complete</a:t>
            </a:r>
            <a:endParaRPr lang="en-US" sz="2400" dirty="0"/>
          </a:p>
        </p:txBody>
      </p:sp>
    </p:spTree>
    <p:extLst>
      <p:ext uri="{BB962C8B-B14F-4D97-AF65-F5344CB8AC3E}">
        <p14:creationId xmlns:p14="http://schemas.microsoft.com/office/powerpoint/2010/main" val="36878606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41935"/>
            <a:ext cx="7772400" cy="1470025"/>
          </a:xfrm>
        </p:spPr>
        <p:txBody>
          <a:bodyPr/>
          <a:lstStyle/>
          <a:p>
            <a:r>
              <a:rPr lang="en-US" dirty="0" smtClean="0"/>
              <a:t>So, why </a:t>
            </a:r>
            <a:r>
              <a:rPr lang="en-US" dirty="0"/>
              <a:t>t</a:t>
            </a:r>
            <a:r>
              <a:rPr lang="en-US" dirty="0" smtClean="0"/>
              <a:t>est</a:t>
            </a:r>
            <a:r>
              <a:rPr lang="en-US" dirty="0" smtClean="0"/>
              <a:t>?</a:t>
            </a:r>
            <a:endParaRPr lang="en-US" dirty="0"/>
          </a:p>
        </p:txBody>
      </p:sp>
    </p:spTree>
    <p:extLst>
      <p:ext uri="{BB962C8B-B14F-4D97-AF65-F5344CB8AC3E}">
        <p14:creationId xmlns:p14="http://schemas.microsoft.com/office/powerpoint/2010/main" val="36799430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5283</TotalTime>
  <Words>1316</Words>
  <Application>Microsoft Macintosh PowerPoint</Application>
  <PresentationFormat>On-screen Show (4:3)</PresentationFormat>
  <Paragraphs>219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 Black </vt:lpstr>
      <vt:lpstr>Test Driven Development</vt:lpstr>
      <vt:lpstr>Course Overview</vt:lpstr>
      <vt:lpstr>Warning!  Controversial opinions follow </vt:lpstr>
      <vt:lpstr>Testing is not magic</vt:lpstr>
      <vt:lpstr>Testing is not magic</vt:lpstr>
      <vt:lpstr>Testing is not magic</vt:lpstr>
      <vt:lpstr>Testing is not magic</vt:lpstr>
      <vt:lpstr>Testing is not magic</vt:lpstr>
      <vt:lpstr>So, why test?</vt:lpstr>
      <vt:lpstr>Why Test?</vt:lpstr>
      <vt:lpstr>Why Test?</vt:lpstr>
      <vt:lpstr>Why Test?</vt:lpstr>
      <vt:lpstr>Why Test?</vt:lpstr>
      <vt:lpstr>Purpose and Intention</vt:lpstr>
      <vt:lpstr>Purpose and Intention</vt:lpstr>
      <vt:lpstr>Purpose and Intention</vt:lpstr>
      <vt:lpstr>SQA</vt:lpstr>
      <vt:lpstr>SQA</vt:lpstr>
      <vt:lpstr>SQA</vt:lpstr>
      <vt:lpstr>Planning, Design and Agile</vt:lpstr>
      <vt:lpstr>Planning, Design and Agile</vt:lpstr>
      <vt:lpstr>Testing continuum</vt:lpstr>
      <vt:lpstr>Testing continuum</vt:lpstr>
      <vt:lpstr>TDD</vt:lpstr>
      <vt:lpstr>TDD</vt:lpstr>
      <vt:lpstr>TDD</vt:lpstr>
      <vt:lpstr>TDD</vt:lpstr>
      <vt:lpstr>BDD</vt:lpstr>
    </vt:vector>
  </TitlesOfParts>
  <Company>eliasjames.com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Elias Carlston</dc:creator>
  <cp:lastModifiedBy>Elias Carlston</cp:lastModifiedBy>
  <cp:revision>113</cp:revision>
  <dcterms:created xsi:type="dcterms:W3CDTF">2016-05-30T01:39:32Z</dcterms:created>
  <dcterms:modified xsi:type="dcterms:W3CDTF">2016-10-09T22:47:00Z</dcterms:modified>
</cp:coreProperties>
</file>