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/training-web-dev/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Intermediate JavaScript"/>
          <p:cNvSpPr txBox="1"/>
          <p:nvPr>
            <p:ph type="ctrTitle"/>
          </p:nvPr>
        </p:nvSpPr>
        <p:spPr>
          <a:xfrm>
            <a:off x="928563" y="1638300"/>
            <a:ext cx="11147674" cy="3302000"/>
          </a:xfrm>
          <a:prstGeom prst="rect">
            <a:avLst/>
          </a:prstGeom>
        </p:spPr>
        <p:txBody>
          <a:bodyPr/>
          <a:lstStyle/>
          <a:p>
            <a:pPr/>
            <a:r>
              <a:t>Intermediate JavaScript</a:t>
            </a:r>
          </a:p>
        </p:txBody>
      </p:sp>
      <p:sp>
        <p:nvSpPr>
          <p:cNvPr id="129" name="Elias Carlston, DevelopIntelligence…"/>
          <p:cNvSpPr txBox="1"/>
          <p:nvPr>
            <p:ph type="subTitle" sz="quarter" idx="1"/>
          </p:nvPr>
        </p:nvSpPr>
        <p:spPr>
          <a:xfrm>
            <a:off x="1270000" y="5029200"/>
            <a:ext cx="10464800" cy="1841054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Elias Carlston, DevelopIntelligence</a:t>
            </a:r>
          </a:p>
          <a:p>
            <a:pPr>
              <a:defRPr sz="3600"/>
            </a:pPr>
            <a:r>
              <a:t>elias@eliascarlston.com</a:t>
            </a:r>
          </a:p>
          <a:p>
            <a:pPr>
              <a:defRPr sz="3600"/>
            </a:pPr>
            <a:r>
              <a:rPr u="sng">
                <a:hlinkClick r:id="rId2" invalidUrl="" action="" tgtFrame="" tooltip="" history="1" highlightClick="0" endSnd="0"/>
              </a:rPr>
              <a:t>https://github.com/eliasjames/training-web-dev</a:t>
            </a:r>
            <a:r>
              <a:t>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Webp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Webpack</a:t>
            </a:r>
          </a:p>
        </p:txBody>
      </p:sp>
      <p:sp>
        <p:nvSpPr>
          <p:cNvPr id="156" name="Output chunk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Output chunks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Mark points where bundles should be split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Makes "lazy loading" convenient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Client d/ls chunks as needed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Webp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Webpack</a:t>
            </a:r>
          </a:p>
        </p:txBody>
      </p:sp>
      <p:sp>
        <p:nvSpPr>
          <p:cNvPr id="159" name="Hot module reload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Hot module reloading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Run the Webpack Dev Server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WP watches source files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Dev Server can reload one file instead of entire page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Most helpful for big / slow-loading apps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Webp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Webpack</a:t>
            </a:r>
          </a:p>
        </p:txBody>
      </p:sp>
      <p:sp>
        <p:nvSpPr>
          <p:cNvPr id="162" name="Asset bundl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Asset bundling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WP supports "loader" plugins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Bundle many non-JS file types</a:t>
            </a:r>
          </a:p>
          <a:p>
            <a:pPr lvl="2" marL="1082842" indent="-320842" defTabSz="496569">
              <a:spcBef>
                <a:spcPts val="3500"/>
              </a:spcBef>
              <a:buSzPct val="100000"/>
              <a:defRPr sz="3200"/>
            </a:pPr>
            <a:r>
              <a:t>CSS</a:t>
            </a:r>
          </a:p>
          <a:p>
            <a:pPr lvl="2" marL="1082842" indent="-320842" defTabSz="496569">
              <a:spcBef>
                <a:spcPts val="3500"/>
              </a:spcBef>
              <a:buSzPct val="100000"/>
              <a:defRPr sz="3200"/>
            </a:pPr>
            <a:r>
              <a:t>Images</a:t>
            </a:r>
          </a:p>
          <a:p>
            <a:pPr lvl="2" marL="1082842" indent="-320842" defTabSz="496569">
              <a:spcBef>
                <a:spcPts val="3500"/>
              </a:spcBef>
              <a:buSzPct val="100000"/>
              <a:defRPr sz="3200"/>
            </a:pPr>
            <a:r>
              <a:t>CommonJS / AMD / ES6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Lab: Webp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Webpack</a:t>
            </a:r>
          </a:p>
        </p:txBody>
      </p:sp>
      <p:sp>
        <p:nvSpPr>
          <p:cNvPr id="165" name="'npm i -D webpack'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'npm i -D webpack'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Cmd: 'node node_modules/webpack/bin/webpack.js'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Either create webpack.config.js or pass options: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entry point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output location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Change module dependency format to ES6 'import'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ja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Ajax</a:t>
            </a:r>
          </a:p>
        </p:txBody>
      </p:sp>
      <p:sp>
        <p:nvSpPr>
          <p:cNvPr id="168" name="Ajax: Async Javascript And XM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Ajax: Async Javascript And XML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( doesn't have to be XML - JSON more popular now )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Browser makes an HTTP request without page refresh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Huge diff in user perception of usability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Equally huge security hole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Aja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Ajax</a:t>
            </a:r>
          </a:p>
        </p:txBody>
      </p:sp>
      <p:sp>
        <p:nvSpPr>
          <p:cNvPr id="171" name="Ajax has a built in browser AP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Ajax has a built in browser API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XmlHttpRequest ( XHR )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Create new XHR object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Set URL &amp; method, open connection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Attach listener to XHR load event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Handle response based on HTTP status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ja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Ajax</a:t>
            </a:r>
          </a:p>
        </p:txBody>
      </p:sp>
      <p:sp>
        <p:nvSpPr>
          <p:cNvPr id="174" name="SOP: Same Origin Policy, mid-1990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SOP: Same Origin Policy, mid-1990s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Requests blocked by browser by default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Target must match page origin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Protocol ( http / https )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Host ( including subdomain )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Port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Not super awesome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Aja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Ajax</a:t>
            </a:r>
          </a:p>
        </p:txBody>
      </p:sp>
      <p:sp>
        <p:nvSpPr>
          <p:cNvPr id="177" name="Workaroun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Workarounds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Server-to-server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JSONP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CORS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Aja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Ajax</a:t>
            </a:r>
          </a:p>
        </p:txBody>
      </p:sp>
      <p:sp>
        <p:nvSpPr>
          <p:cNvPr id="180" name="Server-to-server, late '90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Server-to-server, late '90s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Page calls different path on origin server via AJAX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Origin server calls remote server (no SOP for server)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Responds back to AJAX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Pros: reliable, simple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Cons: slow, error prone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Aja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Ajax</a:t>
            </a:r>
          </a:p>
        </p:txBody>
      </p:sp>
      <p:sp>
        <p:nvSpPr>
          <p:cNvPr id="183" name="JSONP, 2005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JSONP, 2005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JSON + Padding (somewhat misleading name)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Page defines a local placeholder function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Page appends a &lt;script&gt; with placeholder in URL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src="http://server.example.com/Users/1234?callback=parseResponse"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Server sends back payload inside parseResponse()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32" name="Day 2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2 </a:t>
            </a:r>
          </a:p>
          <a:p>
            <a:pPr/>
            <a:r>
              <a:t>Grunt </a:t>
            </a:r>
          </a:p>
          <a:p>
            <a:pPr/>
            <a:r>
              <a:t>Webpack</a:t>
            </a:r>
          </a:p>
          <a:p>
            <a:pPr/>
            <a:r>
              <a:t>Ajax &amp; Promises</a:t>
            </a:r>
          </a:p>
          <a:p>
            <a:pPr/>
            <a:r>
              <a:t>Sass Introduction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Aja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Ajax</a:t>
            </a:r>
          </a:p>
        </p:txBody>
      </p:sp>
      <p:sp>
        <p:nvSpPr>
          <p:cNvPr id="186" name="CORS, draft 2006 / adopted 2014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CORS, draft 2006 / adopted 2014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Cross Origin Resource Sharing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The preferred method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Server sends header (Access-Control-Allow-[various])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Tells browser what actions + domains should be allowed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Server can also wildcard all domains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With wildcard, browser won't allow secure resources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Lab: Aja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Ajax</a:t>
            </a:r>
          </a:p>
        </p:txBody>
      </p:sp>
      <p:sp>
        <p:nvSpPr>
          <p:cNvPr id="189" name="Goal: Fetch data using Aja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Goal: Fetch data using Ajax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Reason: Dynamic app requirement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Method: Add calls to Native Ajax API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Notes: Run 'node 01-server.js' to start local server before ajax will works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Instructions: 04-ajax-promises/00-01-changes.txt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Lab: Aja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Ajax</a:t>
            </a:r>
          </a:p>
        </p:txBody>
      </p:sp>
      <p:sp>
        <p:nvSpPr>
          <p:cNvPr id="192" name="Goal: Fetch multiple, dependent data using Aja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Goal: Fetch multiple, dependent data using Ajax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Reason: Dynamic app requirement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Method: Add nested calls to Native Ajax API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Notes: Run 'node 02-server.js' to start local server before ajax will work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Instructions: 04-ajax-promises/01-02-changes.txt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rom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Promises</a:t>
            </a:r>
          </a:p>
        </p:txBody>
      </p:sp>
      <p:sp>
        <p:nvSpPr>
          <p:cNvPr id="195" name="Problem: deeply nested async callback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Problem: deeply nested async callbacks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AKA "pyramid of doom"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ajax.getPlayerInfo(( data )</a:t>
            </a:r>
            <a:r>
              <a:rPr>
                <a:solidFill>
                  <a:srgbClr val="34BC26"/>
                </a:solidFill>
              </a:rPr>
              <a:t>=&gt;</a:t>
            </a:r>
            <a:r>
              <a:t>{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</a:t>
            </a:r>
            <a:r>
              <a:rPr>
                <a:solidFill>
                  <a:srgbClr val="34BC26"/>
                </a:solidFill>
              </a:rPr>
              <a:t>let</a:t>
            </a:r>
            <a:r>
              <a:t> resp </a:t>
            </a:r>
            <a:r>
              <a:rPr>
                <a:solidFill>
                  <a:srgbClr val="CD7923"/>
                </a:solidFill>
              </a:rPr>
              <a:t>=</a:t>
            </a:r>
            <a:r>
              <a:t> </a:t>
            </a:r>
            <a:r>
              <a:rPr>
                <a:solidFill>
                  <a:srgbClr val="C33720"/>
                </a:solidFill>
              </a:rPr>
              <a:t>JSON</a:t>
            </a:r>
            <a:r>
              <a:t>.parse( data.response );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</a:t>
            </a:r>
            <a:r>
              <a:rPr>
                <a:solidFill>
                  <a:srgbClr val="CD7923"/>
                </a:solidFill>
              </a:rPr>
              <a:t>if</a:t>
            </a:r>
            <a:r>
              <a:t> ( resp ) {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GC.game.playerAttributesObj </a:t>
            </a:r>
            <a:r>
              <a:rPr>
                <a:solidFill>
                  <a:srgbClr val="CD7923"/>
                </a:solidFill>
              </a:rPr>
              <a:t>=</a:t>
            </a:r>
            <a:r>
              <a:t> resp.playerAttributesObj;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230E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          </a:t>
            </a:r>
            <a:r>
              <a:t>// </a:t>
            </a:r>
            <a:r>
              <a:rPr>
                <a:solidFill>
                  <a:srgbClr val="000000"/>
                </a:solidFill>
              </a:rPr>
              <a:t>TODO</a:t>
            </a:r>
            <a:r>
              <a:t>: hook up updatePlayer</a:t>
            </a:r>
            <a:endParaRPr>
              <a:solidFill>
                <a:srgbClr val="F4F4F4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C33720"/>
                </a:solidFill>
              </a:rPr>
              <a:t>document</a:t>
            </a:r>
            <a:r>
              <a:t>.dispatchEvent( </a:t>
            </a:r>
            <a:r>
              <a:rPr>
                <a:solidFill>
                  <a:srgbClr val="CD7923"/>
                </a:solidFill>
              </a:rPr>
              <a:t>new</a:t>
            </a:r>
            <a:r>
              <a:t> Event( </a:t>
            </a:r>
            <a:r>
              <a:rPr>
                <a:solidFill>
                  <a:srgbClr val="C33720"/>
                </a:solidFill>
              </a:rPr>
              <a:t>'updatePlayer'</a:t>
            </a:r>
            <a:r>
              <a:t> ));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230E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          </a:t>
            </a:r>
            <a:r>
              <a:t>// hardcoded to 1 for example purposes</a:t>
            </a:r>
            <a:endParaRPr>
              <a:solidFill>
                <a:srgbClr val="F4F4F4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ajax.getPlayerRecord( </a:t>
            </a:r>
            <a:r>
              <a:rPr>
                <a:solidFill>
                  <a:srgbClr val="C33720"/>
                </a:solidFill>
              </a:rPr>
              <a:t>'1'</a:t>
            </a:r>
            <a:r>
              <a:t>, ( data )</a:t>
            </a:r>
            <a:r>
              <a:rPr>
                <a:solidFill>
                  <a:srgbClr val="34BC26"/>
                </a:solidFill>
              </a:rPr>
              <a:t>=&gt;</a:t>
            </a:r>
            <a:r>
              <a:t>{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GC.game.playerAttributesObj[ </a:t>
            </a:r>
            <a:r>
              <a:rPr>
                <a:solidFill>
                  <a:srgbClr val="C33720"/>
                </a:solidFill>
              </a:rPr>
              <a:t>1</a:t>
            </a:r>
            <a:r>
              <a:t> ].record </a:t>
            </a:r>
            <a:r>
              <a:rPr>
                <a:solidFill>
                  <a:srgbClr val="CD7923"/>
                </a:solidFill>
              </a:rPr>
              <a:t>=</a:t>
            </a:r>
            <a:r>
              <a:t> resp.playerRecord;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ajax.getPlayersHighscore(( data )</a:t>
            </a:r>
            <a:r>
              <a:rPr>
                <a:solidFill>
                  <a:srgbClr val="34BC26"/>
                </a:solidFill>
              </a:rPr>
              <a:t>=&gt;</a:t>
            </a:r>
            <a:r>
              <a:t>{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rom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Promises</a:t>
            </a:r>
          </a:p>
        </p:txBody>
      </p:sp>
      <p:sp>
        <p:nvSpPr>
          <p:cNvPr id="198" name="Promises help to manage nested async cal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Promises help to manage nested async calls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prmInfo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.then( prmRecord )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.then( prmHighscore 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Lab: Prom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Promises</a:t>
            </a:r>
          </a:p>
        </p:txBody>
      </p:sp>
      <p:sp>
        <p:nvSpPr>
          <p:cNvPr id="201" name="Goal: Use Promises to handle multiple, dependent da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Goal: Use Promises to handle multiple, dependent data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Reason: Better pattern for dependent async calls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Method: Replace nested calls with chained Promises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Notes: Run 'node 02-server.js' to start local server before ajax will work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Instructions: 04-ajax-promises/02-03-changes.txt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Mock Aja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Mock Ajax</a:t>
            </a:r>
          </a:p>
        </p:txBody>
      </p:sp>
      <p:sp>
        <p:nvSpPr>
          <p:cNvPr id="204" name="Automated testing can't rely on real web cal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Automated testing can't rely on real web calls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Three general approaches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Intercept (Fiddler)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Change URL (run mock server locally)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Override XHR object (libraries)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Lab: Mock Aja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Mock Ajax</a:t>
            </a:r>
          </a:p>
        </p:txBody>
      </p:sp>
      <p:sp>
        <p:nvSpPr>
          <p:cNvPr id="207" name="Use jasmine-aja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Use jasmine-ajax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Set up testing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npm i -D grunt jasmine grunt-contrib-jasmine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npm i -D karma grunt-karma karma-jasmine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npm i -D jasmine-ajax karma-jasmine-ajax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create gruntfile.js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SASS</a:t>
            </a:r>
          </a:p>
        </p:txBody>
      </p:sp>
      <p:sp>
        <p:nvSpPr>
          <p:cNvPr id="210" name="What's it for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What's it for?</a:t>
            </a:r>
          </a:p>
          <a:p>
            <a:pPr/>
            <a:r>
              <a:t>SASS helps manage large CSS bases</a:t>
            </a:r>
          </a:p>
          <a:p>
            <a:pPr/>
            <a:r>
              <a:t>Enables higher-order features like variables</a:t>
            </a:r>
          </a:p>
          <a:p>
            <a:pPr/>
            <a:r>
              <a:t>TRY to stay DRY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SASS</a:t>
            </a:r>
          </a:p>
        </p:txBody>
      </p:sp>
      <p:sp>
        <p:nvSpPr>
          <p:cNvPr id="213" name="Background - two forma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Background - two formats</a:t>
            </a:r>
          </a:p>
          <a:p>
            <a:pPr/>
            <a:r>
              <a:t>SASS</a:t>
            </a:r>
          </a:p>
          <a:p>
            <a:pPr/>
            <a:r>
              <a:t>SCSS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35" name="Day 3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3</a:t>
            </a:r>
          </a:p>
          <a:p>
            <a:pPr/>
            <a:r>
              <a:t>Foundation 5 CSS &amp; Sass</a:t>
            </a:r>
          </a:p>
          <a:p>
            <a:pPr/>
            <a:r>
              <a:t>Foundation 5 JS</a:t>
            </a:r>
          </a:p>
          <a:p>
            <a:pPr/>
            <a:r>
              <a:t>Responsive Design &amp; Grids</a:t>
            </a:r>
          </a:p>
          <a:p>
            <a:pPr/>
            <a:r>
              <a:t>Icon &amp; Web fonts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SASS</a:t>
            </a:r>
          </a:p>
        </p:txBody>
      </p:sp>
      <p:sp>
        <p:nvSpPr>
          <p:cNvPr id="216" name="SAS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SASS </a:t>
            </a:r>
          </a:p>
          <a:p>
            <a:pPr lvl="1"/>
            <a:r>
              <a:t>Syntactically Awesome Style Sheets</a:t>
            </a:r>
          </a:p>
          <a:p>
            <a:pPr lvl="1"/>
            <a:r>
              <a:t>Shorthand (Like CoffeeScript or Emmet)</a:t>
            </a:r>
          </a:p>
          <a:p>
            <a:pPr lvl="2"/>
            <a:r>
              <a:t>Indentation instead of braces</a:t>
            </a:r>
          </a:p>
          <a:p>
            <a:pPr lvl="2"/>
            <a:r>
              <a:t>No semicolons</a:t>
            </a:r>
          </a:p>
          <a:p>
            <a:pPr lvl="1"/>
            <a:r>
              <a:t>SASS preprocessor outputs CSS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SASS</a:t>
            </a:r>
          </a:p>
        </p:txBody>
      </p:sp>
      <p:sp>
        <p:nvSpPr>
          <p:cNvPr id="219" name="SCS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SCSS </a:t>
            </a:r>
          </a:p>
          <a:p>
            <a:pPr lvl="1"/>
            <a:r>
              <a:t>Sassy CSS</a:t>
            </a:r>
          </a:p>
          <a:p>
            <a:pPr lvl="1"/>
            <a:r>
              <a:t>Superset / Extension of CSS syntax</a:t>
            </a:r>
          </a:p>
          <a:p>
            <a:pPr lvl="1"/>
            <a:r>
              <a:t>All valid CSS is valid SCSS</a:t>
            </a:r>
          </a:p>
          <a:p>
            <a:pPr lvl="1"/>
            <a:r>
              <a:t>Many preprocessors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SASS</a:t>
            </a:r>
          </a:p>
        </p:txBody>
      </p:sp>
      <p:sp>
        <p:nvSpPr>
          <p:cNvPr id="222" name="Togeth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Together </a:t>
            </a:r>
          </a:p>
          <a:p>
            <a:pPr lvl="1"/>
            <a:r>
              <a:t>Preprocessor can convert between:</a:t>
            </a:r>
          </a:p>
          <a:p>
            <a:pPr lvl="2"/>
            <a:r>
              <a:t>SCSS, SASS, CSS, LESS</a:t>
            </a:r>
          </a:p>
          <a:p>
            <a:pPr lvl="1"/>
            <a:r>
              <a:t>SCSS most popular as a format</a:t>
            </a:r>
          </a:p>
          <a:p>
            <a:pPr lvl="1"/>
            <a:r>
              <a:t>The name SASS often refers to all formats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SASS</a:t>
            </a:r>
          </a:p>
        </p:txBody>
      </p:sp>
      <p:sp>
        <p:nvSpPr>
          <p:cNvPr id="225" name="Featur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Features</a:t>
            </a:r>
          </a:p>
          <a:p>
            <a:pPr lvl="1"/>
            <a:r>
              <a:t>Variables</a:t>
            </a:r>
          </a:p>
          <a:p>
            <a:pPr lvl="1"/>
            <a:r>
              <a:t>Mixins</a:t>
            </a:r>
          </a:p>
          <a:p>
            <a:pPr lvl="1"/>
            <a:r>
              <a:t>Nesting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SASS</a:t>
            </a:r>
          </a:p>
        </p:txBody>
      </p:sp>
      <p:sp>
        <p:nvSpPr>
          <p:cNvPr id="228" name="$color: red;…"/>
          <p:cNvSpPr txBox="1"/>
          <p:nvPr>
            <p:ph type="body" sz="half" idx="1"/>
          </p:nvPr>
        </p:nvSpPr>
        <p:spPr>
          <a:xfrm>
            <a:off x="952500" y="2590800"/>
            <a:ext cx="5155456" cy="6286500"/>
          </a:xfrm>
          <a:prstGeom prst="rect">
            <a:avLst/>
          </a:prstGeom>
          <a:solidFill>
            <a:srgbClr val="232323"/>
          </a:solidFill>
        </p:spPr>
        <p:txBody>
          <a:bodyPr anchor="t"/>
          <a:lstStyle/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rPr>
                <a:solidFill>
                  <a:srgbClr val="80B2E0"/>
                </a:solidFill>
              </a:rPr>
              <a:t>$color:</a:t>
            </a:r>
            <a:r>
              <a:t> red;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rPr>
                <a:solidFill>
                  <a:srgbClr val="98C58B"/>
                </a:solidFill>
              </a:rPr>
              <a:t>@mixin</a:t>
            </a:r>
            <a:r>
              <a:t> my-border($color) {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  border: 1px solid $color;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}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body {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  background: </a:t>
            </a:r>
            <a:r>
              <a:rPr>
                <a:solidFill>
                  <a:srgbClr val="80B2E0"/>
                </a:solidFill>
              </a:rPr>
              <a:t>$color</a:t>
            </a:r>
            <a:r>
              <a:t>;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  </a:t>
            </a:r>
            <a:r>
              <a:rPr>
                <a:solidFill>
                  <a:srgbClr val="98C58B"/>
                </a:solidFill>
              </a:rPr>
              <a:t>@include</a:t>
            </a:r>
            <a:r>
              <a:t> my-border(green);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}</a:t>
            </a:r>
          </a:p>
        </p:txBody>
      </p:sp>
      <p:sp>
        <p:nvSpPr>
          <p:cNvPr id="229" name=".list-view-controls {…"/>
          <p:cNvSpPr txBox="1"/>
          <p:nvPr/>
        </p:nvSpPr>
        <p:spPr>
          <a:xfrm>
            <a:off x="6896100" y="2590800"/>
            <a:ext cx="5155456" cy="6286500"/>
          </a:xfrm>
          <a:prstGeom prst="rect">
            <a:avLst/>
          </a:prstGeom>
          <a:solidFill>
            <a:srgbClr val="23232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303783">
              <a:spcBef>
                <a:spcPts val="2100"/>
              </a:spcBef>
              <a:defRPr sz="1975"/>
            </a:pPr>
            <a:r>
              <a:rPr>
                <a:solidFill>
                  <a:srgbClr val="CDA05D"/>
                </a:solidFill>
              </a:rPr>
              <a:t>.list-view-controls </a:t>
            </a:r>
            <a:r>
              <a:t>{</a:t>
            </a:r>
          </a:p>
          <a:p>
            <a:pPr algn="l" defTabSz="303783">
              <a:spcBef>
                <a:spcPts val="2100"/>
              </a:spcBef>
              <a:defRPr sz="1975"/>
            </a:pPr>
            <a:r>
              <a:t>    …</a:t>
            </a:r>
          </a:p>
          <a:p>
            <a:pPr algn="l" defTabSz="303783">
              <a:spcBef>
                <a:spcPts val="2100"/>
              </a:spcBef>
              <a:defRPr sz="1975"/>
            </a:pPr>
            <a:r>
              <a:t>    </a:t>
            </a:r>
            <a:r>
              <a:rPr>
                <a:solidFill>
                  <a:srgbClr val="CDA05D"/>
                </a:solidFill>
              </a:rPr>
              <a:t>:hover + .pl-items-wrapper ul</a:t>
            </a:r>
            <a:r>
              <a:t> {</a:t>
            </a:r>
          </a:p>
          <a:p>
            <a:pPr algn="l" defTabSz="303783">
              <a:spcBef>
                <a:spcPts val="2100"/>
              </a:spcBef>
              <a:defRPr sz="1975"/>
            </a:pPr>
            <a:r>
              <a:t>      flex-direction: column;</a:t>
            </a:r>
          </a:p>
          <a:p>
            <a:pPr algn="l" defTabSz="303783">
              <a:spcBef>
                <a:spcPts val="2100"/>
              </a:spcBef>
              <a:defRPr sz="1975"/>
            </a:pPr>
            <a:r>
              <a:t>      </a:t>
            </a:r>
            <a:r>
              <a:rPr>
                <a:solidFill>
                  <a:srgbClr val="CDA05D"/>
                </a:solidFill>
              </a:rPr>
              <a:t>li</a:t>
            </a:r>
            <a:r>
              <a:t> {</a:t>
            </a:r>
          </a:p>
          <a:p>
            <a:pPr algn="l" defTabSz="303783">
              <a:spcBef>
                <a:spcPts val="2100"/>
              </a:spcBef>
              <a:defRPr sz="1975"/>
            </a:pPr>
            <a:r>
              <a:t>        border: none;</a:t>
            </a:r>
          </a:p>
          <a:p>
            <a:pPr algn="l" defTabSz="303783">
              <a:spcBef>
                <a:spcPts val="2100"/>
              </a:spcBef>
              <a:defRPr sz="1975"/>
            </a:pPr>
            <a:r>
              <a:t>        list-style-type: square;</a:t>
            </a:r>
          </a:p>
          <a:p>
            <a:pPr algn="l" defTabSz="303783">
              <a:spcBef>
                <a:spcPts val="2100"/>
              </a:spcBef>
              <a:defRPr sz="1975"/>
            </a:pPr>
            <a:r>
              <a:t>        padding: 0.5em;</a:t>
            </a:r>
          </a:p>
          <a:p>
            <a:pPr algn="l" defTabSz="303783">
              <a:spcBef>
                <a:spcPts val="2100"/>
              </a:spcBef>
              <a:defRPr sz="1975"/>
            </a:pPr>
            <a:r>
              <a:t>      }</a:t>
            </a:r>
          </a:p>
          <a:p>
            <a:pPr algn="l" defTabSz="303783">
              <a:spcBef>
                <a:spcPts val="2100"/>
              </a:spcBef>
              <a:defRPr sz="1975"/>
            </a:pPr>
            <a:r>
              <a:t>    }</a:t>
            </a:r>
          </a:p>
          <a:p>
            <a:pPr algn="l" defTabSz="303783">
              <a:spcBef>
                <a:spcPts val="2100"/>
              </a:spcBef>
              <a:defRPr sz="1975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Lab: Set up S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Set up SASS</a:t>
            </a:r>
          </a:p>
        </p:txBody>
      </p:sp>
      <p:sp>
        <p:nvSpPr>
          <p:cNvPr id="232" name="npm i -D grunt grunt-sas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npm i -D grunt grunt-sass</a:t>
            </a:r>
          </a:p>
          <a:p>
            <a:pPr/>
            <a:r>
              <a:t>Create gruntfile.js with sass tasks</a:t>
            </a:r>
          </a:p>
          <a:p>
            <a:pPr/>
            <a:r>
              <a:t>Create main.scss with SASS markup</a:t>
            </a:r>
          </a:p>
          <a:p>
            <a:pPr/>
            <a:r>
              <a:t>Run grunt, observe CSS 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Lab: SASS bui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SASS build</a:t>
            </a:r>
          </a:p>
        </p:txBody>
      </p:sp>
      <p:sp>
        <p:nvSpPr>
          <p:cNvPr id="235" name="Add a Grunt task to watch SASS fi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Add a Grunt task to watch SASS files</a:t>
            </a:r>
          </a:p>
          <a:p>
            <a:pPr/>
            <a:r>
              <a:t>npm i -D grunt-contrib-watch</a:t>
            </a:r>
          </a:p>
          <a:p>
            <a:pPr/>
            <a:r>
              <a:t>grunt.loadNpmTasks( 'grunt-contrib-watch' );</a:t>
            </a:r>
          </a:p>
          <a:p>
            <a:pPr/>
            <a:r>
              <a:t>Add watch to grunt.initConfig</a:t>
            </a:r>
          </a:p>
          <a:p>
            <a:pPr/>
            <a:r>
              <a:t>grunt.registerTask('mywatch', ['watch']);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ru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Grunt</a:t>
            </a:r>
          </a:p>
        </p:txBody>
      </p:sp>
      <p:sp>
        <p:nvSpPr>
          <p:cNvPr id="138" name="What is it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What is it?</a:t>
            </a:r>
          </a:p>
          <a:p>
            <a:pPr/>
            <a:r>
              <a:t>A "task runner"</a:t>
            </a:r>
          </a:p>
          <a:p>
            <a:pPr/>
            <a:r>
              <a:t>Automate tedious or difficult actions</a:t>
            </a:r>
          </a:p>
          <a:p>
            <a:pPr/>
            <a:r>
              <a:t>Primarily by adding a plugin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ru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Grunt</a:t>
            </a:r>
          </a:p>
        </p:txBody>
      </p:sp>
      <p:sp>
        <p:nvSpPr>
          <p:cNvPr id="141" name="How does it work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How does it work?</a:t>
            </a:r>
          </a:p>
          <a:p>
            <a:pPr/>
            <a:r>
              <a:t>Grunt is an NPM module, based on Node</a:t>
            </a:r>
          </a:p>
          <a:p>
            <a:pPr/>
            <a:r>
              <a:t>Install Grunt locally, and any desired plugins</a:t>
            </a:r>
          </a:p>
          <a:p>
            <a:pPr/>
            <a:r>
              <a:t>You'll probably also want global "grunt-cli"</a:t>
            </a:r>
          </a:p>
          <a:p>
            <a:pPr/>
            <a:r>
              <a:t>Create gruntfile.js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ru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Grunt</a:t>
            </a:r>
          </a:p>
        </p:txBody>
      </p:sp>
      <p:sp>
        <p:nvSpPr>
          <p:cNvPr id="144" name="gruntfile.js AP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gruntfile.js API</a:t>
            </a:r>
          </a:p>
          <a:p>
            <a:pPr lvl="1"/>
            <a:r>
              <a:t>loadNpmTasks</a:t>
            </a:r>
          </a:p>
          <a:p>
            <a:pPr lvl="1"/>
            <a:r>
              <a:t>initConfig</a:t>
            </a:r>
          </a:p>
          <a:p>
            <a:pPr lvl="1"/>
            <a:r>
              <a:t>registerTask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Lab: Gru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Grunt</a:t>
            </a:r>
          </a:p>
        </p:txBody>
      </p:sp>
      <p:sp>
        <p:nvSpPr>
          <p:cNvPr id="147" name="Change directory to 01-grunt &amp; 'npm i'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Change directory to 01-grunt &amp; 'npm i'</a:t>
            </a:r>
          </a:p>
          <a:p>
            <a:pPr/>
            <a:r>
              <a:t>Run "node node_modules/grunt/bin/grunt"</a:t>
            </a:r>
          </a:p>
          <a:p>
            <a:pPr/>
            <a:r>
              <a:t>Watcher task starts watching</a:t>
            </a:r>
          </a:p>
          <a:p>
            <a:pPr/>
            <a:r>
              <a:t>Modify a file in ./src directory, watcher re-runs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ebp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Webpack</a:t>
            </a:r>
          </a:p>
        </p:txBody>
      </p:sp>
      <p:sp>
        <p:nvSpPr>
          <p:cNvPr id="150" name="Webpack is primarily a module bundl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Webpack is primarily a module bundler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Takes over where Require's optimization tool left off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Features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Entry points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Output "chunks"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Hot module reloading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Asset bundling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Webp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Webpack</a:t>
            </a:r>
          </a:p>
        </p:txBody>
      </p:sp>
      <p:sp>
        <p:nvSpPr>
          <p:cNvPr id="153" name="Entry poi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Entry points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Given an entry point, Webpack finds all dependencies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One or more entry points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Once configured, new deps auto-detected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