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eliasjames/training-web-dev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oogle.com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oogle.com/news/today#sports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equestb.in/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cvalidator.org" TargetMode="Externa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eb Dev Intensiv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Intensive</a:t>
            </a:r>
          </a:p>
        </p:txBody>
      </p:sp>
      <p:sp>
        <p:nvSpPr>
          <p:cNvPr id="120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7" name="Fundamental concepts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Fundamental concepts</a:t>
            </a:r>
          </a:p>
          <a:p>
            <a:pPr/>
            <a:r>
              <a:t>Modern web built in layers on layers</a:t>
            </a:r>
          </a:p>
          <a:p>
            <a:pPr/>
            <a:r>
              <a:t>We'll learn the hard way first</a:t>
            </a:r>
          </a:p>
          <a:p>
            <a:pPr/>
            <a:r>
              <a:t>To understand underlying principles</a:t>
            </a:r>
          </a:p>
          <a:p>
            <a:pPr/>
            <a:r>
              <a:t>Then we'll see the easy way after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50" name="Guiding Principles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Guiding Principles</a:t>
            </a:r>
          </a:p>
          <a:p>
            <a:pPr/>
            <a:r>
              <a:t>Simple and clear</a:t>
            </a:r>
          </a:p>
          <a:p>
            <a:pPr/>
            <a:r>
              <a:t>Small pieces</a:t>
            </a:r>
          </a:p>
          <a:p>
            <a:pPr/>
            <a:r>
              <a:t>Separation of Concerns / Single Responsibility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Q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SQA</a:t>
            </a:r>
          </a:p>
        </p:txBody>
      </p:sp>
      <p:sp>
        <p:nvSpPr>
          <p:cNvPr id="153" name="Software Quality Assurance (SQA)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Software Quality Assurance (SQA) </a:t>
            </a:r>
          </a:p>
          <a:p>
            <a:pPr/>
            <a:r>
              <a:t>More than just testing </a:t>
            </a:r>
          </a:p>
          <a:p>
            <a:pPr/>
            <a:r>
              <a:t>Design and development</a:t>
            </a:r>
          </a:p>
          <a:p>
            <a:pPr/>
            <a:r>
              <a:t>Architecture best practices</a:t>
            </a:r>
          </a:p>
          <a:p>
            <a:pPr/>
            <a:r>
              <a:t>Version control</a:t>
            </a:r>
          </a:p>
          <a:p>
            <a:pPr/>
            <a:r>
              <a:t>Code reviews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Q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SQA</a:t>
            </a:r>
          </a:p>
        </p:txBody>
      </p:sp>
      <p:sp>
        <p:nvSpPr>
          <p:cNvPr id="156" name="Design and development…"/>
          <p:cNvSpPr txBox="1"/>
          <p:nvPr>
            <p:ph type="body" idx="1"/>
          </p:nvPr>
        </p:nvSpPr>
        <p:spPr>
          <a:xfrm>
            <a:off x="952500" y="2590800"/>
            <a:ext cx="11099800" cy="715605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Design and development</a:t>
            </a:r>
          </a:p>
          <a:p>
            <a:pPr/>
            <a:r>
              <a:t>Design phase must have adequate time</a:t>
            </a:r>
          </a:p>
          <a:p>
            <a:pPr/>
            <a:r>
              <a:t>(software design, not just product design)</a:t>
            </a:r>
          </a:p>
          <a:p>
            <a:pPr/>
            <a:r>
              <a:t>Document design decisions</a:t>
            </a:r>
          </a:p>
          <a:p>
            <a:pPr/>
            <a:r>
              <a:t>Work in small, verifiable increments</a:t>
            </a:r>
          </a:p>
          <a:p>
            <a:pPr/>
            <a:r>
              <a:t>Style guide (formatting and naming conventions)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Q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SQA</a:t>
            </a:r>
          </a:p>
        </p:txBody>
      </p:sp>
      <p:sp>
        <p:nvSpPr>
          <p:cNvPr id="159" name="Architecture Best Practices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Architecture Best Practices</a:t>
            </a:r>
          </a:p>
          <a:p>
            <a:pPr/>
            <a:r>
              <a:t>Security, Stability, Scalability</a:t>
            </a:r>
          </a:p>
          <a:p>
            <a:pPr/>
            <a:r>
              <a:t>Single Responsibility Principle / Separation of Concerns</a:t>
            </a:r>
          </a:p>
          <a:p>
            <a:pPr/>
            <a:r>
              <a:t>Consider inputs, outputs, and state mutations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Q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SQA</a:t>
            </a:r>
          </a:p>
        </p:txBody>
      </p:sp>
      <p:sp>
        <p:nvSpPr>
          <p:cNvPr id="162" name="Version control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Version control</a:t>
            </a:r>
          </a:p>
          <a:p>
            <a:pPr/>
            <a:r>
              <a:t>A requirement on any and every project</a:t>
            </a:r>
          </a:p>
          <a:p>
            <a:pPr/>
            <a:r>
              <a:t>Therefore, ease of use is critical</a:t>
            </a:r>
          </a:p>
          <a:p>
            <a:pPr/>
            <a:r>
              <a:t>Complicated branching strategies discouraged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Q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SQA</a:t>
            </a:r>
          </a:p>
        </p:txBody>
      </p:sp>
      <p:sp>
        <p:nvSpPr>
          <p:cNvPr id="165" name="Code reviews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Code reviews</a:t>
            </a:r>
          </a:p>
          <a:p>
            <a:pPr/>
            <a:r>
              <a:t>Goal: increase overall code quality</a:t>
            </a:r>
          </a:p>
          <a:p>
            <a:pPr/>
            <a:r>
              <a:t>Single most effective tactic to catch bugs</a:t>
            </a:r>
          </a:p>
          <a:p>
            <a:pPr/>
            <a:r>
              <a:t>Amazing what a second set of eyes can see</a:t>
            </a:r>
          </a:p>
          <a:p>
            <a:pPr/>
            <a:r>
              <a:t>Creates knowledge-sharing among team</a:t>
            </a:r>
          </a:p>
          <a:p>
            <a:pPr/>
            <a:r>
              <a:t>Positive, open attitude required from all involved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Q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SQA</a:t>
            </a:r>
          </a:p>
        </p:txBody>
      </p:sp>
      <p:sp>
        <p:nvSpPr>
          <p:cNvPr id="168" name="Code reviews - slightly NSFW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Code reviews - slightly NSFW</a:t>
            </a:r>
          </a:p>
        </p:txBody>
      </p:sp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9464" y="3773529"/>
            <a:ext cx="5525872" cy="5205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ab: SQA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SQA Setup</a:t>
            </a:r>
          </a:p>
        </p:txBody>
      </p:sp>
      <p:sp>
        <p:nvSpPr>
          <p:cNvPr id="172" name="Set up our work environment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 defTabSz="525779">
              <a:spcBef>
                <a:spcPts val="3700"/>
              </a:spcBef>
              <a:buSzTx/>
              <a:buNone/>
              <a:defRPr sz="3420"/>
            </a:pPr>
            <a:r>
              <a:t>Set up our work environment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Create a new folder (outside class repo)</a:t>
            </a:r>
          </a:p>
          <a:p>
            <a:pPr marL="400050" indent="-400050" defTabSz="525779">
              <a:spcBef>
                <a:spcPts val="3700"/>
              </a:spcBef>
              <a:defRPr sz="3420"/>
            </a:pPr>
            <a:r>
              <a:t>Following steps within new folder:</a:t>
            </a:r>
          </a:p>
          <a:p>
            <a:pPr lvl="1" marL="800100" indent="-400050" defTabSz="525779">
              <a:spcBef>
                <a:spcPts val="3700"/>
              </a:spcBef>
              <a:defRPr sz="3420"/>
            </a:pPr>
            <a:r>
              <a:t>'git init' to create new git repo</a:t>
            </a:r>
          </a:p>
          <a:p>
            <a:pPr lvl="1" marL="800100" indent="-400050" defTabSz="525779">
              <a:spcBef>
                <a:spcPts val="3700"/>
              </a:spcBef>
              <a:defRPr sz="3420"/>
            </a:pPr>
            <a:r>
              <a:t>Create a hello-world.txt</a:t>
            </a:r>
          </a:p>
          <a:p>
            <a:pPr lvl="1" marL="800100" indent="-400050" defTabSz="525779">
              <a:spcBef>
                <a:spcPts val="3700"/>
              </a:spcBef>
              <a:defRPr sz="3420"/>
            </a:pPr>
            <a:r>
              <a:t>'git add .', 'git commit -m "your message"'</a:t>
            </a:r>
          </a:p>
          <a:p>
            <a:pPr lvl="1" marL="800100" indent="-400050" defTabSz="525779">
              <a:spcBef>
                <a:spcPts val="3700"/>
              </a:spcBef>
              <a:defRPr sz="3420"/>
            </a:pPr>
            <a:r>
              <a:t>'git rm hello-world.txt', 'git commit'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ab: SQA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SQA Design</a:t>
            </a:r>
          </a:p>
        </p:txBody>
      </p:sp>
      <p:sp>
        <p:nvSpPr>
          <p:cNvPr id="175" name="Design implementation for TicTacToe game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Design implementation for TicTacToe game</a:t>
            </a:r>
          </a:p>
          <a:p>
            <a:pPr/>
            <a:r>
              <a:t>In plain english, describe requirements (what)</a:t>
            </a:r>
          </a:p>
          <a:p>
            <a:pPr/>
            <a:r>
              <a:t>Avoid implementation details (how)</a:t>
            </a:r>
          </a:p>
          <a:p>
            <a:pPr/>
            <a:r>
              <a:t>Imagine protocol for playing TTT over telephone</a:t>
            </a:r>
          </a:p>
          <a:p>
            <a:pPr/>
            <a:r>
              <a:t>Focus on MVP (Minimum Viable Product)</a:t>
            </a:r>
          </a:p>
          <a:p>
            <a:pPr/>
            <a:r>
              <a:t>The smallest amount of functionality to solve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y 1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23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Introductions / Icebreakers</a:t>
            </a:r>
          </a:p>
          <a:p>
            <a:pPr/>
            <a:r>
              <a:t>Course Overview</a:t>
            </a:r>
          </a:p>
          <a:p>
            <a:pPr/>
            <a:r>
              <a:t>Intro to SQA &amp; Web Development</a:t>
            </a:r>
          </a:p>
          <a:p>
            <a:pPr/>
            <a:r>
              <a:t>Lunch</a:t>
            </a:r>
          </a:p>
          <a:p>
            <a:pPr/>
            <a:r>
              <a:t>Advanced HTML</a:t>
            </a:r>
          </a:p>
          <a:p>
            <a:pPr/>
            <a:r>
              <a:t>Intro to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ab: Code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Code Review</a:t>
            </a:r>
          </a:p>
        </p:txBody>
      </p:sp>
      <p:sp>
        <p:nvSpPr>
          <p:cNvPr id="178" name="Pair up &amp; take turns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/>
            <a:r>
              <a:t>Pair up &amp; take turns</a:t>
            </a:r>
          </a:p>
          <a:p>
            <a:pPr/>
            <a:r>
              <a:t>Presenter: walk your partner through your work</a:t>
            </a:r>
          </a:p>
          <a:p>
            <a:pPr/>
            <a:r>
              <a:t>Reviewer</a:t>
            </a:r>
          </a:p>
          <a:p>
            <a:pPr lvl="1"/>
            <a:r>
              <a:t>Positive attitude required</a:t>
            </a:r>
          </a:p>
          <a:p>
            <a:pPr lvl="1"/>
            <a:r>
              <a:t>Focus on best practices - respect choices</a:t>
            </a:r>
          </a:p>
          <a:p>
            <a:pPr lvl="1"/>
            <a:r>
              <a:t>Present suggestions / options, not 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81" name="What is the Web?…"/>
          <p:cNvSpPr txBox="1"/>
          <p:nvPr>
            <p:ph type="body" sz="half" idx="1"/>
          </p:nvPr>
        </p:nvSpPr>
        <p:spPr>
          <a:xfrm>
            <a:off x="952500" y="2590800"/>
            <a:ext cx="11099800" cy="442366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the Web?</a:t>
            </a:r>
          </a:p>
          <a:p>
            <a:pPr/>
            <a:r>
              <a:t>At its most basic, Request and Response</a:t>
            </a:r>
          </a:p>
          <a:p>
            <a:pPr/>
            <a:r>
              <a:t>Client makes a request to Server</a:t>
            </a:r>
          </a:p>
          <a:p>
            <a:pPr/>
            <a:r>
              <a:t>Client handles the Server's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184" name="What is the Web?"/>
          <p:cNvSpPr txBox="1"/>
          <p:nvPr>
            <p:ph type="body" sz="quarter" idx="1"/>
          </p:nvPr>
        </p:nvSpPr>
        <p:spPr>
          <a:xfrm>
            <a:off x="1054100" y="2679700"/>
            <a:ext cx="11099800" cy="121167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What is the Web?</a:t>
            </a:r>
          </a:p>
        </p:txBody>
      </p:sp>
      <p:sp>
        <p:nvSpPr>
          <p:cNvPr id="185" name="Server"/>
          <p:cNvSpPr/>
          <p:nvPr/>
        </p:nvSpPr>
        <p:spPr>
          <a:xfrm>
            <a:off x="1206500" y="3723133"/>
            <a:ext cx="2159000" cy="2159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86" name="Client"/>
          <p:cNvSpPr/>
          <p:nvPr/>
        </p:nvSpPr>
        <p:spPr>
          <a:xfrm>
            <a:off x="5283200" y="4660900"/>
            <a:ext cx="2159000" cy="2159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433FF"/>
                </a:solidFill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87" name="Client:…"/>
          <p:cNvSpPr/>
          <p:nvPr/>
        </p:nvSpPr>
        <p:spPr>
          <a:xfrm>
            <a:off x="9359900" y="6150867"/>
            <a:ext cx="2159000" cy="2159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433FF"/>
                </a:solidFill>
              </a:defRPr>
            </a:pPr>
            <a:r>
              <a:t>Client:</a:t>
            </a:r>
          </a:p>
          <a:p>
            <a:pPr>
              <a:defRPr sz="2600">
                <a:solidFill>
                  <a:srgbClr val="0433FF"/>
                </a:solidFill>
              </a:defRPr>
            </a:pPr>
            <a:r>
              <a:t>"Page not found"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3449372" y="4156856"/>
            <a:ext cx="1998352" cy="50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93" fill="norm" stroke="1" extrusionOk="0">
                <a:moveTo>
                  <a:pt x="0" y="552"/>
                </a:moveTo>
                <a:cubicBezTo>
                  <a:pt x="8534" y="-2007"/>
                  <a:pt x="15734" y="4340"/>
                  <a:pt x="21600" y="19593"/>
                </a:cubicBezTo>
              </a:path>
            </a:pathLst>
          </a:custGeom>
          <a:ln w="25400">
            <a:solidFill>
              <a:srgbClr val="FF26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9" name="Request"/>
          <p:cNvSpPr txBox="1"/>
          <p:nvPr/>
        </p:nvSpPr>
        <p:spPr>
          <a:xfrm>
            <a:off x="5283200" y="3640832"/>
            <a:ext cx="18169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90" name="…wait…"/>
          <p:cNvSpPr txBox="1"/>
          <p:nvPr/>
        </p:nvSpPr>
        <p:spPr>
          <a:xfrm>
            <a:off x="3301949" y="5217971"/>
            <a:ext cx="18416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…wait…</a:t>
            </a:r>
          </a:p>
        </p:txBody>
      </p:sp>
      <p:sp>
        <p:nvSpPr>
          <p:cNvPr id="196" name="Connection Line"/>
          <p:cNvSpPr/>
          <p:nvPr/>
        </p:nvSpPr>
        <p:spPr>
          <a:xfrm>
            <a:off x="2804098" y="5750036"/>
            <a:ext cx="2018364" cy="894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2257" y="21055"/>
                  <a:pt x="5057" y="13855"/>
                  <a:pt x="0" y="0"/>
                </a:cubicBezTo>
              </a:path>
            </a:pathLst>
          </a:custGeom>
          <a:ln w="25400">
            <a:solidFill>
              <a:srgbClr val="0433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2" name="Response"/>
          <p:cNvSpPr txBox="1"/>
          <p:nvPr/>
        </p:nvSpPr>
        <p:spPr>
          <a:xfrm>
            <a:off x="2196642" y="6906517"/>
            <a:ext cx="2172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197" name="Connection Line"/>
          <p:cNvSpPr/>
          <p:nvPr/>
        </p:nvSpPr>
        <p:spPr>
          <a:xfrm>
            <a:off x="7442200" y="6213437"/>
            <a:ext cx="1837019" cy="804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8F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4" name="Client changes…"/>
          <p:cNvSpPr txBox="1"/>
          <p:nvPr/>
        </p:nvSpPr>
        <p:spPr>
          <a:xfrm>
            <a:off x="5688914" y="7192267"/>
            <a:ext cx="331607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8F00"/>
                </a:solidFill>
              </a:defRPr>
            </a:pPr>
            <a:r>
              <a:t>Client changes</a:t>
            </a:r>
          </a:p>
          <a:p>
            <a:pPr>
              <a:defRPr>
                <a:solidFill>
                  <a:srgbClr val="008F00"/>
                </a:solidFill>
              </a:defRPr>
            </a:pPr>
            <a:r>
              <a:t>"state"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00" name="Cli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Clients</a:t>
            </a:r>
          </a:p>
          <a:p>
            <a:pPr/>
            <a:r>
              <a:t>Browsers</a:t>
            </a:r>
          </a:p>
          <a:p>
            <a:pPr/>
            <a:r>
              <a:t>Mobile Apps</a:t>
            </a:r>
          </a:p>
          <a:p>
            <a:pPr/>
            <a:r>
              <a:t>Voice Browser ("Screen Reader")</a:t>
            </a:r>
          </a:p>
          <a:p>
            <a:pPr/>
            <a:r>
              <a:t>Web crawler ("Robot")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03" name="Server / Host…"/>
          <p:cNvSpPr txBox="1"/>
          <p:nvPr>
            <p:ph type="body" sz="half" idx="1"/>
          </p:nvPr>
        </p:nvSpPr>
        <p:spPr>
          <a:xfrm>
            <a:off x="952500" y="2590800"/>
            <a:ext cx="11099800" cy="431016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Server / Host</a:t>
            </a:r>
          </a:p>
          <a:p>
            <a:pPr/>
            <a:r>
              <a:t>A Server accepts connections from clients</a:t>
            </a:r>
          </a:p>
          <a:p>
            <a:pPr/>
            <a:r>
              <a:t>A host is a network device providing resources</a:t>
            </a:r>
          </a:p>
          <a:p>
            <a:pPr/>
            <a:r>
              <a:t>May be the same machine - client doesn't know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06" name="Domain Name Service (DNS)…"/>
          <p:cNvSpPr txBox="1"/>
          <p:nvPr>
            <p:ph type="body" idx="1"/>
          </p:nvPr>
        </p:nvSpPr>
        <p:spPr>
          <a:xfrm>
            <a:off x="952500" y="2590800"/>
            <a:ext cx="11099800" cy="557867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Domain Name Service (DNS)</a:t>
            </a:r>
          </a:p>
          <a:p>
            <a:pPr/>
            <a:r>
              <a:t>Like a phone book</a:t>
            </a:r>
          </a:p>
          <a:p>
            <a:pPr/>
            <a:r>
              <a:t>Turns a human-friendly name into IP address</a:t>
            </a:r>
          </a:p>
          <a:p>
            <a:pPr/>
            <a:r>
              <a:t>'</a:t>
            </a:r>
            <a:r>
              <a:rPr u="sng">
                <a:hlinkClick r:id="rId2" invalidUrl="" action="" tgtFrame="" tooltip="" history="1" highlightClick="0" endSnd="0"/>
              </a:rPr>
              <a:t>google.com</a:t>
            </a:r>
            <a:r>
              <a:t>' -&gt; 172.16.254.1</a:t>
            </a:r>
          </a:p>
          <a:p>
            <a:pPr/>
            <a:r>
              <a:t>A server at that IP "listens" on Port 80 (HTTP)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09" name="Uniform Resource Locator (URL)"/>
          <p:cNvSpPr txBox="1"/>
          <p:nvPr>
            <p:ph type="body" sz="quarter" idx="1"/>
          </p:nvPr>
        </p:nvSpPr>
        <p:spPr>
          <a:xfrm>
            <a:off x="952500" y="2590800"/>
            <a:ext cx="11099800" cy="796578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Uniform Resource Locator (URL)</a:t>
            </a:r>
          </a:p>
        </p:txBody>
      </p:sp>
      <p:sp>
        <p:nvSpPr>
          <p:cNvPr id="210" name="http://google.com/news/today#sports"/>
          <p:cNvSpPr txBox="1"/>
          <p:nvPr/>
        </p:nvSpPr>
        <p:spPr>
          <a:xfrm>
            <a:off x="1066800" y="3849861"/>
            <a:ext cx="11099800" cy="79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4200"/>
              </a:spcBef>
              <a:defRPr sz="3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http://google.com/news/today#sports</a:t>
            </a:r>
          </a:p>
        </p:txBody>
      </p:sp>
      <p:sp>
        <p:nvSpPr>
          <p:cNvPr id="211" name="scheme:[//[user:password@]host[:port]][/]path[?query][#fragment]"/>
          <p:cNvSpPr txBox="1"/>
          <p:nvPr/>
        </p:nvSpPr>
        <p:spPr>
          <a:xfrm>
            <a:off x="1066800" y="5107161"/>
            <a:ext cx="11099800" cy="79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43991">
              <a:spcBef>
                <a:spcPts val="3100"/>
              </a:spcBef>
              <a:defRPr sz="2888"/>
            </a:lvl1pPr>
          </a:lstStyle>
          <a:p>
            <a:pPr/>
            <a:r>
              <a:t>scheme:[//[user:password@]host[:port]][/]path[?query][#fragment]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14" name="HTT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HTTP</a:t>
            </a:r>
          </a:p>
          <a:p>
            <a:pPr/>
            <a:r>
              <a:t>Hyper Text Transfer Protocol</a:t>
            </a:r>
          </a:p>
          <a:p>
            <a:pPr/>
            <a:r>
              <a:t>Defines communication methods</a:t>
            </a:r>
          </a:p>
          <a:p>
            <a:pPr/>
            <a:r>
              <a:t>Two types, Request and Response</a:t>
            </a:r>
          </a:p>
          <a:p>
            <a:pPr/>
            <a:r>
              <a:t>Response often includes HTML</a:t>
            </a:r>
          </a:p>
          <a:p>
            <a:pPr/>
            <a:r>
              <a:t>Stateless - each Response ends transaction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ab: Use cur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Use curl</a:t>
            </a:r>
          </a:p>
        </p:txBody>
      </p:sp>
      <p:sp>
        <p:nvSpPr>
          <p:cNvPr id="217" name="First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spcBef>
                <a:spcPts val="4100"/>
              </a:spcBef>
              <a:defRPr sz="3724"/>
            </a:pPr>
            <a:r>
              <a:t>First…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Mac: open Terminal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Windows: open git bash, or https://curl.haxx.se/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Then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'curl -v google.com'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'curl -v www.google.com'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20" name="HTTP Requ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HTTP Request</a:t>
            </a:r>
          </a:p>
          <a:p>
            <a:pPr/>
            <a:r>
              <a:t>Specify a resource (noun) and a method (verb)</a:t>
            </a:r>
          </a:p>
          <a:p>
            <a:pPr/>
            <a:r>
              <a:t>Common methods</a:t>
            </a:r>
          </a:p>
          <a:p>
            <a:pPr lvl="1"/>
            <a:r>
              <a:t>GET: retrieve data ("safe" - does nothing else)</a:t>
            </a:r>
          </a:p>
          <a:p>
            <a:pPr lvl="1"/>
            <a:r>
              <a:t>POST: add request body to a resource</a:t>
            </a:r>
          </a:p>
          <a:p>
            <a:pPr lvl="1"/>
            <a:r>
              <a:t>PUT, DELETE, OPTIONS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26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23" name="Common HTTP Request Hea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HTTP Request Headers</a:t>
            </a:r>
          </a:p>
          <a:p>
            <a:pPr/>
            <a:r>
              <a:t>Accept (content-types)</a:t>
            </a:r>
          </a:p>
          <a:p>
            <a:pPr/>
            <a:r>
              <a:t>Cookie</a:t>
            </a:r>
          </a:p>
          <a:p>
            <a:pPr/>
            <a:r>
              <a:t>Origin</a:t>
            </a:r>
          </a:p>
          <a:p>
            <a:pPr/>
            <a:r>
              <a:t>User-Agent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26" name="Common HTTP Response Hea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HTTP Response Headers</a:t>
            </a:r>
          </a:p>
          <a:p>
            <a:pPr/>
            <a:r>
              <a:t>Access-Control-Allow-Origin</a:t>
            </a:r>
          </a:p>
          <a:p>
            <a:pPr/>
            <a:r>
              <a:t>Cache-Control</a:t>
            </a:r>
          </a:p>
          <a:p>
            <a:pPr/>
            <a:r>
              <a:t>Content-[ Type | Language  Location ]</a:t>
            </a:r>
          </a:p>
          <a:p>
            <a:pPr/>
            <a:r>
              <a:t>Set-Cookie</a:t>
            </a:r>
          </a:p>
          <a:p>
            <a:pPr/>
            <a:r>
              <a:t>Status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Web Dev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Dev Basics</a:t>
            </a:r>
          </a:p>
        </p:txBody>
      </p:sp>
      <p:sp>
        <p:nvSpPr>
          <p:cNvPr id="229" name="HTTP Status Co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HTTP Status Codes</a:t>
            </a:r>
          </a:p>
          <a:p>
            <a:pPr/>
            <a:r>
              <a:t>1xx Informational</a:t>
            </a:r>
          </a:p>
          <a:p>
            <a:pPr/>
            <a:r>
              <a:t>2xx Success</a:t>
            </a:r>
          </a:p>
          <a:p>
            <a:pPr/>
            <a:r>
              <a:t>3xx Redirection</a:t>
            </a:r>
          </a:p>
          <a:p>
            <a:pPr/>
            <a:r>
              <a:t>4xx Client Error</a:t>
            </a:r>
          </a:p>
          <a:p>
            <a:pPr/>
            <a:r>
              <a:t>5xx Server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ab: More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More HTTP</a:t>
            </a:r>
          </a:p>
        </p:txBody>
      </p:sp>
      <p:sp>
        <p:nvSpPr>
          <p:cNvPr id="232" name="Install Postman app, th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Install Postman app, then</a:t>
            </a:r>
          </a:p>
          <a:p>
            <a:pPr lvl="1"/>
            <a:r>
              <a:t>Visit </a:t>
            </a:r>
            <a:r>
              <a:rPr u="sng">
                <a:hlinkClick r:id="rId2" invalidUrl="" action="" tgtFrame="" tooltip="" history="1" highlightClick="0" endSnd="0"/>
              </a:rPr>
              <a:t>http://requestb.in/</a:t>
            </a:r>
          </a:p>
          <a:p>
            <a:pPr lvl="1"/>
            <a:r>
              <a:t>Follow instructions </a:t>
            </a:r>
          </a:p>
          <a:p>
            <a:pPr lvl="1"/>
            <a:r>
              <a:t>Create a new bin</a:t>
            </a:r>
          </a:p>
          <a:p>
            <a:pPr lvl="1"/>
            <a:r>
              <a:t>Submit POST / PUT / DELETE requests</a:t>
            </a:r>
          </a:p>
          <a:p>
            <a:pPr lvl="1"/>
            <a:r>
              <a:t>Examine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35" name="What is HTML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31622">
              <a:spcBef>
                <a:spcPts val="3800"/>
              </a:spcBef>
              <a:buSzTx/>
              <a:buNone/>
              <a:defRPr sz="3458"/>
            </a:pPr>
            <a:r>
              <a:t>What is HTML?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Hyper Text Markup Language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Gives semantic structure to content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"Mark up" human-readable content by adding machine-readable content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The foundation of any web app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Not for display /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38" name="His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History</a:t>
            </a:r>
          </a:p>
          <a:p>
            <a:pPr/>
            <a:r>
              <a:t>Invented by Tim Berners-Lee at CERN</a:t>
            </a:r>
          </a:p>
          <a:p>
            <a:pPr/>
            <a:r>
              <a:t>Inspired by SGML, an earlier markup from IBM</a:t>
            </a:r>
          </a:p>
          <a:p>
            <a:pPr/>
            <a:r>
              <a:t>Intended for physicists to share white papers</a:t>
            </a:r>
          </a:p>
          <a:p>
            <a:pPr/>
            <a:r>
              <a:t>Took its guidance from outline format</a:t>
            </a:r>
          </a:p>
          <a:p>
            <a:pPr/>
            <a:r>
              <a:t>List, section, header, paragraph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41" name="Seman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Semantics</a:t>
            </a:r>
          </a:p>
          <a:p>
            <a:pPr/>
            <a:r>
              <a:t>Syntax : Semantics :: Grammar : Meaning</a:t>
            </a:r>
          </a:p>
          <a:p>
            <a:pPr/>
            <a:r>
              <a:t>Elements add semantic meaning</a:t>
            </a:r>
          </a:p>
          <a:p>
            <a:pPr/>
            <a:r>
              <a:t>Humans recognize list, section, header, etc</a:t>
            </a:r>
          </a:p>
          <a:p>
            <a:pPr/>
            <a:r>
              <a:t>Machines need a little help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44" name="HTML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66674">
              <a:spcBef>
                <a:spcPts val="4000"/>
              </a:spcBef>
              <a:buSzTx/>
              <a:buNone/>
              <a:defRPr sz="3686"/>
            </a:pPr>
            <a:r>
              <a:t>HTML Syntax</a:t>
            </a:r>
          </a:p>
          <a:p>
            <a:pPr marL="0" indent="0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619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619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element-name</a:t>
            </a:r>
            <a:r>
              <a:rPr>
                <a:solidFill>
                  <a:srgbClr val="34BBC8"/>
                </a:solidFill>
              </a:rPr>
              <a:t> attribute-</a:t>
            </a:r>
            <a:r>
              <a:rPr>
                <a:solidFill>
                  <a:srgbClr val="34BC26"/>
                </a:solidFill>
              </a:rPr>
              <a:t>name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"value"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619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Element innerHTML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another-element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43484">
              <a:spcBef>
                <a:spcPts val="0"/>
              </a:spcBef>
              <a:buSz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619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element-name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Case insensitive, lower case preferred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Double quotes required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Closing tag depends whether element can contain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47" name="HTML Document stru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 Document structure</a:t>
            </a:r>
          </a:p>
          <a:p>
            <a:pPr/>
            <a:r>
              <a:t>Document begins with &lt;html&gt; element</a:t>
            </a:r>
          </a:p>
          <a:p>
            <a:pPr/>
            <a:r>
              <a:t>Contains &lt;head&gt; and &lt;body&gt;</a:t>
            </a:r>
          </a:p>
          <a:p>
            <a:pPr/>
            <a:r>
              <a:t>&lt;head&gt; contains metadata about the document</a:t>
            </a:r>
          </a:p>
          <a:p>
            <a:pPr/>
            <a:r>
              <a:t>&lt;body&gt; contains document content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50" name="&lt;!-- from https://www.sitepoint.com/a-basic-html5-template/ --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&lt;!-- from https://www.sitepoint.com/a-basic-html5-template/ --&gt; 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&lt;!doctype html&gt;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t>html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lang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"en"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t>head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meta</a:t>
            </a:r>
            <a:r>
              <a:rPr>
                <a:solidFill>
                  <a:srgbClr val="34BBC8"/>
                </a:solidFill>
              </a:rPr>
              <a:t> </a:t>
            </a:r>
            <a:r>
              <a:t>charset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"utf-8"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D53BD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title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The HTML5 Herald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title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meta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name</a:t>
            </a:r>
            <a:r>
              <a:rPr>
                <a:solidFill>
                  <a:srgbClr val="34BBC8"/>
                </a:solidFill>
              </a:rPr>
              <a:t>=</a:t>
            </a:r>
            <a:r>
              <a:t>"description"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content</a:t>
            </a:r>
            <a:r>
              <a:rPr>
                <a:solidFill>
                  <a:srgbClr val="34BBC8"/>
                </a:solidFill>
              </a:rPr>
              <a:t>=</a:t>
            </a:r>
            <a:r>
              <a:t>"The HTML5 Herald"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meta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name</a:t>
            </a:r>
            <a:r>
              <a:rPr>
                <a:solidFill>
                  <a:srgbClr val="34BBC8"/>
                </a:solidFill>
              </a:rPr>
              <a:t>=</a:t>
            </a:r>
            <a:r>
              <a:t>"author"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content</a:t>
            </a:r>
            <a:r>
              <a:rPr>
                <a:solidFill>
                  <a:srgbClr val="34BBC8"/>
                </a:solidFill>
              </a:rPr>
              <a:t>=</a:t>
            </a:r>
            <a:r>
              <a:t>"SitePoint"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link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rel</a:t>
            </a:r>
            <a:r>
              <a:rPr>
                <a:solidFill>
                  <a:srgbClr val="34BBC8"/>
                </a:solidFill>
              </a:rPr>
              <a:t>=</a:t>
            </a:r>
            <a:r>
              <a:t>"stylesheet"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href</a:t>
            </a:r>
            <a:r>
              <a:rPr>
                <a:solidFill>
                  <a:srgbClr val="34BBC8"/>
                </a:solidFill>
              </a:rPr>
              <a:t>=</a:t>
            </a:r>
            <a:r>
              <a:t>"css/styles.css?v=1.0"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  </a:t>
            </a:r>
            <a:r>
              <a:t>&lt;!--[if lt IE 9]&gt;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&lt;script src="https://cdnjs...html5shiv.js"&gt;&lt;/script&gt;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&lt;![endif]--&gt;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53BD3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t>head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t>body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D53BD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h1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Most Important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h1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script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src</a:t>
            </a:r>
            <a:r>
              <a:rPr>
                <a:solidFill>
                  <a:srgbClr val="34BBC8"/>
                </a:solidFill>
              </a:rPr>
              <a:t>=</a:t>
            </a:r>
            <a:r>
              <a:t>"js/scripts.js"</a:t>
            </a:r>
            <a:r>
              <a:rPr>
                <a:solidFill>
                  <a:srgbClr val="34BBC8"/>
                </a:solidFill>
              </a:rPr>
              <a:t>&gt;&lt;/</a:t>
            </a:r>
            <a:r>
              <a:rPr>
                <a:solidFill>
                  <a:srgbClr val="CD7923"/>
                </a:solidFill>
              </a:rPr>
              <a:t>script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t>body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t>html</a:t>
            </a:r>
            <a:r>
              <a:rPr>
                <a:solidFill>
                  <a:srgbClr val="34BBC8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9" name="Day 1…"/>
          <p:cNvSpPr txBox="1"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Day 1</a:t>
            </a:r>
          </a:p>
          <a:p>
            <a:pPr/>
            <a:r>
              <a:t>Principles of Software Quality Assurance</a:t>
            </a:r>
          </a:p>
          <a:p>
            <a:pPr/>
            <a:r>
              <a:t>Web Development Basics </a:t>
            </a:r>
          </a:p>
          <a:p>
            <a:pPr/>
            <a:r>
              <a:t>Developer Tools</a:t>
            </a:r>
          </a:p>
          <a:p>
            <a:pPr/>
            <a:r>
              <a:t>Intro to HTML, HTML5, and Semantic markup</a:t>
            </a:r>
          </a:p>
          <a:p>
            <a:pPr/>
            <a:r>
              <a:t>Intro to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53" name="Style guide - why have on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Style guide - why have one?</a:t>
            </a:r>
          </a:p>
          <a:p>
            <a:pPr/>
            <a:r>
              <a:t>Many styles are a matter of taste</a:t>
            </a:r>
          </a:p>
          <a:p>
            <a:pPr/>
            <a:r>
              <a:t>Codebase should look like it had one author</a:t>
            </a:r>
          </a:p>
          <a:p>
            <a:pPr/>
            <a:r>
              <a:t>Following the guide more important than taste</a:t>
            </a:r>
          </a:p>
          <a:p>
            <a:pPr/>
            <a:r>
              <a:t>Proper indentation is not just taste</a:t>
            </a:r>
          </a:p>
          <a:p>
            <a:pPr/>
            <a:r>
              <a:t>Indenting is critical to visual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56" name="Common style r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style rules</a:t>
            </a:r>
          </a:p>
          <a:p>
            <a:pPr/>
            <a:r>
              <a:t>Indent nested tags</a:t>
            </a:r>
          </a:p>
          <a:p>
            <a:pPr/>
            <a:r>
              <a:t>Use two spaces for indenting</a:t>
            </a:r>
          </a:p>
          <a:p>
            <a:pPr/>
            <a:r>
              <a:t>Break long elements (&gt;80 chars) into multi lines</a:t>
            </a:r>
          </a:p>
          <a:p>
            <a:pPr/>
            <a:r>
              <a:t>Use whitespace to separate functional 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59" name="Fault Toler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Fault Tolerance</a:t>
            </a:r>
          </a:p>
          <a:p>
            <a:pPr/>
            <a:r>
              <a:t>Browsers will "fix" a lot of problem HTML</a:t>
            </a:r>
          </a:p>
          <a:p>
            <a:pPr lvl="1"/>
            <a:r>
              <a:t>Unrecognized elements</a:t>
            </a:r>
          </a:p>
          <a:p>
            <a:pPr lvl="1"/>
            <a:r>
              <a:t>Unmatched close tags</a:t>
            </a:r>
          </a:p>
          <a:p>
            <a:pPr lvl="1"/>
            <a:r>
              <a:t>Invalid attributes</a:t>
            </a:r>
          </a:p>
          <a:p>
            <a:pPr/>
            <a:r>
              <a:t>This can be good and bad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62" name="Valid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Validation</a:t>
            </a:r>
          </a:p>
          <a:p>
            <a:pPr/>
            <a:r>
              <a:t>Automatic validation identifies HTML errors</a:t>
            </a:r>
          </a:p>
          <a:p>
            <a:pPr/>
            <a:r>
              <a:t>Bad HTML can cause insidious problems</a:t>
            </a:r>
          </a:p>
          <a:p>
            <a:pPr lvl="1"/>
            <a:r>
              <a:t>SEO / ADA penalties</a:t>
            </a:r>
          </a:p>
          <a:p>
            <a:pPr lvl="1"/>
            <a:r>
              <a:t>JavaScript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65" name="Valid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Validation</a:t>
            </a:r>
          </a:p>
          <a:p>
            <a:pPr/>
            <a:r>
              <a:t>Many good tools online</a:t>
            </a:r>
          </a:p>
          <a:p>
            <a:pPr/>
            <a:r>
              <a:t>Various browser &amp; editor plugins available</a:t>
            </a:r>
          </a:p>
          <a:p>
            <a:pPr/>
            <a:r>
              <a:rPr u="sng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www.w3cvalidator.org</a:t>
            </a:r>
            <a:r>
              <a:t> a good place to 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68" name="Common validation err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validation errors</a:t>
            </a:r>
          </a:p>
          <a:p>
            <a:pPr/>
            <a:r>
              <a:t>Some tags and elements are required</a:t>
            </a:r>
          </a:p>
          <a:p>
            <a:pPr lvl="1"/>
            <a:r>
              <a:t>&lt;!doctype html&gt;, &lt;meta charset&gt;</a:t>
            </a:r>
          </a:p>
          <a:p>
            <a:pPr/>
            <a:r>
              <a:t>Some tags can't nest within others</a:t>
            </a:r>
          </a:p>
          <a:p>
            <a:pPr lvl="1"/>
            <a:r>
              <a:t>Header tags (&lt;h*&gt;), &lt;input&gt; within &lt;table&gt;</a:t>
            </a:r>
          </a:p>
          <a:p>
            <a:pPr/>
            <a:r>
              <a:t>&lt;img&gt; tags require 'alt' 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Lab: 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Validation</a:t>
            </a:r>
          </a:p>
        </p:txBody>
      </p:sp>
      <p:sp>
        <p:nvSpPr>
          <p:cNvPr id="271" name="Validate any HTML at www.w3cvalidator.or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Validate any HTML at </a:t>
            </a:r>
            <a:r>
              <a:rPr u="sng">
                <a:hlinkClick r:id="rId2" invalidUrl="" action="" tgtFrame="" tooltip="" history="1" highlightClick="0" endSnd="0"/>
              </a:rPr>
              <a:t>www.w3cvalidator.org</a:t>
            </a:r>
          </a:p>
          <a:p>
            <a:pPr/>
            <a:r>
              <a:t>Examine results &amp; fix errors</a:t>
            </a:r>
          </a:p>
          <a:p>
            <a:pPr/>
            <a:r>
              <a:t>Find some other validation rules </a:t>
            </a:r>
          </a:p>
          <a:p>
            <a:pPr/>
            <a:r>
              <a:t>Intentionally invalidate</a:t>
            </a:r>
          </a:p>
          <a:p>
            <a:pPr/>
            <a:r>
              <a:t>Examine what happens in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ab: Design 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Design HTML</a:t>
            </a:r>
          </a:p>
        </p:txBody>
      </p:sp>
      <p:sp>
        <p:nvSpPr>
          <p:cNvPr id="274" name="Design implementation for HTML 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Design implementation for HTML file</a:t>
            </a:r>
          </a:p>
          <a:p>
            <a:pPr/>
            <a:r>
              <a:t>Review requirements document from earlier </a:t>
            </a:r>
          </a:p>
          <a:p>
            <a:pPr/>
            <a:r>
              <a:t>Create a new text document</a:t>
            </a:r>
          </a:p>
          <a:p>
            <a:pPr lvl="1"/>
            <a:r>
              <a:t>Declare features to be supported</a:t>
            </a:r>
          </a:p>
          <a:p>
            <a:pPr lvl="1"/>
            <a:r>
              <a:t>Choose appropriate HTML elements</a:t>
            </a:r>
          </a:p>
          <a:p>
            <a:pPr lvl="1"/>
            <a:r>
              <a:t>Document design decisions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Lab: First 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First HTML</a:t>
            </a:r>
          </a:p>
        </p:txBody>
      </p:sp>
      <p:sp>
        <p:nvSpPr>
          <p:cNvPr id="277" name="Create HTML file from Desig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Create HTML file from Design</a:t>
            </a:r>
          </a:p>
          <a:p>
            <a:pPr/>
            <a:r>
              <a:t>Start from template in class repo</a:t>
            </a:r>
          </a:p>
          <a:p>
            <a:pPr/>
            <a:r>
              <a:t>Add markup to support features</a:t>
            </a:r>
          </a:p>
          <a:p>
            <a:pPr/>
            <a:r>
              <a:t>Commit</a:t>
            </a:r>
          </a:p>
          <a:p>
            <a:pPr/>
            <a:r>
              <a:t>Validate</a:t>
            </a:r>
          </a:p>
          <a:p>
            <a:pPr/>
            <a:r>
              <a:t>Code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80" name="Document Object Model (DO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Document Object Model (DOM)</a:t>
            </a:r>
          </a:p>
          <a:p>
            <a:pPr/>
            <a:r>
              <a:t>Browser parses HTML</a:t>
            </a:r>
          </a:p>
          <a:p>
            <a:pPr/>
            <a:r>
              <a:t>Creates a representation in memory</a:t>
            </a:r>
          </a:p>
          <a:p>
            <a:pPr/>
            <a:r>
              <a:t>DOM is in memory</a:t>
            </a:r>
          </a:p>
          <a:p>
            <a:pPr/>
            <a:r>
              <a:t>HTML : recipe :: DOM : food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</a:t>
            </a:r>
          </a:p>
          <a:p>
            <a:pPr/>
            <a:r>
              <a:t>JavaScript Introduction</a:t>
            </a:r>
          </a:p>
          <a:p>
            <a:pPr/>
            <a:r>
              <a:t>Basic Objects, Arrays, and Loops</a:t>
            </a:r>
          </a:p>
          <a:p>
            <a:pPr/>
            <a:r>
              <a:t>TDD in Practice</a:t>
            </a:r>
          </a:p>
          <a:p>
            <a:pPr/>
            <a:r>
              <a:t>Functions</a:t>
            </a:r>
          </a:p>
          <a:p>
            <a:pPr/>
            <a:r>
              <a:t>Prototypal Inheritance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83" name="Document Object Model (DO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Document Object Model (DOM)</a:t>
            </a:r>
          </a:p>
          <a:p>
            <a:pPr/>
            <a:r>
              <a:t>Parse turns HTML markup into DOM objects</a:t>
            </a:r>
          </a:p>
          <a:p>
            <a:pPr/>
            <a:r>
              <a:t>HTML 'elements' become DOM 'nodes'</a:t>
            </a:r>
          </a:p>
          <a:p>
            <a:pPr/>
            <a:r>
              <a:t>Element attributes become object properties</a:t>
            </a:r>
          </a:p>
          <a:p>
            <a:pPr/>
            <a:r>
              <a:t>All user interaction in browser is with 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86" name="Chrome Developer 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Chrome Developer Tools</a:t>
            </a:r>
          </a:p>
          <a:p>
            <a:pPr/>
            <a:r>
              <a:t>View &gt; Developer &gt; Developer Tools</a:t>
            </a:r>
          </a:p>
          <a:p>
            <a:pPr/>
            <a:r>
              <a:t>Or, right-click and choose "Inspect Element"</a:t>
            </a:r>
          </a:p>
          <a:p>
            <a:pPr/>
            <a:r>
              <a:t>If not already, choose "Elements" from menu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</a:t>
            </a:r>
          </a:p>
        </p:txBody>
      </p:sp>
      <p:sp>
        <p:nvSpPr>
          <p:cNvPr id="289" name="Chrome Developer Tool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Chrome Developer Tools</a:t>
            </a:r>
          </a:p>
        </p:txBody>
      </p:sp>
      <p:pic>
        <p:nvPicPr>
          <p:cNvPr id="290" name="chrome-dev-tools.png" descr="chrome-dev-too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601" y="3301553"/>
            <a:ext cx="7931598" cy="7931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Lab: Dev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Dev Tools</a:t>
            </a:r>
          </a:p>
        </p:txBody>
      </p:sp>
      <p:sp>
        <p:nvSpPr>
          <p:cNvPr id="293" name="Examine HTML page with Dev To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Examine HTML page with Dev Tools</a:t>
            </a:r>
          </a:p>
          <a:p>
            <a:pPr/>
            <a:r>
              <a:t>Modify elements &amp; attributes, observe results</a:t>
            </a:r>
          </a:p>
          <a:p>
            <a:pPr/>
            <a:r>
              <a:t>Reload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Advanced 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296" name="HTML Spe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 Spec</a:t>
            </a:r>
          </a:p>
          <a:p>
            <a:pPr/>
            <a:r>
              <a:t>Version 4 finalized in 2000</a:t>
            </a:r>
          </a:p>
          <a:p>
            <a:pPr/>
            <a:r>
              <a:t>A lot changed since then </a:t>
            </a:r>
          </a:p>
          <a:p>
            <a:pPr/>
            <a:r>
              <a:t>Spec didn't change until 2014</a:t>
            </a:r>
          </a:p>
          <a:p>
            <a:pPr/>
            <a:r>
              <a:t>What happened?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Advanced 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299" name="HTML Spe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 Spec</a:t>
            </a:r>
          </a:p>
          <a:p>
            <a:pPr/>
            <a:r>
              <a:t>Browsers started supporting new features</a:t>
            </a:r>
          </a:p>
          <a:p>
            <a:pPr/>
            <a:r>
              <a:t>&lt;video&gt;, SVG, geolocation, oh my!</a:t>
            </a:r>
          </a:p>
          <a:p>
            <a:pPr/>
            <a:r>
              <a:t>HTMLWG couldn't / didn't keep up</a:t>
            </a:r>
          </a:p>
          <a:p>
            <a:pPr/>
            <a:r>
              <a:t>Fault tolerance ~= future proofing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Advanced 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302" name="HTML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2516">
              <a:spcBef>
                <a:spcPts val="4100"/>
              </a:spcBef>
              <a:buSzTx/>
              <a:buNone/>
              <a:defRPr sz="3724"/>
            </a:pPr>
            <a:r>
              <a:t>HTML5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Spec used to declare what should be implemented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Didn't work out great (JavaScript, CSS wars)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HTML5 flipped the order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Described the consensus usage of what already existed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Advanced 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305" name="HTML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HTML5</a:t>
            </a:r>
          </a:p>
          <a:p>
            <a:pPr/>
            <a:r>
              <a:t>HTML5 is a group of features</a:t>
            </a:r>
          </a:p>
          <a:p>
            <a:pPr/>
            <a:r>
              <a:t>Browsers support as many as they can</a:t>
            </a:r>
          </a:p>
          <a:p>
            <a:pPr/>
            <a:r>
              <a:t>Developer is responsible for either</a:t>
            </a:r>
          </a:p>
          <a:p>
            <a:pPr lvl="1"/>
            <a:r>
              <a:t>Progressive enhancement</a:t>
            </a:r>
          </a:p>
          <a:p>
            <a:pPr lvl="1"/>
            <a:r>
              <a:t>Graceful degradation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Advanced 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HTML</a:t>
            </a:r>
          </a:p>
        </p:txBody>
      </p:sp>
      <p:sp>
        <p:nvSpPr>
          <p:cNvPr id="308" name="HTML5 addi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HTML5 additions</a:t>
            </a:r>
          </a:p>
          <a:p>
            <a:pPr/>
            <a:r>
              <a:t>New functional elements: &lt;video&gt;, &lt;canvas&gt; etc.</a:t>
            </a:r>
          </a:p>
          <a:p>
            <a:pPr/>
            <a:r>
              <a:t>JavaScript: APIs like geolocation, local storage</a:t>
            </a:r>
          </a:p>
          <a:p>
            <a:pPr/>
            <a:r>
              <a:t>JavaScript ES6 often lumped in with HTML5</a:t>
            </a:r>
          </a:p>
          <a:p>
            <a:pPr/>
            <a:r>
              <a:t>Semantic 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emantic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Elements</a:t>
            </a:r>
          </a:p>
        </p:txBody>
      </p:sp>
      <p:sp>
        <p:nvSpPr>
          <p:cNvPr id="311" name="Remember voice browse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Remember voice browsers?</a:t>
            </a:r>
          </a:p>
          <a:p>
            <a:pPr/>
            <a:r>
              <a:t>They need an equivalent experience</a:t>
            </a:r>
          </a:p>
          <a:p>
            <a:pPr/>
            <a:r>
              <a:t>&lt;div&gt; and &lt;span&gt; got overused for formatting</a:t>
            </a:r>
          </a:p>
          <a:p>
            <a:pPr/>
            <a:r>
              <a:t>Use semantic elements instead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5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JavaScript Best Practices / Architecture</a:t>
            </a:r>
          </a:p>
          <a:p>
            <a:pPr/>
            <a:r>
              <a:t>Testable Objects Patterns</a:t>
            </a:r>
          </a:p>
          <a:p>
            <a:pPr/>
            <a:r>
              <a:t>Testable Callback Patterns</a:t>
            </a:r>
          </a:p>
          <a:p>
            <a:pPr/>
            <a:r>
              <a:t>Refactoring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emantic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Elements</a:t>
            </a:r>
          </a:p>
        </p:txBody>
      </p:sp>
      <p:sp>
        <p:nvSpPr>
          <p:cNvPr id="314" name="Instead of multiple &lt;div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/>
            <a:r>
              <a:t>Instead of multiple &lt;div&gt;…</a:t>
            </a:r>
          </a:p>
        </p:txBody>
      </p:sp>
      <p:pic>
        <p:nvPicPr>
          <p:cNvPr id="315" name="Screen Shot 2017-01-28 at 12.31.26 PM.png" descr="Screen Shot 2017-01-28 at 12.31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2794" y="3789667"/>
            <a:ext cx="4359212" cy="5129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emantic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Elements</a:t>
            </a:r>
          </a:p>
        </p:txBody>
      </p:sp>
      <p:sp>
        <p:nvSpPr>
          <p:cNvPr id="318" name="&lt;details&gt; - Additional info the user can view or hi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&lt;details&gt; - Additional info the user can view or hide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&lt;summary&gt; - heading for &lt;details&gt;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&lt;figure&gt; - Content, like images, code, etc.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&lt;figcaption&gt; - caption an &lt;img&gt; within &lt;figure&gt;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&lt;main&gt; - Specifies the main content of a document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&lt;mark&gt; - Defines marked/highlighted text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&lt;time&gt; - Defines a date/time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emantic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Elements</a:t>
            </a:r>
          </a:p>
        </p:txBody>
      </p:sp>
      <p:sp>
        <p:nvSpPr>
          <p:cNvPr id="321" name="New Input Typ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New Input Types</a:t>
            </a:r>
          </a:p>
          <a:p>
            <a:pPr lvl="1"/>
            <a:r>
              <a:t>date/time/-local, number, range, search, tel, url</a:t>
            </a:r>
          </a:p>
          <a:p>
            <a:pPr lvl="1"/>
            <a:r>
              <a:t>Older browsers treat new tags as type="text"</a:t>
            </a:r>
          </a:p>
          <a:p>
            <a:pPr/>
            <a:r>
              <a:t>New Input Attributes</a:t>
            </a:r>
          </a:p>
          <a:p>
            <a:pPr lvl="1"/>
            <a:r>
              <a:t>autocomplete, form, list, multiple,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Lab: HTML5 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HTML5 UI</a:t>
            </a:r>
          </a:p>
        </p:txBody>
      </p:sp>
      <p:sp>
        <p:nvSpPr>
          <p:cNvPr id="324" name="Add common UI el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Add common UI elements</a:t>
            </a:r>
          </a:p>
          <a:p>
            <a:pPr/>
            <a:r>
              <a:t>Header with nav menu</a:t>
            </a:r>
          </a:p>
          <a:p>
            <a:pPr/>
            <a:r>
              <a:t>TTT game in main content</a:t>
            </a:r>
          </a:p>
          <a:p>
            <a:pPr/>
            <a:r>
              <a:t>Sidebar with player info</a:t>
            </a:r>
          </a:p>
          <a:p>
            <a:pPr/>
            <a:r>
              <a:t>Footer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Intro to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27" name="What is CS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CSS?</a:t>
            </a:r>
          </a:p>
          <a:p>
            <a:pPr/>
            <a:r>
              <a:t>Cascading Style Sheets</a:t>
            </a:r>
          </a:p>
          <a:p>
            <a:pPr/>
            <a:r>
              <a:t>Controls visual display (presentation)</a:t>
            </a:r>
          </a:p>
          <a:p>
            <a:pPr/>
            <a:r>
              <a:t>Move visual attributes out of HTML</a:t>
            </a:r>
          </a:p>
          <a:p>
            <a:pPr/>
            <a:r>
              <a:t>Two part syntax: Selectors and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Intro to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30" name="body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body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t>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border</a:t>
            </a:r>
            <a:r>
              <a:t>: </a:t>
            </a:r>
            <a:r>
              <a:rPr>
                <a:solidFill>
                  <a:srgbClr val="C33720"/>
                </a:solidFill>
              </a:rPr>
              <a:t>1px</a:t>
            </a:r>
            <a:r>
              <a:t> </a:t>
            </a:r>
            <a:r>
              <a:rPr>
                <a:solidFill>
                  <a:srgbClr val="C33720"/>
                </a:solidFill>
              </a:rPr>
              <a:t>solid</a:t>
            </a:r>
            <a:r>
              <a:t> </a:t>
            </a:r>
            <a:r>
              <a:rPr>
                <a:solidFill>
                  <a:srgbClr val="C33720"/>
                </a:solidFill>
              </a:rPr>
              <a:t>red</a:t>
            </a:r>
            <a:r>
              <a:t>;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color</a:t>
            </a:r>
            <a:r>
              <a:t>: </a:t>
            </a:r>
            <a:r>
              <a:rPr>
                <a:solidFill>
                  <a:srgbClr val="C33720"/>
                </a:solidFill>
              </a:rPr>
              <a:t>lightblue</a:t>
            </a:r>
            <a:r>
              <a:t>;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  <a:r>
              <a:t>               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div</a:t>
            </a:r>
            <a:r>
              <a:rPr>
                <a:solidFill>
                  <a:srgbClr val="34BBC8"/>
                </a:solidFill>
              </a:rPr>
              <a:t>.some-class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t> 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background-image</a:t>
            </a:r>
            <a:r>
              <a:t>: </a:t>
            </a:r>
            <a:r>
              <a:rPr>
                <a:solidFill>
                  <a:srgbClr val="C33720"/>
                </a:solidFill>
              </a:rPr>
              <a:t>#ffffff url("img_tree.png") no-repeat right top</a:t>
            </a:r>
            <a:r>
              <a:t>;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34BC26"/>
                </a:solidFill>
              </a:rPr>
              <a:t>font-size</a:t>
            </a:r>
            <a:r>
              <a:t>: </a:t>
            </a:r>
            <a:r>
              <a:rPr>
                <a:solidFill>
                  <a:srgbClr val="C33720"/>
                </a:solidFill>
              </a:rPr>
              <a:t>3em</a:t>
            </a:r>
            <a:r>
              <a:t>;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margin</a:t>
            </a:r>
            <a:r>
              <a:t>: </a:t>
            </a:r>
            <a:r>
              <a:rPr>
                <a:solidFill>
                  <a:srgbClr val="C33720"/>
                </a:solidFill>
              </a:rPr>
              <a:t>3px 2px 3px 2px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C26"/>
                </a:solidFill>
              </a:rPr>
              <a:t>padding</a:t>
            </a:r>
            <a:r>
              <a:t>: </a:t>
            </a:r>
            <a:r>
              <a:rPr>
                <a:solidFill>
                  <a:srgbClr val="C33720"/>
                </a:solidFill>
              </a:rPr>
              <a:t>3px 2px</a:t>
            </a:r>
            <a:r>
              <a:t>;</a:t>
            </a:r>
            <a:br/>
            <a:r>
              <a:t>  </a:t>
            </a:r>
            <a:r>
              <a:rPr>
                <a:solidFill>
                  <a:srgbClr val="34BC26"/>
                </a:solidFill>
              </a:rPr>
              <a:t>padding-left</a:t>
            </a:r>
            <a:r>
              <a:t>: </a:t>
            </a:r>
            <a:r>
              <a:rPr>
                <a:solidFill>
                  <a:srgbClr val="C33720"/>
                </a:solidFill>
              </a:rPr>
              <a:t>4px</a:t>
            </a:r>
            <a:r>
              <a:t>;                                     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331" name="Selector"/>
          <p:cNvSpPr txBox="1"/>
          <p:nvPr/>
        </p:nvSpPr>
        <p:spPr>
          <a:xfrm>
            <a:off x="2723845" y="2241550"/>
            <a:ext cx="17913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Selector</a:t>
            </a:r>
          </a:p>
        </p:txBody>
      </p:sp>
      <p:sp>
        <p:nvSpPr>
          <p:cNvPr id="332" name="Rule"/>
          <p:cNvSpPr txBox="1"/>
          <p:nvPr/>
        </p:nvSpPr>
        <p:spPr>
          <a:xfrm>
            <a:off x="1350485" y="3472948"/>
            <a:ext cx="4689537" cy="927101"/>
          </a:xfrm>
          <a:prstGeom prst="rect">
            <a:avLst/>
          </a:prstGeom>
          <a:solidFill>
            <a:srgbClr val="000000">
              <a:alpha val="72623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/>
            </a:lvl1pPr>
          </a:lstStyle>
          <a:p>
            <a:pPr/>
            <a:r>
              <a:t>Rule</a:t>
            </a:r>
          </a:p>
        </p:txBody>
      </p:sp>
      <p:sp>
        <p:nvSpPr>
          <p:cNvPr id="333" name="Properties"/>
          <p:cNvSpPr txBox="1"/>
          <p:nvPr/>
        </p:nvSpPr>
        <p:spPr>
          <a:xfrm>
            <a:off x="8070748" y="7244750"/>
            <a:ext cx="2197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Properties</a:t>
            </a:r>
          </a:p>
        </p:txBody>
      </p:sp>
      <p:sp>
        <p:nvSpPr>
          <p:cNvPr id="334" name="Line"/>
          <p:cNvSpPr/>
          <p:nvPr/>
        </p:nvSpPr>
        <p:spPr>
          <a:xfrm flipH="1">
            <a:off x="1425327" y="2617534"/>
            <a:ext cx="1290076" cy="66217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35" name="Line"/>
          <p:cNvSpPr/>
          <p:nvPr/>
        </p:nvSpPr>
        <p:spPr>
          <a:xfrm flipH="1" flipV="1">
            <a:off x="5413293" y="6386535"/>
            <a:ext cx="2562313" cy="10228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36" name="Line"/>
          <p:cNvSpPr/>
          <p:nvPr/>
        </p:nvSpPr>
        <p:spPr>
          <a:xfrm flipH="1" flipV="1">
            <a:off x="6588295" y="7349479"/>
            <a:ext cx="1343947" cy="1682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337" name="Line"/>
          <p:cNvSpPr/>
          <p:nvPr/>
        </p:nvSpPr>
        <p:spPr>
          <a:xfrm flipH="1">
            <a:off x="5710108" y="7651502"/>
            <a:ext cx="2196263" cy="18593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Intro to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40" name="Selec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Selectors</a:t>
            </a:r>
          </a:p>
          <a:p>
            <a:pPr/>
            <a:r>
              <a:t>Expressions which describe sets of elements</a:t>
            </a:r>
          </a:p>
          <a:p>
            <a:pPr/>
            <a:r>
              <a:t>Set may have many members, or none</a:t>
            </a:r>
          </a:p>
          <a:p>
            <a:pPr/>
            <a:r>
              <a:t>Rules applied to DOM nodes in sets</a:t>
            </a:r>
          </a:p>
          <a:p>
            <a:pPr/>
            <a:r>
              <a:t>Selectors also used for identifying / retrieving sets - without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Intro to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43" name="Selector ato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Selector atoms</a:t>
            </a:r>
          </a:p>
          <a:p>
            <a:pPr/>
            <a:r>
              <a:t>Tag: any HTML tag</a:t>
            </a:r>
          </a:p>
          <a:p>
            <a:pPr/>
            <a:r>
              <a:t>Class</a:t>
            </a:r>
          </a:p>
          <a:p>
            <a:pPr lvl="1"/>
            <a:r>
              <a:t>User-meaningful text string ( 'sale-items' )</a:t>
            </a:r>
          </a:p>
          <a:p>
            <a:pPr lvl="1"/>
            <a:r>
              <a:t>Elements can have multiple classes</a:t>
            </a:r>
          </a:p>
          <a:p>
            <a:pPr/>
            <a:r>
              <a:t>ID: like class, but must be unique per 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Intro to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46" name="Selector atoms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Selector atoms syntax</a:t>
            </a:r>
          </a:p>
          <a:p>
            <a:pPr/>
            <a:r>
              <a:t>Tag: HTML tag directly - 'a' or 'div'</a:t>
            </a:r>
          </a:p>
          <a:p>
            <a:pPr/>
            <a:r>
              <a:t>Class: dot before text string - '.sale-items'</a:t>
            </a:r>
          </a:p>
          <a:p>
            <a:pPr/>
            <a:r>
              <a:t>ID: pound before text string - '#my-favorite' </a:t>
            </a:r>
          </a:p>
          <a:p>
            <a:pPr/>
            <a:r>
              <a:t>Can be combined: ( 'div.sale-items', 'a#my-fav'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Selectors</a:t>
            </a:r>
          </a:p>
        </p:txBody>
      </p:sp>
      <p:sp>
        <p:nvSpPr>
          <p:cNvPr id="349" name="Opera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Operators</a:t>
            </a:r>
          </a:p>
          <a:p>
            <a:pPr>
              <a:lnSpc>
                <a:spcPct val="150000"/>
              </a:lnSpc>
            </a:pPr>
            <a:r>
              <a:t>Asterisk is "universal selector" (wild card)</a:t>
            </a:r>
          </a:p>
          <a:p>
            <a:pPr>
              <a:lnSpc>
                <a:spcPct val="150000"/>
              </a:lnSpc>
            </a:pPr>
            <a:r>
              <a:t>Simple space indicates descendants</a:t>
            </a:r>
          </a:p>
          <a:p>
            <a:pPr>
              <a:lnSpc>
                <a:spcPct val="150000"/>
              </a:lnSpc>
            </a:pPr>
            <a:r>
              <a:t>Greater than limits to direct descendants</a:t>
            </a:r>
          </a:p>
          <a:p>
            <a:pPr>
              <a:lnSpc>
                <a:spcPct val="150000"/>
              </a:lnSpc>
            </a:pPr>
            <a:r>
              <a:t>Comma creates groups which share a rule</a:t>
            </a:r>
          </a:p>
        </p:txBody>
      </p:sp>
      <p:sp>
        <p:nvSpPr>
          <p:cNvPr id="350" name="* { /* applies to any element */ }"/>
          <p:cNvSpPr txBox="1"/>
          <p:nvPr/>
        </p:nvSpPr>
        <p:spPr>
          <a:xfrm>
            <a:off x="2337606" y="4531828"/>
            <a:ext cx="5814988" cy="459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element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351" name="ul * { /* applies to any element within any ul */ }"/>
          <p:cNvSpPr txBox="1"/>
          <p:nvPr/>
        </p:nvSpPr>
        <p:spPr>
          <a:xfrm>
            <a:off x="2364075" y="5948384"/>
            <a:ext cx="8276650" cy="4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element within any ul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352" name="ul &gt; * { /* applies -directly- under ul - no grandkids */ }"/>
          <p:cNvSpPr txBox="1"/>
          <p:nvPr/>
        </p:nvSpPr>
        <p:spPr>
          <a:xfrm>
            <a:off x="2364075" y="7340600"/>
            <a:ext cx="9557018" cy="4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&gt;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-directly- under ul - no grandkids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353" name="ul, p a { /* any ul, and also any a under p */ }"/>
          <p:cNvSpPr txBox="1"/>
          <p:nvPr/>
        </p:nvSpPr>
        <p:spPr>
          <a:xfrm>
            <a:off x="2364075" y="8732815"/>
            <a:ext cx="7796512" cy="434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ul, p a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any ul, and also any a under p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8" name="Day 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4</a:t>
            </a:r>
          </a:p>
          <a:p>
            <a:pPr/>
            <a:r>
              <a:t>Intro to JavaScript Testing Tools</a:t>
            </a:r>
          </a:p>
          <a:p>
            <a:pPr/>
            <a:r>
              <a:t>Testable DOM Manipulation</a:t>
            </a:r>
          </a:p>
          <a:p>
            <a:pPr/>
            <a:r>
              <a:t>Testable Event Handling</a:t>
            </a:r>
          </a:p>
          <a:p>
            <a:pPr/>
            <a:r>
              <a:t>Testable jQuery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ab: 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Selectors</a:t>
            </a:r>
          </a:p>
        </p:txBody>
      </p:sp>
      <p:sp>
        <p:nvSpPr>
          <p:cNvPr id="356" name="Open Chrome &gt; dev tools &gt; Console pan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Open Chrome &gt; dev tools &gt; Console panel</a:t>
            </a:r>
          </a:p>
          <a:p>
            <a:pPr/>
            <a:r>
              <a:t>Type 'document.querySelectorAll( "body" )'</a:t>
            </a:r>
          </a:p>
          <a:p>
            <a:pPr/>
            <a:r>
              <a:t>Examine results</a:t>
            </a:r>
          </a:p>
          <a:p>
            <a:pPr/>
            <a:r>
              <a:t>Replace 'body' with other selectors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Intro to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CSS</a:t>
            </a:r>
          </a:p>
        </p:txBody>
      </p:sp>
      <p:sp>
        <p:nvSpPr>
          <p:cNvPr id="359" name="R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Rules</a:t>
            </a:r>
          </a:p>
          <a:p>
            <a:pPr/>
            <a:r>
              <a:t>Set display properties on selected elements</a:t>
            </a:r>
          </a:p>
          <a:p>
            <a:pPr/>
            <a:r>
              <a:t>Thousands of properties supported </a:t>
            </a:r>
          </a:p>
          <a:p>
            <a:pPr/>
            <a:r>
              <a:t>All aspects of display: position, color, typography</a:t>
            </a:r>
          </a:p>
          <a:p>
            <a:pPr/>
            <a:r>
              <a:t>CSS3 supports animations, 3D rotation,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Lab: Basic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Basic CSS</a:t>
            </a:r>
          </a:p>
        </p:txBody>
      </p:sp>
      <p:sp>
        <p:nvSpPr>
          <p:cNvPr id="362" name="Create style.css 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style.css file</a:t>
            </a:r>
          </a:p>
          <a:p>
            <a:pPr/>
            <a:r>
              <a:t>In .html from previous lab, add &lt;link&gt; to file</a:t>
            </a:r>
          </a:p>
          <a:p>
            <a:pPr/>
            <a:r>
              <a:t>Play with styles in Dev Tools</a:t>
            </a:r>
          </a:p>
          <a:p>
            <a:pPr/>
            <a:r>
              <a:t>When satisfied, write a style to file</a:t>
            </a:r>
          </a:p>
          <a:p>
            <a:pPr/>
            <a:r>
              <a:t>Refresh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1" name="Goals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Goals</a:t>
            </a:r>
          </a:p>
          <a:p>
            <a:pPr/>
            <a:r>
              <a:t>Perspective to make good engineering decisions</a:t>
            </a:r>
          </a:p>
          <a:p>
            <a:pPr/>
            <a:r>
              <a:t>Grounding in web dev fundamentals</a:t>
            </a:r>
          </a:p>
          <a:p>
            <a:pPr/>
            <a:r>
              <a:t>Familiarity with web dev tools</a:t>
            </a:r>
          </a:p>
          <a:p>
            <a:pPr/>
            <a:r>
              <a:t>Familiarity with test processes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4" name="Fundamental concepts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Fundamental concepts</a:t>
            </a:r>
          </a:p>
          <a:p>
            <a:pPr/>
            <a:r>
              <a:t>Some information may feel like review for you</a:t>
            </a:r>
          </a:p>
          <a:p>
            <a:pPr/>
            <a:r>
              <a:t>May not be review for your neighbor</a:t>
            </a:r>
          </a:p>
          <a:p>
            <a:pPr/>
            <a:r>
              <a:t>History helps to understand present</a:t>
            </a:r>
          </a:p>
          <a:p>
            <a:pPr/>
            <a:r>
              <a:t>Fundamental concepts deserve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