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oogle.com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oogle.com/news/today#sports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oogle.com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questb.in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to Web Dev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20" name="Elias Carlston, DevelopIntelligence…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ro to Web De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47" name="Best Practices…"/>
          <p:cNvSpPr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Best Practices</a:t>
            </a:r>
          </a:p>
          <a:p>
            <a:pPr/>
            <a:r>
              <a:t>Small pieces</a:t>
            </a:r>
          </a:p>
          <a:p>
            <a:pPr/>
            <a:r>
              <a:t>Good organization &amp; formatting</a:t>
            </a:r>
          </a:p>
          <a:p>
            <a:pPr/>
            <a:r>
              <a:t>Separation of Concerns / Single 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50" name="What is the Web?…"/>
          <p:cNvSpPr/>
          <p:nvPr>
            <p:ph type="body" sz="half" idx="1"/>
          </p:nvPr>
        </p:nvSpPr>
        <p:spPr>
          <a:xfrm>
            <a:off x="952500" y="2590800"/>
            <a:ext cx="11099800" cy="442366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the Web?</a:t>
            </a:r>
          </a:p>
          <a:p>
            <a:pPr/>
            <a:r>
              <a:t>At its most basic, Request and Response</a:t>
            </a:r>
          </a:p>
          <a:p>
            <a:pPr/>
            <a:r>
              <a:t>Client makes a request to Server</a:t>
            </a:r>
          </a:p>
          <a:p>
            <a:pPr/>
            <a:r>
              <a:t>Client handles the Server's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53" name="What is the Web?"/>
          <p:cNvSpPr/>
          <p:nvPr>
            <p:ph type="body" sz="half" idx="1"/>
          </p:nvPr>
        </p:nvSpPr>
        <p:spPr>
          <a:xfrm>
            <a:off x="952500" y="2590800"/>
            <a:ext cx="11099800" cy="44236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What is the Web?</a:t>
            </a:r>
          </a:p>
        </p:txBody>
      </p:sp>
      <p:sp>
        <p:nvSpPr>
          <p:cNvPr id="154" name="Server"/>
          <p:cNvSpPr/>
          <p:nvPr/>
        </p:nvSpPr>
        <p:spPr>
          <a:xfrm>
            <a:off x="1206500" y="3723133"/>
            <a:ext cx="2159000" cy="2159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55" name="Client…"/>
          <p:cNvSpPr/>
          <p:nvPr/>
        </p:nvSpPr>
        <p:spPr>
          <a:xfrm>
            <a:off x="5283200" y="4660900"/>
            <a:ext cx="2159000" cy="2159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Client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(User Agent)</a:t>
            </a:r>
          </a:p>
        </p:txBody>
      </p:sp>
      <p:sp>
        <p:nvSpPr>
          <p:cNvPr id="156" name="Client:…"/>
          <p:cNvSpPr/>
          <p:nvPr/>
        </p:nvSpPr>
        <p:spPr>
          <a:xfrm>
            <a:off x="9359900" y="6150867"/>
            <a:ext cx="2159000" cy="2159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Client: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"Page not found"</a:t>
            </a:r>
          </a:p>
        </p:txBody>
      </p:sp>
      <p:sp>
        <p:nvSpPr>
          <p:cNvPr id="164" name="Connection Line"/>
          <p:cNvSpPr/>
          <p:nvPr/>
        </p:nvSpPr>
        <p:spPr>
          <a:xfrm>
            <a:off x="3449372" y="4156856"/>
            <a:ext cx="1998352" cy="50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93" fill="norm" stroke="1" extrusionOk="0">
                <a:moveTo>
                  <a:pt x="0" y="552"/>
                </a:moveTo>
                <a:cubicBezTo>
                  <a:pt x="8534" y="-2007"/>
                  <a:pt x="15734" y="4340"/>
                  <a:pt x="21600" y="19593"/>
                </a:cubicBezTo>
              </a:path>
            </a:pathLst>
          </a:custGeom>
          <a:ln w="25400">
            <a:solidFill>
              <a:srgbClr val="FF26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8" name="Request"/>
          <p:cNvSpPr/>
          <p:nvPr/>
        </p:nvSpPr>
        <p:spPr>
          <a:xfrm>
            <a:off x="5283200" y="3640832"/>
            <a:ext cx="18169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59" name="…wait…"/>
          <p:cNvSpPr/>
          <p:nvPr/>
        </p:nvSpPr>
        <p:spPr>
          <a:xfrm>
            <a:off x="3301949" y="5217971"/>
            <a:ext cx="1841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…wait…</a:t>
            </a:r>
          </a:p>
        </p:txBody>
      </p:sp>
      <p:sp>
        <p:nvSpPr>
          <p:cNvPr id="165" name="Connection Line"/>
          <p:cNvSpPr/>
          <p:nvPr/>
        </p:nvSpPr>
        <p:spPr>
          <a:xfrm>
            <a:off x="2804098" y="5750036"/>
            <a:ext cx="2018364" cy="894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2257" y="21055"/>
                  <a:pt x="5057" y="13855"/>
                  <a:pt x="0" y="0"/>
                </a:cubicBezTo>
              </a:path>
            </a:pathLst>
          </a:cu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1" name="Response"/>
          <p:cNvSpPr/>
          <p:nvPr/>
        </p:nvSpPr>
        <p:spPr>
          <a:xfrm>
            <a:off x="2196642" y="6906517"/>
            <a:ext cx="2172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166" name="Connection Line"/>
          <p:cNvSpPr/>
          <p:nvPr/>
        </p:nvSpPr>
        <p:spPr>
          <a:xfrm>
            <a:off x="7442200" y="6213437"/>
            <a:ext cx="1837019" cy="804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chemeClr val="accent3">
                <a:hueOff val="-499813"/>
                <a:satOff val="-5228"/>
                <a:lumOff val="24899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3" name="Client changes…"/>
          <p:cNvSpPr/>
          <p:nvPr/>
        </p:nvSpPr>
        <p:spPr>
          <a:xfrm>
            <a:off x="5688914" y="7192267"/>
            <a:ext cx="331607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pPr>
            <a:r>
              <a:t>Client changes</a:t>
            </a:r>
          </a:p>
          <a:p>
            <a:pPr>
              <a:def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pPr>
            <a:r>
              <a:t>"state"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69" name="User Age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User Agents</a:t>
            </a:r>
          </a:p>
          <a:p>
            <a:pPr/>
            <a:r>
              <a:t>Browsers</a:t>
            </a:r>
          </a:p>
          <a:p>
            <a:pPr/>
            <a:r>
              <a:t>Mobile Apps</a:t>
            </a:r>
          </a:p>
          <a:p>
            <a:pPr/>
            <a:r>
              <a:t>Voice Browser ("Screen Reader")</a:t>
            </a:r>
          </a:p>
          <a:p>
            <a:pPr/>
            <a:r>
              <a:t>Web crawler ("Robot")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72" name="Server / Host…"/>
          <p:cNvSpPr/>
          <p:nvPr>
            <p:ph type="body" idx="1"/>
          </p:nvPr>
        </p:nvSpPr>
        <p:spPr>
          <a:xfrm>
            <a:off x="952500" y="2590800"/>
            <a:ext cx="11099800" cy="62992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Server / Host</a:t>
            </a:r>
          </a:p>
          <a:p>
            <a:pPr/>
            <a:r>
              <a:t>A Server accepts connections from clients</a:t>
            </a:r>
          </a:p>
          <a:p>
            <a:pPr/>
            <a:r>
              <a:t>A host is a network device providing resources</a:t>
            </a:r>
          </a:p>
          <a:p>
            <a:pPr/>
            <a:r>
              <a:t>Server : Hotel Front Desk :: Host : Guest in room</a:t>
            </a:r>
          </a:p>
          <a:p>
            <a:pPr/>
            <a:r>
              <a:t>May be the same machine - client doesn't know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75" name="TCP/IP…"/>
          <p:cNvSpPr/>
          <p:nvPr>
            <p:ph type="body" idx="1"/>
          </p:nvPr>
        </p:nvSpPr>
        <p:spPr>
          <a:xfrm>
            <a:off x="952500" y="2590800"/>
            <a:ext cx="11099800" cy="62992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TCP/IP</a:t>
            </a:r>
          </a:p>
          <a:p>
            <a:pPr/>
            <a:r>
              <a:t>Transmission Control / Internet Protocol</a:t>
            </a:r>
          </a:p>
          <a:p>
            <a:pPr/>
            <a:r>
              <a:t>IP like phone hardware: addresses, routing, signal transmission</a:t>
            </a:r>
          </a:p>
          <a:p>
            <a:pPr/>
            <a:r>
              <a:t>TCP like a phone call: place call, wait for answer, ask question, ensure answer received, hang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78" name="Domain Name Service (DNS)…"/>
          <p:cNvSpPr/>
          <p:nvPr>
            <p:ph type="body" idx="1"/>
          </p:nvPr>
        </p:nvSpPr>
        <p:spPr>
          <a:xfrm>
            <a:off x="952500" y="2590800"/>
            <a:ext cx="11099800" cy="557867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Domain Name Service (DNS)</a:t>
            </a:r>
          </a:p>
          <a:p>
            <a:pPr/>
            <a:r>
              <a:t>Like a phone book</a:t>
            </a:r>
          </a:p>
          <a:p>
            <a:pPr/>
            <a:r>
              <a:t>Turns a human-friendly name into IP address</a:t>
            </a:r>
          </a:p>
          <a:p>
            <a:pPr/>
            <a:r>
              <a:t>'</a:t>
            </a:r>
            <a:r>
              <a:rPr u="sng">
                <a:hlinkClick r:id="rId2" invalidUrl="" action="" tgtFrame="" tooltip="" history="1" highlightClick="0" endSnd="0"/>
              </a:rPr>
              <a:t>google.com</a:t>
            </a:r>
            <a:r>
              <a:t>' -&gt; 172.16.254.1</a:t>
            </a:r>
          </a:p>
          <a:p>
            <a:pPr/>
            <a:r>
              <a:t>A server at that IP "listens" on Port 80 (HTTP)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81" name="Uniform Resource Locator (URL)"/>
          <p:cNvSpPr/>
          <p:nvPr>
            <p:ph type="body" sz="quarter" idx="1"/>
          </p:nvPr>
        </p:nvSpPr>
        <p:spPr>
          <a:xfrm>
            <a:off x="952500" y="2590800"/>
            <a:ext cx="11099800" cy="79657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Uniform Resource Locator (URL)</a:t>
            </a:r>
          </a:p>
        </p:txBody>
      </p:sp>
      <p:sp>
        <p:nvSpPr>
          <p:cNvPr id="182" name="http://google.com/news/today#sports"/>
          <p:cNvSpPr/>
          <p:nvPr/>
        </p:nvSpPr>
        <p:spPr>
          <a:xfrm>
            <a:off x="1066800" y="4478511"/>
            <a:ext cx="11099800" cy="79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4200"/>
              </a:spcBef>
              <a:defRPr sz="3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http://google.com/news/today#sports</a:t>
            </a:r>
          </a:p>
        </p:txBody>
      </p:sp>
      <p:sp>
        <p:nvSpPr>
          <p:cNvPr id="183" name="scheme:[//[user:password@]host[:port]][/]path[?query][#fragment]"/>
          <p:cNvSpPr/>
          <p:nvPr/>
        </p:nvSpPr>
        <p:spPr>
          <a:xfrm>
            <a:off x="1066800" y="7774161"/>
            <a:ext cx="11099800" cy="79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43991">
              <a:spcBef>
                <a:spcPts val="3100"/>
              </a:spcBef>
              <a:defRPr sz="2888"/>
            </a:lvl1pPr>
          </a:lstStyle>
          <a:p>
            <a:pPr/>
            <a:r>
              <a:t>scheme:[//[user:password@]host[:port]][/]path[?query][#fragment]</a:t>
            </a:r>
          </a:p>
        </p:txBody>
      </p:sp>
      <p:sp>
        <p:nvSpPr>
          <p:cNvPr id="184" name="Full syntax:"/>
          <p:cNvSpPr/>
          <p:nvPr/>
        </p:nvSpPr>
        <p:spPr>
          <a:xfrm>
            <a:off x="1066800" y="7147191"/>
            <a:ext cx="2980486" cy="565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200"/>
              </a:spcBef>
              <a:defRPr sz="3000"/>
            </a:lvl1pPr>
          </a:lstStyle>
          <a:p>
            <a:pPr/>
            <a:r>
              <a:t>Full syntax:</a:t>
            </a:r>
          </a:p>
        </p:txBody>
      </p:sp>
      <p:sp>
        <p:nvSpPr>
          <p:cNvPr id="185" name="Everything needed to locate a resource"/>
          <p:cNvSpPr/>
          <p:nvPr/>
        </p:nvSpPr>
        <p:spPr>
          <a:xfrm>
            <a:off x="1066800" y="3565177"/>
            <a:ext cx="11099800" cy="79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4200"/>
              </a:spcBef>
              <a:defRPr sz="3800"/>
            </a:lvl1pPr>
          </a:lstStyle>
          <a:p>
            <a:pPr/>
            <a:r>
              <a:t>Everything needed to locate a resource</a:t>
            </a:r>
          </a:p>
        </p:txBody>
      </p:sp>
      <p:sp>
        <p:nvSpPr>
          <p:cNvPr id="186" name="Scheme. Usually called &quot;protocol&quot;. Sets default port"/>
          <p:cNvSpPr/>
          <p:nvPr/>
        </p:nvSpPr>
        <p:spPr>
          <a:xfrm>
            <a:off x="368300" y="5391844"/>
            <a:ext cx="2622203" cy="12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2600"/>
              </a:spcBef>
              <a:defRPr sz="2394"/>
            </a:lvl1pPr>
          </a:lstStyle>
          <a:p>
            <a:pPr/>
            <a:r>
              <a:t>Scheme. Usually called "protocol". Sets default port </a:t>
            </a:r>
          </a:p>
        </p:txBody>
      </p:sp>
      <p:sp>
        <p:nvSpPr>
          <p:cNvPr id="187" name="Host. DNS replaces with IP address"/>
          <p:cNvSpPr/>
          <p:nvPr/>
        </p:nvSpPr>
        <p:spPr>
          <a:xfrm>
            <a:off x="3340100" y="5665427"/>
            <a:ext cx="2622203" cy="85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44677">
              <a:spcBef>
                <a:spcPts val="2400"/>
              </a:spcBef>
              <a:defRPr sz="2241"/>
            </a:lvl1pPr>
          </a:lstStyle>
          <a:p>
            <a:pPr/>
            <a:r>
              <a:t>Host. DNS replaces with IP address</a:t>
            </a:r>
          </a:p>
        </p:txBody>
      </p:sp>
      <p:sp>
        <p:nvSpPr>
          <p:cNvPr id="188" name="Everything after host. Often called &quot;path&quot;. Should uniquely identify a resource (URI)"/>
          <p:cNvSpPr/>
          <p:nvPr/>
        </p:nvSpPr>
        <p:spPr>
          <a:xfrm>
            <a:off x="6515100" y="5685544"/>
            <a:ext cx="5033715" cy="12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2600"/>
              </a:spcBef>
              <a:defRPr sz="2394"/>
            </a:lvl1pPr>
          </a:lstStyle>
          <a:p>
            <a:pPr/>
            <a:r>
              <a:t>Everything after host. Often called "path". Should uniquely identify a resource (URI)</a:t>
            </a:r>
          </a:p>
        </p:txBody>
      </p:sp>
      <p:sp>
        <p:nvSpPr>
          <p:cNvPr id="189" name="Line"/>
          <p:cNvSpPr/>
          <p:nvPr/>
        </p:nvSpPr>
        <p:spPr>
          <a:xfrm flipV="1">
            <a:off x="2324852" y="5126061"/>
            <a:ext cx="470736" cy="2720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0" name="Line"/>
          <p:cNvSpPr/>
          <p:nvPr/>
        </p:nvSpPr>
        <p:spPr>
          <a:xfrm flipH="1" flipV="1">
            <a:off x="4284803" y="5115992"/>
            <a:ext cx="173733" cy="58534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1" name="Line"/>
          <p:cNvSpPr/>
          <p:nvPr/>
        </p:nvSpPr>
        <p:spPr>
          <a:xfrm flipV="1">
            <a:off x="7059869" y="5133936"/>
            <a:ext cx="162959" cy="54857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94" name="HTTP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HTTP</a:t>
            </a:r>
          </a:p>
          <a:p>
            <a:pPr/>
            <a:r>
              <a:t>Hyper Text Transfer Protocol</a:t>
            </a:r>
          </a:p>
          <a:p>
            <a:pPr/>
            <a:r>
              <a:t>Defines communication methods</a:t>
            </a:r>
          </a:p>
          <a:p>
            <a:pPr/>
            <a:r>
              <a:t>HTTP message consists of header and body</a:t>
            </a:r>
          </a:p>
          <a:p>
            <a:pPr/>
            <a:r>
              <a:t>Split into chunks &amp; sent via TCP/IP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97" name="Layers in a typical transaction"/>
          <p:cNvSpPr/>
          <p:nvPr>
            <p:ph type="body" sz="quarter" idx="1"/>
          </p:nvPr>
        </p:nvSpPr>
        <p:spPr>
          <a:xfrm>
            <a:off x="812800" y="2462229"/>
            <a:ext cx="11099800" cy="1211675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Layers in a typical transaction</a:t>
            </a:r>
          </a:p>
        </p:txBody>
      </p:sp>
      <p:sp>
        <p:nvSpPr>
          <p:cNvPr id="198" name="Server…"/>
          <p:cNvSpPr/>
          <p:nvPr/>
        </p:nvSpPr>
        <p:spPr>
          <a:xfrm>
            <a:off x="1206500" y="3723133"/>
            <a:ext cx="2159000" cy="2159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Server</a:t>
            </a:r>
          </a:p>
          <a:p>
            <a:pPr>
              <a:defRPr sz="2600"/>
            </a:pPr>
            <a:r>
              <a:t>(Host)</a:t>
            </a:r>
          </a:p>
        </p:txBody>
      </p:sp>
      <p:sp>
        <p:nvSpPr>
          <p:cNvPr id="199" name="Browser…"/>
          <p:cNvSpPr/>
          <p:nvPr/>
        </p:nvSpPr>
        <p:spPr>
          <a:xfrm>
            <a:off x="5283200" y="4660900"/>
            <a:ext cx="2159000" cy="2159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Browser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(URL)</a:t>
            </a:r>
          </a:p>
        </p:txBody>
      </p:sp>
      <p:sp>
        <p:nvSpPr>
          <p:cNvPr id="200" name="&quot;Hello World&quot;"/>
          <p:cNvSpPr/>
          <p:nvPr/>
        </p:nvSpPr>
        <p:spPr>
          <a:xfrm>
            <a:off x="9359900" y="6150867"/>
            <a:ext cx="2159000" cy="2159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pPr/>
            <a:r>
              <a:t>"Hello World"</a:t>
            </a:r>
          </a:p>
        </p:txBody>
      </p:sp>
      <p:sp>
        <p:nvSpPr>
          <p:cNvPr id="209" name="Connection Line"/>
          <p:cNvSpPr/>
          <p:nvPr/>
        </p:nvSpPr>
        <p:spPr>
          <a:xfrm>
            <a:off x="3449372" y="4156856"/>
            <a:ext cx="1998352" cy="50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93" fill="norm" stroke="1" extrusionOk="0">
                <a:moveTo>
                  <a:pt x="0" y="552"/>
                </a:moveTo>
                <a:cubicBezTo>
                  <a:pt x="8534" y="-2007"/>
                  <a:pt x="15734" y="4340"/>
                  <a:pt x="21600" y="19593"/>
                </a:cubicBezTo>
              </a:path>
            </a:pathLst>
          </a:custGeom>
          <a:ln w="25400">
            <a:solidFill>
              <a:srgbClr val="FF26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2" name="URL host -&gt; DNS -&gt; IP address…"/>
          <p:cNvSpPr/>
          <p:nvPr/>
        </p:nvSpPr>
        <p:spPr>
          <a:xfrm>
            <a:off x="4772710" y="3272532"/>
            <a:ext cx="777049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FF2600"/>
                </a:solidFill>
              </a:defRPr>
            </a:pPr>
            <a:r>
              <a:t>URL host -&gt; DNS -&gt; IP address</a:t>
            </a:r>
          </a:p>
          <a:p>
            <a:pPr algn="l">
              <a:defRPr sz="3000">
                <a:solidFill>
                  <a:srgbClr val="FF2600"/>
                </a:solidFill>
              </a:defRPr>
            </a:pPr>
            <a:r>
              <a:t>TCP/IP connect to host -&gt; HTTP GET request</a:t>
            </a:r>
          </a:p>
        </p:txBody>
      </p:sp>
      <p:sp>
        <p:nvSpPr>
          <p:cNvPr id="203" name="…Host…"/>
          <p:cNvSpPr/>
          <p:nvPr/>
        </p:nvSpPr>
        <p:spPr>
          <a:xfrm>
            <a:off x="3473805" y="4740935"/>
            <a:ext cx="170109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…Host </a:t>
            </a:r>
          </a:p>
          <a:p>
            <a:pPr>
              <a:defRPr sz="2400"/>
            </a:pPr>
            <a:r>
              <a:t>processes </a:t>
            </a:r>
          </a:p>
          <a:p>
            <a:pPr>
              <a:defRPr sz="2400"/>
            </a:pPr>
            <a:r>
              <a:t>path…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856809" y="5719231"/>
            <a:ext cx="2040364" cy="756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6" fill="norm" stroke="1" extrusionOk="0">
                <a:moveTo>
                  <a:pt x="21600" y="20686"/>
                </a:moveTo>
                <a:cubicBezTo>
                  <a:pt x="12474" y="21600"/>
                  <a:pt x="5274" y="14705"/>
                  <a:pt x="0" y="0"/>
                </a:cubicBezTo>
              </a:path>
            </a:pathLst>
          </a:cu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5" name="TCP/IP connect to client…"/>
          <p:cNvSpPr/>
          <p:nvPr/>
        </p:nvSpPr>
        <p:spPr>
          <a:xfrm>
            <a:off x="481964" y="6493767"/>
            <a:ext cx="456057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2">
                    <a:satOff val="-13916"/>
                    <a:lumOff val="13989"/>
                  </a:schemeClr>
                </a:solidFill>
              </a:defRPr>
            </a:pPr>
            <a:r>
              <a:t>TCP/IP connect to client</a:t>
            </a:r>
          </a:p>
          <a:p>
            <a:pPr algn="l">
              <a:defRPr sz="3000">
                <a:solidFill>
                  <a:schemeClr val="accent2">
                    <a:satOff val="-13916"/>
                    <a:lumOff val="13989"/>
                  </a:schemeClr>
                </a:solidFill>
              </a:defRPr>
            </a:pPr>
            <a:r>
              <a:t>Send HTTP Response</a:t>
            </a:r>
          </a:p>
          <a:p>
            <a:pPr algn="l">
              <a:defRPr sz="3000">
                <a:solidFill>
                  <a:schemeClr val="accent2">
                    <a:satOff val="-13916"/>
                    <a:lumOff val="13989"/>
                  </a:schemeClr>
                </a:solidFill>
              </a:defRPr>
            </a:pPr>
            <a:r>
              <a:t>Containing HTML payload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442200" y="6213437"/>
            <a:ext cx="1837019" cy="804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chemeClr val="accent3">
                <a:hueOff val="-499813"/>
                <a:satOff val="-5228"/>
                <a:lumOff val="24899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7" name="Browser parses HTTP…"/>
          <p:cNvSpPr/>
          <p:nvPr/>
        </p:nvSpPr>
        <p:spPr>
          <a:xfrm>
            <a:off x="5322442" y="7014467"/>
            <a:ext cx="39847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pPr>
            <a:r>
              <a:t>Browser parses HTTP</a:t>
            </a:r>
          </a:p>
          <a:p>
            <a:pPr algn="l">
              <a:defRPr sz="3000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pPr>
            <a:r>
              <a:t>&amp; renders HTML</a:t>
            </a:r>
          </a:p>
        </p:txBody>
      </p:sp>
      <p:sp>
        <p:nvSpPr>
          <p:cNvPr id="208" name="Client &amp; server consider transaction finished"/>
          <p:cNvSpPr/>
          <p:nvPr/>
        </p:nvSpPr>
        <p:spPr>
          <a:xfrm>
            <a:off x="8518822" y="4663290"/>
            <a:ext cx="3841156" cy="13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spcBef>
                <a:spcPts val="3900"/>
              </a:spcBef>
              <a:defRPr sz="2790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pPr/>
            <a:r>
              <a:t>Client &amp; server consider transaction 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1 Schedu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Introductions / Icebreake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Introductions / Icebreakers</a:t>
            </a:r>
          </a:p>
          <a:p>
            <a:pPr/>
            <a:r>
              <a:t>Course Overview</a:t>
            </a:r>
          </a:p>
          <a:p>
            <a:pPr/>
            <a:r>
              <a:t>Intro to Web Dev</a:t>
            </a:r>
          </a:p>
          <a:p>
            <a:pPr/>
            <a:r>
              <a:t>HTML Lab</a:t>
            </a:r>
          </a:p>
          <a:p>
            <a:pPr/>
            <a:r>
              <a:t>Lunch</a:t>
            </a:r>
          </a:p>
          <a:p>
            <a:pPr/>
            <a:r>
              <a:t>Intro to CSS +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14" name="HTTP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HTTP</a:t>
            </a:r>
          </a:p>
          <a:p>
            <a:pPr/>
            <a:r>
              <a:t>Hyper Text Transfer Protocol</a:t>
            </a:r>
          </a:p>
          <a:p>
            <a:pPr/>
            <a:r>
              <a:t>Defines communication methods</a:t>
            </a:r>
          </a:p>
          <a:p>
            <a:pPr/>
            <a:r>
              <a:t>Two types, Request and Response</a:t>
            </a:r>
          </a:p>
          <a:p>
            <a:pPr/>
            <a:r>
              <a:t>Response often includes HTML</a:t>
            </a:r>
          </a:p>
          <a:p>
            <a:pPr/>
            <a:r>
              <a:t>Stateless - each Response ends transaction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etwork To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Tools</a:t>
            </a:r>
          </a:p>
        </p:txBody>
      </p:sp>
      <p:sp>
        <p:nvSpPr>
          <p:cNvPr id="217" name="nslookup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nslookup</a:t>
            </a:r>
          </a:p>
          <a:p>
            <a:pPr/>
            <a:r>
              <a:t>'nslookup [target domain]'</a:t>
            </a:r>
          </a:p>
          <a:p>
            <a:pPr/>
            <a:r>
              <a:t>Displays results of DNS lookup</a:t>
            </a:r>
          </a:p>
          <a:p>
            <a:pPr lvl="1"/>
            <a:r>
              <a:t>IP address of DNS server</a:t>
            </a:r>
          </a:p>
          <a:p>
            <a:pPr lvl="1"/>
            <a:r>
              <a:t>IP address of target</a:t>
            </a:r>
          </a:p>
          <a:p>
            <a:pPr/>
            <a:r>
              <a:t>Try using IP address of target in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Network To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Tools</a:t>
            </a:r>
          </a:p>
        </p:txBody>
      </p:sp>
      <p:sp>
        <p:nvSpPr>
          <p:cNvPr id="220" name="traceroute (Windows: tracert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traceroute (Windows: tracert)</a:t>
            </a:r>
          </a:p>
          <a:p>
            <a:pPr/>
            <a:r>
              <a:t>'traceroute [target domain]'</a:t>
            </a:r>
          </a:p>
          <a:p>
            <a:pPr/>
            <a:r>
              <a:t>Traces route takes to destination</a:t>
            </a:r>
          </a:p>
          <a:p>
            <a:pPr/>
            <a:r>
              <a:t>Useful to verify server location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Network To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Tools</a:t>
            </a:r>
          </a:p>
        </p:txBody>
      </p:sp>
      <p:sp>
        <p:nvSpPr>
          <p:cNvPr id="223" name="cur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curl</a:t>
            </a:r>
          </a:p>
          <a:p>
            <a:pPr/>
            <a:r>
              <a:t>Name pronounced "curl" but means "See URL"</a:t>
            </a:r>
          </a:p>
          <a:p>
            <a:pPr/>
            <a:r>
              <a:t>Fetch HTTP based on command line input</a:t>
            </a:r>
          </a:p>
          <a:p>
            <a:pPr/>
            <a:r>
              <a:t>Write raw results to command line output</a:t>
            </a:r>
          </a:p>
          <a:p>
            <a:pPr/>
            <a:r>
              <a:t>Useful for verifying server response without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Network To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Tools</a:t>
            </a:r>
          </a:p>
        </p:txBody>
      </p:sp>
      <p:sp>
        <p:nvSpPr>
          <p:cNvPr id="226" name="cur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curl</a:t>
            </a:r>
          </a:p>
          <a:p>
            <a:pPr/>
            <a:r>
              <a:t>(Windows: </a:t>
            </a:r>
            <a:r>
              <a:rPr u="sng"/>
              <a:t>https://curl.haxx.se/download.html</a:t>
            </a:r>
            <a:r>
              <a:t>)</a:t>
            </a:r>
          </a:p>
          <a:p>
            <a:pPr/>
            <a:r>
              <a:t>'curl -v </a:t>
            </a:r>
            <a:r>
              <a:rPr>
                <a:hlinkClick r:id="rId2" invalidUrl="" action="" tgtFrame="" tooltip="" history="1" highlightClick="0" endSnd="0"/>
              </a:rPr>
              <a:t>google.com</a:t>
            </a:r>
            <a:r>
              <a:t>'</a:t>
            </a:r>
          </a:p>
          <a:p>
            <a:pPr/>
            <a:r>
              <a:t>Verbose mode (-v) is more interesting:</a:t>
            </a:r>
          </a:p>
          <a:p>
            <a:pPr/>
            <a:r>
              <a:t>'curl -v www.google.com'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29" name="HTTP Reques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HTTP Request</a:t>
            </a:r>
          </a:p>
          <a:p>
            <a:pPr/>
            <a:r>
              <a:t>Specify a resource (noun) and a method (verb)</a:t>
            </a:r>
          </a:p>
          <a:p>
            <a:pPr/>
            <a:r>
              <a:t>Common methods</a:t>
            </a:r>
          </a:p>
          <a:p>
            <a:pPr lvl="1"/>
            <a:r>
              <a:t>GET: retrieve data ("safe" - does nothing else)</a:t>
            </a:r>
          </a:p>
          <a:p>
            <a:pPr lvl="1"/>
            <a:r>
              <a:t>POST: add request body to a resource</a:t>
            </a:r>
          </a:p>
          <a:p>
            <a:pPr lvl="1"/>
            <a:r>
              <a:t>PUT, DELETE,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32" name="Common HTTP Request Heade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HTTP Request Headers</a:t>
            </a:r>
          </a:p>
          <a:p>
            <a:pPr/>
            <a:r>
              <a:t>Accept (content-types)</a:t>
            </a:r>
          </a:p>
          <a:p>
            <a:pPr/>
            <a:r>
              <a:t>Cookie</a:t>
            </a:r>
          </a:p>
          <a:p>
            <a:pPr/>
            <a:r>
              <a:t>Origin</a:t>
            </a:r>
          </a:p>
          <a:p>
            <a:pPr/>
            <a:r>
              <a:t>User-Agent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35" name="Common HTTP Response Heade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HTTP Response Headers</a:t>
            </a:r>
          </a:p>
          <a:p>
            <a:pPr/>
            <a:r>
              <a:t>Status</a:t>
            </a:r>
          </a:p>
          <a:p>
            <a:pPr/>
            <a:r>
              <a:t>Cache-Control</a:t>
            </a:r>
          </a:p>
          <a:p>
            <a:pPr/>
            <a:r>
              <a:t>Content-Type ('text/html', 'application/json')</a:t>
            </a:r>
          </a:p>
          <a:p>
            <a:pPr/>
            <a:r>
              <a:t>Set-Cookie</a:t>
            </a:r>
          </a:p>
          <a:p>
            <a:pPr/>
            <a:r>
              <a:t>Access-Control-Allow-Origin (aka CORS)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Web Dev Bas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38" name="HTTP Status Cod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HTTP Status Codes</a:t>
            </a:r>
          </a:p>
          <a:p>
            <a:pPr/>
            <a:r>
              <a:t>1xx Informational</a:t>
            </a:r>
          </a:p>
          <a:p>
            <a:pPr/>
            <a:r>
              <a:t>2xx Success</a:t>
            </a:r>
          </a:p>
          <a:p>
            <a:pPr/>
            <a:r>
              <a:t>3xx Redirection</a:t>
            </a:r>
          </a:p>
          <a:p>
            <a:pPr/>
            <a:r>
              <a:t>4xx Client Error</a:t>
            </a:r>
          </a:p>
          <a:p>
            <a:pPr/>
            <a:r>
              <a:t>5xx Server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ab: More HTTP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More HTTP</a:t>
            </a:r>
          </a:p>
        </p:txBody>
      </p:sp>
      <p:sp>
        <p:nvSpPr>
          <p:cNvPr id="241" name="Visit http://requestb.in/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Visit </a:t>
            </a:r>
            <a:r>
              <a:rPr u="sng">
                <a:hlinkClick r:id="rId2" invalidUrl="" action="" tgtFrame="" tooltip="" history="1" highlightClick="0" endSnd="0"/>
              </a:rPr>
              <a:t>http://requestb.in/</a:t>
            </a:r>
          </a:p>
          <a:p>
            <a:pPr/>
            <a:r>
              <a:t>Follow instructions </a:t>
            </a:r>
          </a:p>
          <a:p>
            <a:pPr/>
            <a:r>
              <a:t>Create a new bin</a:t>
            </a:r>
          </a:p>
          <a:p>
            <a:pPr/>
            <a:r>
              <a:t>Submit POST / PUT / DELETE requests</a:t>
            </a:r>
          </a:p>
          <a:p>
            <a:pPr/>
            <a:r>
              <a:t>Examine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About m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44" name="Hyper Text Markup Languag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 Text Markup Language</a:t>
            </a:r>
          </a:p>
          <a:p>
            <a:pPr/>
            <a:r>
              <a:t>Invented by Tim Berners-Lee at CERN</a:t>
            </a:r>
          </a:p>
          <a:p>
            <a:pPr/>
            <a:r>
              <a:t>Inspired by SGML, an earlier markup from IBM</a:t>
            </a:r>
          </a:p>
          <a:p>
            <a:pPr/>
            <a:r>
              <a:t>Intended for physicists to share white papers</a:t>
            </a:r>
          </a:p>
          <a:p>
            <a:pPr/>
            <a:r>
              <a:t>Took its guidance from outline format</a:t>
            </a:r>
          </a:p>
          <a:p>
            <a:pPr/>
            <a:r>
              <a:t>List, section, header, paragraph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47" name="Hyper Text Markup Languag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 Text Markup Language</a:t>
            </a:r>
          </a:p>
          <a:p>
            <a:pPr/>
            <a:r>
              <a:t>"Markup" human-readable content with semantics</a:t>
            </a:r>
          </a:p>
          <a:p>
            <a:pPr/>
            <a:r>
              <a:t>Syntax : Semantics :: Grammar : Meaning</a:t>
            </a:r>
          </a:p>
          <a:p>
            <a:pPr/>
            <a:r>
              <a:t>Elements add semantic meaning</a:t>
            </a:r>
          </a:p>
          <a:p>
            <a:pPr/>
            <a:r>
              <a:t>Attributes modify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0" name="HTML Syntax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 Syntax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element-name</a:t>
            </a:r>
            <a:r>
              <a:rPr>
                <a:solidFill>
                  <a:srgbClr val="34BBC8"/>
                </a:solidFill>
              </a:rPr>
              <a:t> attribute-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"value"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Element innerHTML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another-element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element-name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/>
            <a:r>
              <a:t>Case insensitive, lower case preferred</a:t>
            </a:r>
          </a:p>
          <a:p>
            <a:pPr/>
            <a:r>
              <a:t>Double quotes required</a:t>
            </a:r>
          </a:p>
          <a:p>
            <a:pPr/>
            <a:r>
              <a:t>Closing tag depends on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3" name="HTML Document structur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 Document structure</a:t>
            </a:r>
          </a:p>
          <a:p>
            <a:pPr/>
            <a:r>
              <a:t>Document begins with &lt;html&gt; element</a:t>
            </a:r>
          </a:p>
          <a:p>
            <a:pPr/>
            <a:r>
              <a:t>Contains &lt;head&gt; and &lt;body&gt;</a:t>
            </a:r>
          </a:p>
          <a:p>
            <a:pPr/>
            <a:r>
              <a:t>&lt;head&gt; contains metadata about the document</a:t>
            </a:r>
          </a:p>
          <a:p>
            <a:pPr/>
            <a:r>
              <a:t>&lt;body&gt; contains document 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6" name="&lt;!-- from https://www.sitepoint.com/a-basic-html5-template/ --&gt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from https://www.sitepoint.com/a-basic-html5-template/ --&gt; 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&lt;!doctype html&gt;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html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lang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"en"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t>head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meta</a:t>
            </a:r>
            <a:r>
              <a:rPr>
                <a:solidFill>
                  <a:srgbClr val="34BBC8"/>
                </a:solidFill>
              </a:rPr>
              <a:t> </a:t>
            </a:r>
            <a:r>
              <a:t>charset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"utf-8"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D53BD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title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The HTML5 Herald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title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meta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t>"description"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content</a:t>
            </a:r>
            <a:r>
              <a:rPr>
                <a:solidFill>
                  <a:srgbClr val="34BBC8"/>
                </a:solidFill>
              </a:rPr>
              <a:t>=</a:t>
            </a:r>
            <a:r>
              <a:t>"The HTML5 Herald"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meta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t>"author"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content</a:t>
            </a:r>
            <a:r>
              <a:rPr>
                <a:solidFill>
                  <a:srgbClr val="34BBC8"/>
                </a:solidFill>
              </a:rPr>
              <a:t>=</a:t>
            </a:r>
            <a:r>
              <a:t>"SitePoint"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link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rel</a:t>
            </a:r>
            <a:r>
              <a:rPr>
                <a:solidFill>
                  <a:srgbClr val="34BBC8"/>
                </a:solidFill>
              </a:rPr>
              <a:t>=</a:t>
            </a:r>
            <a:r>
              <a:t>"stylesheet"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href</a:t>
            </a:r>
            <a:r>
              <a:rPr>
                <a:solidFill>
                  <a:srgbClr val="34BBC8"/>
                </a:solidFill>
              </a:rPr>
              <a:t>=</a:t>
            </a:r>
            <a:r>
              <a:t>"css/styles.css?v=1.0"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t>&lt;!--[if lt IE 9]&gt;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&lt;script src="https://cdnjs...html5shiv.js"&gt;&lt;/script&gt;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&lt;![endif]--&gt;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t>head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D53BD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h1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Most Important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h1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script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src</a:t>
            </a:r>
            <a:r>
              <a:rPr>
                <a:solidFill>
                  <a:srgbClr val="34BBC8"/>
                </a:solidFill>
              </a:rPr>
              <a:t>=</a:t>
            </a:r>
            <a:r>
              <a:t>"js/scripts.js"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script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9" name="Common tag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tags</a:t>
            </a:r>
          </a:p>
          <a:p>
            <a:pPr/>
            <a:r>
              <a:t>a: 'anchor', for links (with 'href=#' attribute)</a:t>
            </a:r>
          </a:p>
          <a:p>
            <a:pPr/>
            <a:r>
              <a:t>img: image, with 'src' attribute</a:t>
            </a:r>
          </a:p>
          <a:p>
            <a:pPr/>
            <a:r>
              <a:t>h1-6: header, like main topic in an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62" name="Common tag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tags</a:t>
            </a:r>
          </a:p>
          <a:p>
            <a:pPr/>
            <a:r>
              <a:t>div: 'division', a generic container</a:t>
            </a:r>
          </a:p>
          <a:p>
            <a:pPr/>
            <a:r>
              <a:t>ul/ol/li: (un-)orderered lists, list item</a:t>
            </a:r>
          </a:p>
          <a:p>
            <a:pPr/>
            <a:r>
              <a:t>table/tr/td: tabular data, rows and cells (td)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ab: Plan HTML U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Plan HTML UI</a:t>
            </a:r>
          </a:p>
        </p:txBody>
      </p:sp>
      <p:sp>
        <p:nvSpPr>
          <p:cNvPr id="265" name="Plan a basic HTML file for TicTacToe UI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Plan a basic HTML file for TicTacToe UI</a:t>
            </a:r>
          </a:p>
          <a:p>
            <a:pPr/>
            <a:r>
              <a:t>Determine requirements</a:t>
            </a:r>
          </a:p>
          <a:p>
            <a:pPr/>
            <a:r>
              <a:t>(See /examples for suggestions)</a:t>
            </a:r>
          </a:p>
          <a:p>
            <a:pPr/>
            <a:r>
              <a:t>Identify proper HTML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68" name="Style guide - why have one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Style guide - why have one?</a:t>
            </a:r>
          </a:p>
          <a:p>
            <a:pPr/>
            <a:r>
              <a:t>Many styles are a matter of taste</a:t>
            </a:r>
          </a:p>
          <a:p>
            <a:pPr/>
            <a:r>
              <a:t>Codebase should look like it had one author</a:t>
            </a:r>
          </a:p>
          <a:p>
            <a:pPr/>
            <a:r>
              <a:t>Following the guide more important than taste</a:t>
            </a:r>
          </a:p>
          <a:p>
            <a:pPr/>
            <a:r>
              <a:t>Proper indentation is not just taste</a:t>
            </a:r>
          </a:p>
          <a:p>
            <a:pPr/>
            <a:r>
              <a:t>Formatting is critical to visual clarity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71" name="Common style rul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style rules</a:t>
            </a:r>
          </a:p>
          <a:p>
            <a:pPr/>
            <a:r>
              <a:t>All lowercase</a:t>
            </a:r>
          </a:p>
          <a:p>
            <a:pPr/>
            <a:r>
              <a:t>Indent nested tags</a:t>
            </a:r>
          </a:p>
          <a:p>
            <a:pPr/>
            <a:r>
              <a:t>Use two spaces for indenting</a:t>
            </a:r>
          </a:p>
          <a:p>
            <a:pPr/>
            <a:r>
              <a:t>Break long elements (&gt;80 chars) into multi lines</a:t>
            </a:r>
          </a:p>
          <a:p>
            <a:pPr/>
            <a:r>
              <a:t>Use whitespace to separate functional 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 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Day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Day 1</a:t>
            </a:r>
          </a:p>
          <a:p>
            <a:pPr/>
            <a:r>
              <a:t>Web Development Basics </a:t>
            </a:r>
          </a:p>
          <a:p>
            <a:pPr/>
            <a:r>
              <a:t>Developer Tools</a:t>
            </a:r>
          </a:p>
          <a:p>
            <a:pPr/>
            <a:r>
              <a:t>Intro to HTML</a:t>
            </a:r>
          </a:p>
          <a:p>
            <a:pPr/>
            <a:r>
              <a:t>HTML5 and Semantic markup</a:t>
            </a:r>
          </a:p>
          <a:p>
            <a:pPr/>
            <a:r>
              <a:t>Intro to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ab: HTML U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HTML UI</a:t>
            </a:r>
          </a:p>
        </p:txBody>
      </p:sp>
      <p:sp>
        <p:nvSpPr>
          <p:cNvPr id="274" name="Implement HTML for TicTacToe UI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Implement HTML for TicTacToe UI</a:t>
            </a:r>
          </a:p>
          <a:p>
            <a:pPr/>
            <a:r>
              <a:t>Create a separate folder for this project</a:t>
            </a:r>
          </a:p>
          <a:p>
            <a:pPr/>
            <a:r>
              <a:t>Copy 00-html5-starter-template.html there</a:t>
            </a:r>
          </a:p>
          <a:p>
            <a:pPr/>
            <a:r>
              <a:t> Add HTML based on Plan Lab</a:t>
            </a:r>
          </a:p>
          <a:p>
            <a:pPr/>
            <a:r>
              <a:t>View in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77" name="Fault Toleranc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Fault Tolerance</a:t>
            </a:r>
          </a:p>
          <a:p>
            <a:pPr/>
            <a:r>
              <a:t>Browsers will "fix" a lot of problem HTML</a:t>
            </a:r>
          </a:p>
          <a:p>
            <a:pPr lvl="1"/>
            <a:r>
              <a:t>Unrecognized elements</a:t>
            </a:r>
          </a:p>
          <a:p>
            <a:pPr lvl="1"/>
            <a:r>
              <a:t>Unmatched close tags</a:t>
            </a:r>
          </a:p>
          <a:p>
            <a:pPr lvl="1"/>
            <a:r>
              <a:t>Invalid attributes</a:t>
            </a:r>
          </a:p>
          <a:p>
            <a:pPr/>
            <a:r>
              <a:t>This can be good and 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80" name="Valid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/>
            <a:r>
              <a:t>Automatic validation identifies HTML errors</a:t>
            </a:r>
          </a:p>
          <a:p>
            <a:pPr/>
            <a:r>
              <a:t>Bad HTML can cause insidious problems</a:t>
            </a:r>
          </a:p>
          <a:p>
            <a:pPr lvl="1"/>
            <a:r>
              <a:t>SEO / ADA penalties</a:t>
            </a:r>
          </a:p>
          <a:p>
            <a:pPr lvl="1"/>
            <a:r>
              <a:t>JavaScript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83" name="Valid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/>
            <a:r>
              <a:t>https://validator.w3.org/</a:t>
            </a:r>
          </a:p>
          <a:p>
            <a:pPr/>
            <a:r>
              <a:t>Various browser &amp; IDE plugins available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86" name="Common validation err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validation errors</a:t>
            </a:r>
          </a:p>
          <a:p>
            <a:pPr/>
            <a:r>
              <a:t>Some tags and elements are required</a:t>
            </a:r>
          </a:p>
          <a:p>
            <a:pPr lvl="1"/>
            <a:r>
              <a:t>&lt;!doctype html&gt;, &lt;meta charset&gt;</a:t>
            </a:r>
          </a:p>
          <a:p>
            <a:pPr/>
            <a:r>
              <a:t>Some tags can't nest within others</a:t>
            </a:r>
          </a:p>
          <a:p>
            <a:pPr lvl="1"/>
            <a:r>
              <a:t>&lt;input&gt; and header tags (&lt;h*&gt;)</a:t>
            </a:r>
          </a:p>
          <a:p>
            <a:pPr/>
            <a:r>
              <a:t>&lt;img&gt; tags require 'alt' 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Lab: Valid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Validation</a:t>
            </a:r>
          </a:p>
        </p:txBody>
      </p:sp>
      <p:sp>
        <p:nvSpPr>
          <p:cNvPr id="289" name="Validate basic HTML file from last lab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Validate basic HTML file from last lab</a:t>
            </a:r>
          </a:p>
          <a:p>
            <a:pPr/>
            <a:r>
              <a:t>Examine results &amp; fix errors</a:t>
            </a:r>
          </a:p>
          <a:p>
            <a:pPr/>
            <a:r>
              <a:t>Find some other validation rules </a:t>
            </a:r>
          </a:p>
          <a:p>
            <a:pPr/>
            <a:r>
              <a:t>Intentionally invalidate</a:t>
            </a:r>
          </a:p>
          <a:p>
            <a:pPr/>
            <a:r>
              <a:t>Examine what happens in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92" name="Document Object Model (DOM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 (DOM)</a:t>
            </a:r>
          </a:p>
          <a:p>
            <a:pPr/>
            <a:r>
              <a:t>Browser parses HTML</a:t>
            </a:r>
          </a:p>
          <a:p>
            <a:pPr/>
            <a:r>
              <a:t>Creates a representation in memory</a:t>
            </a:r>
          </a:p>
          <a:p>
            <a:pPr/>
            <a:r>
              <a:t>HTML is the recipe, DOM is the food</a:t>
            </a:r>
          </a:p>
          <a:p>
            <a:pPr/>
            <a:r>
              <a:t>HTML attributes become DOM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95" name="Chrome Developer Tool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Chrome Developer Tools</a:t>
            </a:r>
          </a:p>
          <a:p>
            <a:pPr/>
            <a:r>
              <a:t>View &gt; Developer &gt; Developer Tools</a:t>
            </a:r>
          </a:p>
          <a:p>
            <a:pPr/>
            <a:r>
              <a:t>Or, right-click and choose "Inspect Element"</a:t>
            </a:r>
          </a:p>
          <a:p>
            <a:pPr/>
            <a:r>
              <a:t>If not already, choose "Elements" from menu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98" name="Chrome Developer Tools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Chrome Developer Tools</a:t>
            </a:r>
          </a:p>
        </p:txBody>
      </p:sp>
      <p:pic>
        <p:nvPicPr>
          <p:cNvPr id="299" name="chrome-dev-tools.png" descr="chrome-dev-too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601" y="3301553"/>
            <a:ext cx="7931598" cy="7931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Lab: Dev To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Dev Tools</a:t>
            </a:r>
          </a:p>
        </p:txBody>
      </p:sp>
      <p:sp>
        <p:nvSpPr>
          <p:cNvPr id="302" name="Examine HTML page with Dev Tool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Examine HTML page with Dev Tools</a:t>
            </a:r>
          </a:p>
          <a:p>
            <a:pPr/>
            <a:r>
              <a:t>Context-click on items in Elements panel</a:t>
            </a:r>
          </a:p>
          <a:p>
            <a:pPr/>
            <a:r>
              <a:t>Modify elements' HTML</a:t>
            </a:r>
          </a:p>
          <a:p>
            <a:pPr/>
            <a:r>
              <a:t>Modify elements' properties</a:t>
            </a:r>
          </a:p>
          <a:p>
            <a:pPr/>
            <a:r>
              <a:t>Delete elements</a:t>
            </a:r>
          </a:p>
          <a:p>
            <a:pPr/>
            <a:r>
              <a:t>Reload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2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</a:t>
            </a:r>
          </a:p>
          <a:p>
            <a:pPr/>
            <a:r>
              <a:t>CSS: Box Model, Display &amp; Positioning</a:t>
            </a:r>
          </a:p>
          <a:p>
            <a:pPr/>
            <a:r>
              <a:t>CSS: Selectors, Specificity, Cascade</a:t>
            </a:r>
          </a:p>
          <a:p>
            <a:pPr/>
            <a:r>
              <a:t>Intro to Javascript</a:t>
            </a:r>
          </a:p>
          <a:p>
            <a:pPr/>
            <a:r>
              <a:t>Control flow, data structures, functions</a:t>
            </a:r>
          </a:p>
          <a:p>
            <a:pPr/>
            <a:r>
              <a:t>JS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Advanced 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05" name="HTML Spec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 Spec</a:t>
            </a:r>
          </a:p>
          <a:p>
            <a:pPr/>
            <a:r>
              <a:t>Version 4 finalized in 2000</a:t>
            </a:r>
          </a:p>
          <a:p>
            <a:pPr/>
            <a:r>
              <a:t>A lot changed since then </a:t>
            </a:r>
          </a:p>
          <a:p>
            <a:pPr/>
            <a:r>
              <a:t>Spec didn't change until 2014</a:t>
            </a:r>
          </a:p>
          <a:p>
            <a:pPr/>
            <a:r>
              <a:t>What happened?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Advanced 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08" name="HTML Spec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 Spec</a:t>
            </a:r>
          </a:p>
          <a:p>
            <a:pPr/>
            <a:r>
              <a:t>Browsers started supporting new features</a:t>
            </a:r>
          </a:p>
          <a:p>
            <a:pPr/>
            <a:r>
              <a:t>&lt;video&gt;, SVG, geolocation, oh my!</a:t>
            </a:r>
          </a:p>
          <a:p>
            <a:pPr/>
            <a:r>
              <a:t>HTMLWG couldn't / didn't keep up</a:t>
            </a:r>
          </a:p>
          <a:p>
            <a:pPr/>
            <a:r>
              <a:t>Fault tolerance ~= future proofing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dvanced 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11" name="HTML5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2516">
              <a:spcBef>
                <a:spcPts val="4100"/>
              </a:spcBef>
              <a:buSzTx/>
              <a:buNone/>
              <a:defRPr sz="3724"/>
            </a:pPr>
            <a:r>
              <a:t>HTML5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Spec used to declare what should be implemented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Didn't work out great (JavaScript, CSS wars)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HTML5 flipped the order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Described the consensus usage of what already existed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dvanced 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14" name="HTML5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HTML5</a:t>
            </a:r>
          </a:p>
          <a:p>
            <a:pPr/>
            <a:r>
              <a:t>HTML5 is a group of features</a:t>
            </a:r>
          </a:p>
          <a:p>
            <a:pPr/>
            <a:r>
              <a:t>Browsers support as many as they can</a:t>
            </a:r>
          </a:p>
          <a:p>
            <a:pPr/>
            <a:r>
              <a:t>Developer is responsible for either</a:t>
            </a:r>
          </a:p>
          <a:p>
            <a:pPr lvl="1"/>
            <a:r>
              <a:t>Progressive enhancement</a:t>
            </a:r>
          </a:p>
          <a:p>
            <a:pPr lvl="1"/>
            <a:r>
              <a:t>Graceful degradation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dvanced HTM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17" name="HTML5 addition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HTML5 additions</a:t>
            </a:r>
          </a:p>
          <a:p>
            <a:pPr/>
            <a:r>
              <a:t>New functional elements: &lt;video&gt;, &lt;canvas&gt; etc.</a:t>
            </a:r>
          </a:p>
          <a:p>
            <a:pPr/>
            <a:r>
              <a:t>JavaScript: APIs like local storage</a:t>
            </a:r>
          </a:p>
          <a:p>
            <a:pPr/>
            <a:r>
              <a:t>JavaScript ES6 often lumped in with HTML5</a:t>
            </a:r>
          </a:p>
          <a:p>
            <a:pPr/>
            <a:r>
              <a:t>Semantic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emantic Elem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20" name="Remember voice browsers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Remember voice browsers?</a:t>
            </a:r>
          </a:p>
          <a:p>
            <a:pPr/>
            <a:r>
              <a:t>They need an equivalent experience</a:t>
            </a:r>
          </a:p>
          <a:p>
            <a:pPr/>
            <a:r>
              <a:t>&lt;div&gt; and &lt;span&gt; got overused for formatting</a:t>
            </a:r>
          </a:p>
          <a:p>
            <a:pPr/>
            <a:r>
              <a:t>Use semantic elements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emantic Elem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23" name="Instead of multiple &lt;div&gt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Instead of multiple &lt;div&gt;…</a:t>
            </a:r>
          </a:p>
        </p:txBody>
      </p:sp>
      <p:pic>
        <p:nvPicPr>
          <p:cNvPr id="324" name="Screen Shot 2017-01-28 at 12.31.26 PM.png" descr="Screen Shot 2017-01-28 at 12.31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2794" y="3789667"/>
            <a:ext cx="4359212" cy="5129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emantic Elem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27" name="&lt;details&gt; - Additional info the user can view or hid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&lt;details&gt; - Additional info the user can view or hide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&lt;summary&gt; - heading for &lt;details&gt;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&lt;figure&gt; - Content, like images, code, etc.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&lt;figcaption&gt; - caption an &lt;img&gt; within &lt;figure&gt;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&lt;main&gt; - Specifies the main content of a document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&lt;mark&gt; - Defines marked/highlighted text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&lt;time&gt; - Defines a date/time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emantic Eleme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30" name="New Input Typ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New Input Types</a:t>
            </a:r>
          </a:p>
          <a:p>
            <a:pPr lvl="1"/>
            <a:r>
              <a:t>date/time/-local, number, range, search, tel, url</a:t>
            </a:r>
          </a:p>
          <a:p>
            <a:pPr lvl="1"/>
            <a:r>
              <a:t>Older browsers treat new tags as type="text"</a:t>
            </a:r>
          </a:p>
          <a:p>
            <a:pPr/>
            <a:r>
              <a:t>New Input Attributes</a:t>
            </a:r>
          </a:p>
          <a:p>
            <a:pPr lvl="1"/>
            <a:r>
              <a:t>autocomplete, form, list, multiple,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Lab: HTML5 U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HTML5 UI</a:t>
            </a:r>
          </a:p>
        </p:txBody>
      </p:sp>
      <p:sp>
        <p:nvSpPr>
          <p:cNvPr id="333" name="Add header, footer, main, nav, section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header, footer, main, nav, sections</a:t>
            </a:r>
          </a:p>
          <a:p>
            <a:pPr/>
            <a:r>
              <a:t>Use template for several additional pages</a:t>
            </a:r>
          </a:p>
          <a:p>
            <a:pPr lvl="1"/>
            <a:r>
              <a:t>"Player Info" section</a:t>
            </a:r>
          </a:p>
          <a:p>
            <a:pPr lvl="1"/>
            <a:r>
              <a:t>"About TicTacToe"</a:t>
            </a:r>
          </a:p>
          <a:p>
            <a:pPr lvl="1"/>
            <a:r>
              <a:t>Login / Signup</a:t>
            </a:r>
          </a:p>
          <a:p>
            <a:pPr/>
            <a:r>
              <a:t>Repeat planning process for HTML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 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5" name="Day 3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Functions: scope, context, hoisting</a:t>
            </a:r>
          </a:p>
          <a:p>
            <a:pPr/>
            <a:r>
              <a:t>Basic Objects and Prototypes</a:t>
            </a:r>
          </a:p>
          <a:p>
            <a:pPr/>
            <a:r>
              <a:t>JS Lab 2</a:t>
            </a:r>
          </a:p>
          <a:p>
            <a:pPr/>
            <a:r>
              <a:t>jQuery</a:t>
            </a:r>
          </a:p>
          <a:p>
            <a:pPr/>
            <a:r>
              <a:t>JS Lab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Intro to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36" name="What is CSS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CSS?</a:t>
            </a:r>
          </a:p>
          <a:p>
            <a:pPr/>
            <a:r>
              <a:t>Cascading Style Sheets</a:t>
            </a:r>
          </a:p>
          <a:p>
            <a:pPr/>
            <a:r>
              <a:t>Controls visual display (presentation)</a:t>
            </a:r>
          </a:p>
          <a:p>
            <a:pPr/>
            <a:r>
              <a:t>Consists of DOM property settings</a:t>
            </a:r>
          </a:p>
          <a:p>
            <a:pPr/>
            <a:r>
              <a:t>And tools to organize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Intro to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39" name="What is CSS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CSS?</a:t>
            </a:r>
          </a:p>
          <a:p>
            <a:pPr/>
            <a:r>
              <a:t>A helpful oversimplification:</a:t>
            </a:r>
          </a:p>
          <a:p>
            <a:pPr/>
            <a:r>
              <a:t>Every HTML element is a rectangular box</a:t>
            </a:r>
          </a:p>
          <a:p>
            <a:pPr/>
            <a:r>
              <a:t>Browser has rules to render those boxes</a:t>
            </a:r>
          </a:p>
          <a:p>
            <a:pPr/>
            <a:r>
              <a:t>CSS alters that default rendering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Intro to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42" name="What is CSS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CSS?</a:t>
            </a:r>
          </a:p>
          <a:p>
            <a:pPr/>
            <a:r>
              <a:t>Two part syntax</a:t>
            </a:r>
          </a:p>
          <a:p>
            <a:pPr lvl="1"/>
            <a:r>
              <a:t>Selectors</a:t>
            </a:r>
          </a:p>
          <a:p>
            <a:pPr lvl="1"/>
            <a:r>
              <a:t>Rules</a:t>
            </a:r>
          </a:p>
          <a:p>
            <a:pPr/>
            <a:r>
              <a:t>Selectors define groups of elements</a:t>
            </a:r>
          </a:p>
          <a:p>
            <a:pPr/>
            <a:r>
              <a:t>Rules set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Intro to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45" name="Selec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Selectors</a:t>
            </a:r>
          </a:p>
          <a:p>
            <a:pPr/>
            <a:r>
              <a:t>Expressions which describe groups of elements</a:t>
            </a:r>
          </a:p>
          <a:p>
            <a:pPr/>
            <a:r>
              <a:t>Identifiers: Tags, classes, ids</a:t>
            </a:r>
          </a:p>
          <a:p>
            <a:pPr/>
            <a:r>
              <a:t>Operators: space, comma, greater than, plus</a:t>
            </a:r>
          </a:p>
          <a:p>
            <a:pPr/>
            <a:r>
              <a:t>Rule is then applied to the matched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Intro to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48" name="Rul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Rules</a:t>
            </a:r>
          </a:p>
          <a:p>
            <a:pPr/>
            <a:r>
              <a:t>Set CSS properties on selected elements</a:t>
            </a:r>
          </a:p>
          <a:p>
            <a:pPr/>
            <a:r>
              <a:t>All aspects of display: positions, colors, images</a:t>
            </a:r>
          </a:p>
          <a:p>
            <a:pPr/>
            <a:r>
              <a:t>CSS3 supports animations, 3D rotation,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Intro to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51" name="body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body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t>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border</a:t>
            </a:r>
            <a:r>
              <a:t>: </a:t>
            </a:r>
            <a:r>
              <a:rPr>
                <a:solidFill>
                  <a:srgbClr val="C33720"/>
                </a:solidFill>
              </a:rPr>
              <a:t>1px</a:t>
            </a:r>
            <a:r>
              <a:t> </a:t>
            </a:r>
            <a:r>
              <a:rPr>
                <a:solidFill>
                  <a:srgbClr val="C33720"/>
                </a:solidFill>
              </a:rPr>
              <a:t>solid</a:t>
            </a:r>
            <a:r>
              <a:t> </a:t>
            </a:r>
            <a:r>
              <a:rPr>
                <a:solidFill>
                  <a:srgbClr val="C33720"/>
                </a:solidFill>
              </a:rPr>
              <a:t>red</a:t>
            </a:r>
            <a:r>
              <a:t>;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lightblue</a:t>
            </a:r>
            <a:r>
              <a:t>;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r>
              <a:t>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.some-class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t>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background-image</a:t>
            </a:r>
            <a:r>
              <a:t>: </a:t>
            </a:r>
            <a:r>
              <a:rPr>
                <a:solidFill>
                  <a:srgbClr val="C33720"/>
                </a:solidFill>
              </a:rPr>
              <a:t>#ffffff url("img_tree.png") no-repeat right top</a:t>
            </a:r>
            <a:r>
              <a:t>;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34BC26"/>
                </a:solidFill>
              </a:rPr>
              <a:t>font-size</a:t>
            </a:r>
            <a:r>
              <a:t>: </a:t>
            </a:r>
            <a:r>
              <a:rPr>
                <a:solidFill>
                  <a:srgbClr val="C33720"/>
                </a:solidFill>
              </a:rPr>
              <a:t>3em</a:t>
            </a:r>
            <a:r>
              <a:t>;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margin</a:t>
            </a:r>
            <a:r>
              <a:t>: </a:t>
            </a:r>
            <a:r>
              <a:rPr>
                <a:solidFill>
                  <a:srgbClr val="C33720"/>
                </a:solidFill>
              </a:rPr>
              <a:t>3px 2px 3px 2px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padding</a:t>
            </a:r>
            <a:r>
              <a:t>: </a:t>
            </a:r>
            <a:r>
              <a:rPr>
                <a:solidFill>
                  <a:srgbClr val="C33720"/>
                </a:solidFill>
              </a:rPr>
              <a:t>3px 2px</a:t>
            </a:r>
            <a:r>
              <a:t>;</a:t>
            </a:r>
            <a:br/>
            <a:r>
              <a:t>  </a:t>
            </a:r>
            <a:r>
              <a:rPr>
                <a:solidFill>
                  <a:srgbClr val="34BC26"/>
                </a:solidFill>
              </a:rPr>
              <a:t>padding-left</a:t>
            </a:r>
            <a:r>
              <a:t>: </a:t>
            </a:r>
            <a:r>
              <a:rPr>
                <a:solidFill>
                  <a:srgbClr val="C33720"/>
                </a:solidFill>
              </a:rPr>
              <a:t>4px</a:t>
            </a:r>
            <a:r>
              <a:t>;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52" name="Selector"/>
          <p:cNvSpPr/>
          <p:nvPr/>
        </p:nvSpPr>
        <p:spPr>
          <a:xfrm>
            <a:off x="2723845" y="2241550"/>
            <a:ext cx="1791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Selector</a:t>
            </a:r>
          </a:p>
        </p:txBody>
      </p:sp>
      <p:sp>
        <p:nvSpPr>
          <p:cNvPr id="353" name="Rule"/>
          <p:cNvSpPr/>
          <p:nvPr/>
        </p:nvSpPr>
        <p:spPr>
          <a:xfrm>
            <a:off x="1350485" y="3472948"/>
            <a:ext cx="4689537" cy="927101"/>
          </a:xfrm>
          <a:prstGeom prst="rect">
            <a:avLst/>
          </a:prstGeom>
          <a:solidFill>
            <a:srgbClr val="000000">
              <a:alpha val="726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Rule</a:t>
            </a:r>
          </a:p>
        </p:txBody>
      </p:sp>
      <p:sp>
        <p:nvSpPr>
          <p:cNvPr id="354" name="Properties"/>
          <p:cNvSpPr/>
          <p:nvPr/>
        </p:nvSpPr>
        <p:spPr>
          <a:xfrm>
            <a:off x="8070748" y="7244750"/>
            <a:ext cx="2197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Properties</a:t>
            </a:r>
          </a:p>
        </p:txBody>
      </p:sp>
      <p:sp>
        <p:nvSpPr>
          <p:cNvPr id="355" name="Line"/>
          <p:cNvSpPr/>
          <p:nvPr/>
        </p:nvSpPr>
        <p:spPr>
          <a:xfrm flipH="1">
            <a:off x="1425327" y="2617534"/>
            <a:ext cx="1290076" cy="66217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56" name="Line"/>
          <p:cNvSpPr/>
          <p:nvPr/>
        </p:nvSpPr>
        <p:spPr>
          <a:xfrm flipH="1" flipV="1">
            <a:off x="5413293" y="6386535"/>
            <a:ext cx="2562313" cy="10228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57" name="Line"/>
          <p:cNvSpPr/>
          <p:nvPr/>
        </p:nvSpPr>
        <p:spPr>
          <a:xfrm flipH="1" flipV="1">
            <a:off x="6588295" y="7349479"/>
            <a:ext cx="1343947" cy="1682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58" name="Line"/>
          <p:cNvSpPr/>
          <p:nvPr/>
        </p:nvSpPr>
        <p:spPr>
          <a:xfrm flipH="1">
            <a:off x="5710108" y="7651502"/>
            <a:ext cx="2196263" cy="1859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ab: Basic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Basic CSS</a:t>
            </a:r>
          </a:p>
        </p:txBody>
      </p:sp>
      <p:sp>
        <p:nvSpPr>
          <p:cNvPr id="361" name="In index.html, add a link to a style.css fil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 index.html, add a link to a style.css file</a:t>
            </a:r>
          </a:p>
          <a:p>
            <a:pPr/>
            <a:r>
              <a:t>Play with styles in Dev Tools</a:t>
            </a:r>
          </a:p>
          <a:p>
            <a:pPr/>
            <a:r>
              <a:t>When satisfied, write a style to file</a:t>
            </a:r>
          </a:p>
          <a:p>
            <a:pPr/>
            <a:r>
              <a:t>Refresh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SS Flo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Flow</a:t>
            </a:r>
          </a:p>
        </p:txBody>
      </p:sp>
      <p:sp>
        <p:nvSpPr>
          <p:cNvPr id="364" name="Content flows left-to-right until some border is hi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Content flows left-to-right until some border is hit</a:t>
            </a:r>
          </a:p>
          <a:p>
            <a:pPr/>
            <a:r>
              <a:t>Then down, increasing box height, until</a:t>
            </a:r>
          </a:p>
          <a:p>
            <a:pPr lvl="1"/>
            <a:r>
              <a:t>content runs out</a:t>
            </a:r>
          </a:p>
          <a:p>
            <a:pPr lvl="1"/>
            <a:r>
              <a:t>or a border is hit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SS Flo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Flow</a:t>
            </a:r>
          </a:p>
        </p:txBody>
      </p:sp>
      <p:sp>
        <p:nvSpPr>
          <p:cNvPr id="367" name="Several properties interact to create those borde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Several properties interact to create those borders</a:t>
            </a:r>
          </a:p>
          <a:p>
            <a:pPr/>
            <a:r>
              <a:t>Width </a:t>
            </a:r>
          </a:p>
          <a:p>
            <a:pPr/>
            <a:r>
              <a:t>Display</a:t>
            </a:r>
          </a:p>
          <a:p>
            <a:pPr/>
            <a:r>
              <a:t>Float</a:t>
            </a:r>
          </a:p>
          <a:p>
            <a:pPr/>
            <a:r>
              <a:t>Clear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SS Width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Width</a:t>
            </a:r>
          </a:p>
        </p:txBody>
      </p:sp>
      <p:sp>
        <p:nvSpPr>
          <p:cNvPr id="370" name="If width is not specified, content makes the box as wide as necessary to fi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If width is not specified, content makes the box as wide as necessary to fit</a:t>
            </a:r>
          </a:p>
          <a:p>
            <a:pPr/>
            <a:r>
              <a:t>If width is specified, content makes the box as tall as as necessary</a:t>
            </a:r>
          </a:p>
          <a:p>
            <a:pPr/>
            <a:r>
              <a:t>If there's more content than width &amp; height can display, 'overflow' property controls extra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 to Web De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38" name="Expectations for Basics session…"/>
          <p:cNvSpPr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Expectations for Basics session</a:t>
            </a:r>
          </a:p>
          <a:p>
            <a:pPr/>
            <a:r>
              <a:t>Some information may feel like review for you</a:t>
            </a:r>
          </a:p>
          <a:p>
            <a:pPr/>
            <a:r>
              <a:t>May not be review for your neighbor</a:t>
            </a:r>
          </a:p>
          <a:p>
            <a:pPr/>
            <a:r>
              <a:t>Fundamental concepts deserve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SS Width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Width</a:t>
            </a:r>
          </a:p>
        </p:txBody>
      </p:sp>
      <p:sp>
        <p:nvSpPr>
          <p:cNvPr id="373" name="Measurements - px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Measurements - px</a:t>
            </a:r>
          </a:p>
          <a:p>
            <a:pPr/>
            <a:r>
              <a:t>pixels</a:t>
            </a:r>
          </a:p>
          <a:p>
            <a:pPr/>
            <a:r>
              <a:t>Atomic units of display </a:t>
            </a:r>
          </a:p>
          <a:p>
            <a:pPr/>
            <a:r>
              <a:t>Actual size based on device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SS Width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Width</a:t>
            </a:r>
          </a:p>
        </p:txBody>
      </p:sp>
      <p:sp>
        <p:nvSpPr>
          <p:cNvPr id="376" name="Measurements - e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Measurements - em</a:t>
            </a:r>
          </a:p>
          <a:p>
            <a:pPr/>
            <a:r>
              <a:t>ems</a:t>
            </a:r>
          </a:p>
          <a:p>
            <a:pPr/>
            <a:r>
              <a:t>Based on the width of the 'm' character</a:t>
            </a:r>
          </a:p>
          <a:p>
            <a:pPr/>
            <a:r>
              <a:t>From print industry</a:t>
            </a:r>
          </a:p>
          <a:p>
            <a:pPr/>
            <a:r>
              <a:t>Relative based on font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SS Width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Width</a:t>
            </a:r>
          </a:p>
        </p:txBody>
      </p:sp>
      <p:sp>
        <p:nvSpPr>
          <p:cNvPr id="379" name="Measurements -%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Measurements -%</a:t>
            </a:r>
          </a:p>
          <a:p>
            <a:pPr/>
            <a:r>
              <a:t>percent</a:t>
            </a:r>
          </a:p>
          <a:p>
            <a:pPr/>
            <a:r>
              <a:t>Based on the width of the container</a:t>
            </a:r>
          </a:p>
          <a:p>
            <a:pPr/>
            <a:r>
              <a:t>Specifying a width of 100% has some special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SS Box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Box Model</a:t>
            </a:r>
          </a:p>
        </p:txBody>
      </p:sp>
      <p:sp>
        <p:nvSpPr>
          <p:cNvPr id="382" name="Inside out: width/height, padding, border, margin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Inside out: width/height, padding, border, margin</a:t>
            </a:r>
          </a:p>
        </p:txBody>
      </p:sp>
      <p:pic>
        <p:nvPicPr>
          <p:cNvPr id="383" name="Screen Shot 2017-01-28 at 10.54.12 PM.png" descr="Screen Shot 2017-01-28 at 10.54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215" y="3646350"/>
            <a:ext cx="10100370" cy="5884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SS Box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Box Model</a:t>
            </a:r>
          </a:p>
        </p:txBody>
      </p:sp>
      <p:sp>
        <p:nvSpPr>
          <p:cNvPr id="386" name="Padd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Padding</a:t>
            </a:r>
          </a:p>
          <a:p>
            <a:pPr/>
            <a:r>
              <a:t>Space between box contents and border</a:t>
            </a:r>
          </a:p>
          <a:p>
            <a:pPr/>
            <a:r>
              <a:t>When no width set, padding will "squeeze" contents</a:t>
            </a:r>
          </a:p>
          <a:p>
            <a:pPr/>
            <a:r>
              <a:t>When width is set to 100%, padding will "push" other elements to make room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SS Box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Box Model</a:t>
            </a:r>
          </a:p>
        </p:txBody>
      </p:sp>
      <p:sp>
        <p:nvSpPr>
          <p:cNvPr id="389" name="Bord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Border</a:t>
            </a:r>
          </a:p>
          <a:p>
            <a:pPr/>
            <a:r>
              <a:t>Visible area around box</a:t>
            </a:r>
          </a:p>
          <a:p>
            <a:pPr/>
            <a:r>
              <a:t>Can set color, pattern, etc</a:t>
            </a:r>
          </a:p>
          <a:p>
            <a:pPr/>
            <a:r>
              <a:t>Does not affect box contents </a:t>
            </a:r>
          </a:p>
          <a:p>
            <a:pPr/>
            <a:r>
              <a:t>Does affect box width &amp; height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SS Box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Box Model</a:t>
            </a:r>
          </a:p>
        </p:txBody>
      </p:sp>
      <p:sp>
        <p:nvSpPr>
          <p:cNvPr id="392" name="Margi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Margin</a:t>
            </a:r>
          </a:p>
          <a:p>
            <a:pPr/>
            <a:r>
              <a:t>Invisible area outside border</a:t>
            </a:r>
          </a:p>
          <a:p>
            <a:pPr/>
            <a:r>
              <a:t>Does not affect box contents </a:t>
            </a:r>
          </a:p>
          <a:p>
            <a:pPr/>
            <a:r>
              <a:t>May affect layout with other boxes </a:t>
            </a:r>
          </a:p>
          <a:p>
            <a:pPr/>
            <a:r>
              <a:t>Can think of margin as "pushing" others</a:t>
            </a:r>
          </a:p>
          <a:p>
            <a:pPr/>
            <a:r>
              <a:t>Depending on their positioning (some can't be)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Lab: Box mode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Box model</a:t>
            </a:r>
          </a:p>
        </p:txBody>
      </p:sp>
      <p:sp>
        <p:nvSpPr>
          <p:cNvPr id="395" name="Style TicTacToe UI using box mode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Style TicTacToe UI using box model</a:t>
            </a:r>
          </a:p>
          <a:p>
            <a:pPr/>
            <a:r>
              <a:t>Style other pages</a:t>
            </a:r>
          </a:p>
          <a:p>
            <a:pPr/>
            <a:r>
              <a:t>Observe differences between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SS Layou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Layout</a:t>
            </a:r>
          </a:p>
        </p:txBody>
      </p:sp>
      <p:sp>
        <p:nvSpPr>
          <p:cNvPr id="398" name="Display…"/>
          <p:cNvSpPr/>
          <p:nvPr>
            <p:ph type="body" sz="half" idx="1"/>
          </p:nvPr>
        </p:nvSpPr>
        <p:spPr>
          <a:xfrm>
            <a:off x="952500" y="2590800"/>
            <a:ext cx="6127602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Display</a:t>
            </a:r>
          </a:p>
          <a:p>
            <a:pPr/>
            <a:r>
              <a:t>"Block" - forces a new line</a:t>
            </a:r>
          </a:p>
          <a:p>
            <a:pPr lvl="1"/>
            <a:r>
              <a:t>div, p, ul, table</a:t>
            </a:r>
          </a:p>
          <a:p>
            <a:pPr/>
            <a:r>
              <a:t>"Inline" - flows within a block element</a:t>
            </a:r>
          </a:p>
          <a:p>
            <a:pPr lvl="1"/>
            <a:r>
              <a:t>span, a, img</a:t>
            </a:r>
          </a:p>
        </p:txBody>
      </p:sp>
      <p:pic>
        <p:nvPicPr>
          <p:cNvPr id="399" name="Screen Shot 2017-02-10 at 7.38.29 PM.png" descr="Screen Shot 2017-02-10 at 7.38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2758" y="3877412"/>
            <a:ext cx="4093043" cy="3713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SS Layou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Layout</a:t>
            </a:r>
          </a:p>
        </p:txBody>
      </p:sp>
      <p:sp>
        <p:nvSpPr>
          <p:cNvPr id="402" name="Floa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Float</a:t>
            </a:r>
          </a:p>
          <a:p>
            <a:pPr/>
            <a:r>
              <a:t>Float removes block elements from flow</a:t>
            </a:r>
          </a:p>
          <a:p>
            <a:pPr/>
            <a:r>
              <a:t>Attaches them to left / right side</a:t>
            </a:r>
          </a:p>
          <a:p>
            <a:pPr/>
            <a:r>
              <a:t>Text / inline elements wrap around floats</a:t>
            </a:r>
          </a:p>
          <a:p>
            <a:pPr/>
            <a:r>
              <a:t>Float only kicks in when width allows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 to Web De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41" name="Common Historical Themes…"/>
          <p:cNvSpPr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Historical Themes</a:t>
            </a:r>
          </a:p>
          <a:p>
            <a:pPr/>
            <a:r>
              <a:t>Versionless - ad hoc feature support</a:t>
            </a:r>
          </a:p>
          <a:p>
            <a:pPr/>
            <a:r>
              <a:t>Stateless - data not stored between actions</a:t>
            </a:r>
          </a:p>
          <a:p>
            <a:pPr/>
            <a:r>
              <a:t>Backwards compatible &amp; fault tolerant</a:t>
            </a:r>
          </a:p>
          <a:p>
            <a:pPr/>
            <a:r>
              <a:t>Iterative - modern web not planned</a:t>
            </a:r>
          </a:p>
          <a:p>
            <a:pPr/>
            <a:r>
              <a:t>Community builds solutions between iterations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SS Layou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Layout</a:t>
            </a:r>
          </a:p>
        </p:txBody>
      </p:sp>
      <p:sp>
        <p:nvSpPr>
          <p:cNvPr id="405" name=".right, .right * {…"/>
          <p:cNvSpPr/>
          <p:nvPr>
            <p:ph type="body" sz="half" idx="1"/>
          </p:nvPr>
        </p:nvSpPr>
        <p:spPr>
          <a:xfrm>
            <a:off x="952500" y="2590800"/>
            <a:ext cx="5211217" cy="62865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.right</a:t>
            </a:r>
            <a:r>
              <a:rPr>
                <a:solidFill>
                  <a:srgbClr val="D53BD3"/>
                </a:solidFill>
              </a:rPr>
              <a:t>,</a:t>
            </a:r>
            <a:r>
              <a:rPr>
                <a:solidFill>
                  <a:srgbClr val="F4F4F4"/>
                </a:solidFill>
              </a:rPr>
              <a:t> </a:t>
            </a:r>
            <a:r>
              <a:t>.right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  </a:t>
            </a:r>
            <a:r>
              <a:t>float</a:t>
            </a:r>
            <a:r>
              <a:rPr>
                <a:solidFill>
                  <a:srgbClr val="F4F4F4"/>
                </a:solidFill>
              </a:rPr>
              <a:t>: </a:t>
            </a:r>
            <a:r>
              <a:rPr>
                <a:solidFill>
                  <a:srgbClr val="C33720"/>
                </a:solidFill>
              </a:rPr>
              <a:t>right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&lt;section&gt;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A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B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"right"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C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D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E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&lt;/section&gt;</a:t>
            </a:r>
            <a:endParaRPr>
              <a:solidFill>
                <a:srgbClr val="34BBC8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&lt;section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"right"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A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B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C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D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E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&lt;/section&gt;</a:t>
            </a:r>
          </a:p>
        </p:txBody>
      </p:sp>
      <p:pic>
        <p:nvPicPr>
          <p:cNvPr id="406" name="Screen Shot 2017-02-12 at 9.07.30 PM.png" descr="Screen Shot 2017-02-12 at 9.07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0301" y="2918915"/>
            <a:ext cx="4351206" cy="5630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SS Layou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Layout</a:t>
            </a:r>
          </a:p>
        </p:txBody>
      </p:sp>
      <p:sp>
        <p:nvSpPr>
          <p:cNvPr id="409" name="Clea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Clear</a:t>
            </a:r>
          </a:p>
          <a:p>
            <a:pPr/>
            <a:r>
              <a:t>Sets sides on which floats can't go</a:t>
            </a:r>
          </a:p>
          <a:p>
            <a:pPr/>
            <a:r>
              <a:t>Values: left / right / both</a:t>
            </a:r>
          </a:p>
          <a:p>
            <a:pPr/>
            <a:r>
              <a:t>Causes elements to start a new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Lab: Layou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Layout</a:t>
            </a:r>
          </a:p>
        </p:txBody>
      </p:sp>
      <p:sp>
        <p:nvSpPr>
          <p:cNvPr id="412" name="Make nav bar menu items horizonta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Make nav bar menu items horizontal</a:t>
            </a:r>
          </a:p>
          <a:p>
            <a:pPr/>
            <a:r>
              <a:t>Wrap text around picture in "Player Info"</a:t>
            </a:r>
          </a:p>
          <a:p>
            <a:pPr/>
            <a:r>
              <a:t>Use percentage widths and floats to make basic fluid layout</a:t>
            </a:r>
          </a:p>
          <a:p>
            <a:pPr/>
            <a:r>
              <a:t>Observe what happens when resizing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</a:t>
            </a:r>
          </a:p>
        </p:txBody>
      </p:sp>
      <p:sp>
        <p:nvSpPr>
          <p:cNvPr id="415" name="Like float, another way of altering element flow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Like float, another way of altering element flow</a:t>
            </a:r>
          </a:p>
          <a:p>
            <a:pPr/>
            <a:r>
              <a:t>Can use top / bottom in addition to left / right </a:t>
            </a:r>
          </a:p>
          <a:p>
            <a:pPr/>
            <a:r>
              <a:t>Aware of containers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</a:t>
            </a:r>
          </a:p>
        </p:txBody>
      </p:sp>
      <p:sp>
        <p:nvSpPr>
          <p:cNvPr id="418" name="Static: no positioning, defaul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Static: no positioning, default</a:t>
            </a:r>
          </a:p>
          <a:p>
            <a:pPr/>
            <a:r>
              <a:t>Relative: offset based on flow position</a:t>
            </a:r>
          </a:p>
          <a:p>
            <a:pPr/>
            <a:r>
              <a:t>Fixed: offset based on viewport</a:t>
            </a:r>
          </a:p>
          <a:p>
            <a:pPr/>
            <a:r>
              <a:t>Absolute: based on parent, removed from flow</a:t>
            </a:r>
          </a:p>
          <a:p>
            <a:pPr/>
            <a:r>
              <a:t>Sticky: relative until scrolled past, then fixed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</a:t>
            </a:r>
          </a:p>
        </p:txBody>
      </p:sp>
      <p:sp>
        <p:nvSpPr>
          <p:cNvPr id="421" name="Relative position…"/>
          <p:cNvSpPr/>
          <p:nvPr>
            <p:ph type="body" sz="half" idx="1"/>
          </p:nvPr>
        </p:nvSpPr>
        <p:spPr>
          <a:xfrm>
            <a:off x="952500" y="2590800"/>
            <a:ext cx="6064399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Relative position</a:t>
            </a:r>
          </a:p>
          <a:p>
            <a:pPr/>
            <a:r>
              <a:t>Calculated based on regular flow position</a:t>
            </a:r>
          </a:p>
          <a:p>
            <a:pPr/>
            <a:r>
              <a:t>Offset added</a:t>
            </a:r>
          </a:p>
          <a:p>
            <a:pPr/>
            <a:r>
              <a:t>Moving the element "relative" to normal location</a:t>
            </a:r>
          </a:p>
        </p:txBody>
      </p:sp>
      <p:pic>
        <p:nvPicPr>
          <p:cNvPr id="422" name="Screen Shot 2017-02-13 at 7.26.48 PM.png" descr="Screen Shot 2017-02-13 at 7.26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5665" y="2437606"/>
            <a:ext cx="5328169" cy="4878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</a:t>
            </a:r>
          </a:p>
        </p:txBody>
      </p:sp>
      <p:sp>
        <p:nvSpPr>
          <p:cNvPr id="425" name="Absolute position…"/>
          <p:cNvSpPr/>
          <p:nvPr>
            <p:ph type="body" sz="half" idx="1"/>
          </p:nvPr>
        </p:nvSpPr>
        <p:spPr>
          <a:xfrm>
            <a:off x="952500" y="2590800"/>
            <a:ext cx="6525667" cy="683567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Absolute position</a:t>
            </a:r>
          </a:p>
          <a:p>
            <a:pPr/>
            <a:r>
              <a:t>Removed from regular flow (takes up no space)</a:t>
            </a:r>
          </a:p>
          <a:p>
            <a:pPr/>
            <a:r>
              <a:t>Offset based on nearest positioned (non-static)  parent</a:t>
            </a:r>
          </a:p>
          <a:p>
            <a:pPr/>
            <a:r>
              <a:t>If no non-positioned parent, initial container (body)</a:t>
            </a:r>
          </a:p>
        </p:txBody>
      </p:sp>
      <p:pic>
        <p:nvPicPr>
          <p:cNvPr id="426" name="Screen Shot 2017-02-13 at 7.28.34 PM.png" descr="Screen Shot 2017-02-13 at 7.28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5700" y="2842525"/>
            <a:ext cx="4817716" cy="4068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</a:t>
            </a:r>
          </a:p>
        </p:txBody>
      </p:sp>
      <p:sp>
        <p:nvSpPr>
          <p:cNvPr id="429" name="Fixed position…"/>
          <p:cNvSpPr/>
          <p:nvPr>
            <p:ph type="body" sz="half" idx="1"/>
          </p:nvPr>
        </p:nvSpPr>
        <p:spPr>
          <a:xfrm>
            <a:off x="952500" y="2590800"/>
            <a:ext cx="6064399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Fixed position</a:t>
            </a:r>
          </a:p>
          <a:p>
            <a:pPr/>
            <a:r>
              <a:t>Removed from regular flow (takes up no space)</a:t>
            </a:r>
          </a:p>
          <a:p>
            <a:pPr/>
            <a:r>
              <a:t>Offset based on viewport (currently visible screen)</a:t>
            </a:r>
          </a:p>
          <a:p>
            <a:pPr/>
            <a:r>
              <a:t>Keeps position when page scrolls</a:t>
            </a:r>
          </a:p>
        </p:txBody>
      </p:sp>
      <p:pic>
        <p:nvPicPr>
          <p:cNvPr id="430" name="Screen Shot 2017-02-13 at 7.34.09 PM.png" descr="Screen Shot 2017-02-13 at 7.34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5131" y="2456564"/>
            <a:ext cx="4960937" cy="484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</a:t>
            </a:r>
          </a:p>
        </p:txBody>
      </p:sp>
      <p:sp>
        <p:nvSpPr>
          <p:cNvPr id="433" name="Sticky position…"/>
          <p:cNvSpPr/>
          <p:nvPr>
            <p:ph type="body" sz="half" idx="1"/>
          </p:nvPr>
        </p:nvSpPr>
        <p:spPr>
          <a:xfrm>
            <a:off x="952500" y="2590800"/>
            <a:ext cx="6064399" cy="6286500"/>
          </a:xfrm>
          <a:prstGeom prst="rect">
            <a:avLst/>
          </a:prstGeom>
        </p:spPr>
        <p:txBody>
          <a:bodyPr anchor="t"/>
          <a:lstStyle/>
          <a:p>
            <a:pPr marL="0" indent="0" defTabSz="525779">
              <a:spcBef>
                <a:spcPts val="3700"/>
              </a:spcBef>
              <a:buSzTx/>
              <a:buNone/>
              <a:defRPr sz="3420"/>
            </a:pPr>
            <a:r>
              <a:t>Sticky position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Behaves relative until scroll passes offset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Then behaves as fixed but within container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Must have offset to work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Supported in "evergreen" browsers</a:t>
            </a:r>
          </a:p>
        </p:txBody>
      </p:sp>
      <p:pic>
        <p:nvPicPr>
          <p:cNvPr id="434" name="Screen Shot 2017-02-13 at 7.39.48 PM.png" descr="Screen Shot 2017-02-13 at 7.39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9894" y="2544081"/>
            <a:ext cx="5074340" cy="6379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</a:t>
            </a:r>
          </a:p>
        </p:txBody>
      </p:sp>
      <p:sp>
        <p:nvSpPr>
          <p:cNvPr id="437" name="Z-Index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Z-Index</a:t>
            </a:r>
          </a:p>
          <a:p>
            <a:pPr/>
            <a:r>
              <a:t>Indicates element "on top"</a:t>
            </a:r>
          </a:p>
          <a:p>
            <a:pPr/>
            <a:r>
              <a:t>Within "stacking context"</a:t>
            </a:r>
          </a:p>
          <a:p>
            <a:pPr/>
            <a:r>
              <a:t>New context started</a:t>
            </a:r>
          </a:p>
          <a:p>
            <a:pPr lvl="1"/>
            <a:r>
              <a:t>Positioned element with a z-index</a:t>
            </a:r>
          </a:p>
          <a:p>
            <a:pPr lvl="1"/>
            <a:r>
              <a:t>opacity, transform, filter, perspective  </a:t>
            </a:r>
          </a:p>
        </p:txBody>
      </p:sp>
      <p:pic>
        <p:nvPicPr>
          <p:cNvPr id="438" name="Screen Shot 2017-02-13 at 9.24.30 PM.png" descr="Screen Shot 2017-02-13 at 9.24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0" y="2753738"/>
            <a:ext cx="6090990" cy="4246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tro to Web Dev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44" name="Goals for Web Development…"/>
          <p:cNvSpPr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Goals for Web Development</a:t>
            </a:r>
          </a:p>
          <a:p>
            <a:pPr/>
            <a:r>
              <a:t>Clear: easily identify which code does what</a:t>
            </a:r>
          </a:p>
          <a:p>
            <a:pPr/>
            <a:r>
              <a:t>Usable: productive and helpful for users</a:t>
            </a:r>
          </a:p>
          <a:p>
            <a:pPr/>
            <a:r>
              <a:t>Robust: work as often as possible; fail gracefully</a:t>
            </a:r>
          </a:p>
          <a:p>
            <a:pPr/>
            <a:r>
              <a:t>Limber: easily reuse and adapt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Lab: Positio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Positioning</a:t>
            </a:r>
          </a:p>
        </p:txBody>
      </p:sp>
      <p:sp>
        <p:nvSpPr>
          <p:cNvPr id="441" name="Full width header and content are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Full width header and content area </a:t>
            </a:r>
          </a:p>
          <a:p>
            <a:pPr/>
            <a:r>
              <a:t>Side bar next to content area</a:t>
            </a:r>
          </a:p>
          <a:p>
            <a:pPr/>
            <a:r>
              <a:t>Full width footer</a:t>
            </a:r>
          </a:p>
          <a:p>
            <a:pPr/>
            <a:r>
              <a:t>Modal dialog (aka "popup" or overlay)</a:t>
            </a:r>
          </a:p>
          <a:p>
            <a:pPr/>
            <a:r>
              <a:t>Scrollable side bar with sticky headers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