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eliasjames/training-web-dev/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 to Web Dev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Web Dev</a:t>
            </a:r>
          </a:p>
        </p:txBody>
      </p:sp>
      <p:sp>
        <p:nvSpPr>
          <p:cNvPr id="120" name="Elias Carlston, DevelopIntelligence…"/>
          <p:cNvSpPr/>
          <p:nvPr>
            <p:ph type="subTitle" sz="quarter" idx="1"/>
          </p:nvPr>
        </p:nvSpPr>
        <p:spPr>
          <a:xfrm>
            <a:off x="1270000" y="5029200"/>
            <a:ext cx="10464800" cy="1841054"/>
          </a:xfrm>
          <a:prstGeom prst="rect">
            <a:avLst/>
          </a:prstGeom>
        </p:spPr>
        <p:txBody>
          <a:bodyPr/>
          <a:lstStyle/>
          <a:p>
            <a:pPr>
              <a:defRPr sz="3600"/>
            </a:pPr>
            <a:r>
              <a:t>Elias Carlston, DevelopIntelligence</a:t>
            </a:r>
          </a:p>
          <a:p>
            <a:pPr>
              <a:defRPr sz="3600"/>
            </a:pPr>
            <a:r>
              <a:t>elias@eliascarlston.com</a:t>
            </a:r>
          </a:p>
          <a:p>
            <a:pPr>
              <a:defRPr sz="3600"/>
            </a:pPr>
            <a:r>
              <a:rPr u="sng">
                <a:hlinkClick r:id="rId2" invalidUrl="" action="" tgtFrame="" tooltip="" history="1" highlightClick="0" endSnd="0"/>
              </a:rPr>
              <a:t>https://github.com/eliasjames/training-web-dev</a:t>
            </a:r>
            <a:r>
              <a:t>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ascading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Cascading</a:t>
            </a:r>
          </a:p>
        </p:txBody>
      </p:sp>
      <p:sp>
        <p:nvSpPr>
          <p:cNvPr id="151" name="Specificity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Specificity</a:t>
            </a:r>
          </a:p>
          <a:p>
            <a:pPr/>
            <a:r>
              <a:t>Inline styles</a:t>
            </a:r>
          </a:p>
          <a:p>
            <a:pPr/>
            <a:r>
              <a:t>ID</a:t>
            </a:r>
          </a:p>
          <a:p>
            <a:pPr/>
            <a:r>
              <a:t>Class / pseudo-class / attribute</a:t>
            </a:r>
          </a:p>
          <a:p>
            <a:pPr/>
            <a:r>
              <a:t>Elements</a:t>
            </a:r>
          </a:p>
          <a:p>
            <a:pPr/>
            <a:r>
              <a:t>Order of declaration (if all else equal)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ascading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Cascading</a:t>
            </a:r>
          </a:p>
        </p:txBody>
      </p:sp>
      <p:sp>
        <p:nvSpPr>
          <p:cNvPr id="154" name="&lt;ul&gt;…"/>
          <p:cNvSpPr/>
          <p:nvPr>
            <p:ph type="body" sz="half" idx="1"/>
          </p:nvPr>
        </p:nvSpPr>
        <p:spPr>
          <a:xfrm>
            <a:off x="952500" y="2590800"/>
            <a:ext cx="5252740" cy="6286500"/>
          </a:xfrm>
          <a:prstGeom prst="rect">
            <a:avLst/>
          </a:prstGeom>
        </p:spPr>
        <p:txBody>
          <a:bodyPr anchor="t"/>
          <a:lstStyle/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&lt;</a:t>
            </a:r>
            <a:r>
              <a:rPr>
                <a:solidFill>
                  <a:srgbClr val="CD7923"/>
                </a:solidFill>
              </a:rPr>
              <a:t>ul</a:t>
            </a:r>
            <a:r>
              <a:rPr>
                <a:solidFill>
                  <a:srgbClr val="34BBC8"/>
                </a:solidFill>
              </a:rPr>
              <a:t>&gt;</a:t>
            </a:r>
          </a:p>
          <a:p>
            <a:pPr lvl="1" marL="0" indent="22860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&lt;</a:t>
            </a:r>
            <a:r>
              <a:rPr>
                <a:solidFill>
                  <a:srgbClr val="CD7923"/>
                </a:solidFill>
              </a:rPr>
              <a:t>li</a:t>
            </a:r>
            <a:r>
              <a:rPr>
                <a:solidFill>
                  <a:srgbClr val="34BBC8"/>
                </a:solidFill>
              </a:rPr>
              <a:t>&gt;</a:t>
            </a:r>
            <a:endParaRPr>
              <a:solidFill>
                <a:srgbClr val="34BBC8"/>
              </a:solidFill>
            </a:endParaRPr>
          </a:p>
          <a:p>
            <a:pPr lvl="2" marL="0" indent="45720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&lt;</a:t>
            </a:r>
            <a:r>
              <a:rPr>
                <a:solidFill>
                  <a:srgbClr val="CD7923"/>
                </a:solidFill>
              </a:rPr>
              <a:t>p</a:t>
            </a:r>
            <a:r>
              <a:rPr>
                <a:solidFill>
                  <a:srgbClr val="34BBC8"/>
                </a:solidFill>
              </a:rPr>
              <a:t>&gt;</a:t>
            </a:r>
            <a:r>
              <a:t> </a:t>
            </a:r>
          </a:p>
          <a:p>
            <a:pPr lvl="3" marL="0" indent="68580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&lt;</a:t>
            </a:r>
            <a:r>
              <a:rPr>
                <a:solidFill>
                  <a:srgbClr val="CD7923"/>
                </a:solidFill>
              </a:rPr>
              <a:t>a</a:t>
            </a:r>
            <a:r>
              <a:rPr>
                <a:solidFill>
                  <a:srgbClr val="34BBC8"/>
                </a:solidFill>
              </a:rPr>
              <a:t> </a:t>
            </a:r>
            <a:r>
              <a:rPr>
                <a:solidFill>
                  <a:srgbClr val="34BC26"/>
                </a:solidFill>
              </a:rPr>
              <a:t>class</a:t>
            </a:r>
            <a:r>
              <a:rPr>
                <a:solidFill>
                  <a:srgbClr val="34BBC8"/>
                </a:solidFill>
              </a:rPr>
              <a:t>=</a:t>
            </a:r>
            <a:r>
              <a:rPr>
                <a:solidFill>
                  <a:srgbClr val="C33720"/>
                </a:solidFill>
              </a:rPr>
              <a:t>"one"</a:t>
            </a:r>
            <a:r>
              <a:rPr>
                <a:solidFill>
                  <a:srgbClr val="34BBC8"/>
                </a:solidFill>
              </a:rPr>
              <a:t>&gt;&lt;/</a:t>
            </a:r>
            <a:r>
              <a:rPr>
                <a:solidFill>
                  <a:srgbClr val="CD7923"/>
                </a:solidFill>
              </a:rPr>
              <a:t>a</a:t>
            </a:r>
            <a:r>
              <a:rPr>
                <a:solidFill>
                  <a:srgbClr val="34BBC8"/>
                </a:solidFill>
              </a:rPr>
              <a:t>&gt;</a:t>
            </a:r>
            <a:endParaRPr>
              <a:solidFill>
                <a:srgbClr val="34BBC8"/>
              </a:solidFill>
            </a:endParaRPr>
          </a:p>
          <a:p>
            <a:pPr lvl="2" marL="0" indent="45720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&lt;/</a:t>
            </a:r>
            <a:r>
              <a:rPr>
                <a:solidFill>
                  <a:srgbClr val="CD7923"/>
                </a:solidFill>
              </a:rPr>
              <a:t>p</a:t>
            </a:r>
            <a:r>
              <a:rPr>
                <a:solidFill>
                  <a:srgbClr val="34BBC8"/>
                </a:solidFill>
              </a:rPr>
              <a:t>&gt;</a:t>
            </a:r>
          </a:p>
          <a:p>
            <a:pPr lvl="2" marL="0" indent="45720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&lt;</a:t>
            </a:r>
            <a:r>
              <a:rPr>
                <a:solidFill>
                  <a:srgbClr val="CD7923"/>
                </a:solidFill>
              </a:rPr>
              <a:t>ul</a:t>
            </a:r>
            <a:r>
              <a:rPr>
                <a:solidFill>
                  <a:srgbClr val="34BBC8"/>
                </a:solidFill>
              </a:rPr>
              <a:t>&gt;</a:t>
            </a:r>
          </a:p>
          <a:p>
            <a:pPr lvl="3" marL="0" indent="68580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&lt;</a:t>
            </a:r>
            <a:r>
              <a:rPr>
                <a:solidFill>
                  <a:srgbClr val="CD7923"/>
                </a:solidFill>
              </a:rPr>
              <a:t>li</a:t>
            </a:r>
            <a:r>
              <a:rPr>
                <a:solidFill>
                  <a:srgbClr val="34BBC8"/>
                </a:solidFill>
              </a:rPr>
              <a:t>&gt;</a:t>
            </a:r>
            <a:endParaRPr>
              <a:solidFill>
                <a:srgbClr val="34BBC8"/>
              </a:solidFill>
            </a:endParaRPr>
          </a:p>
          <a:p>
            <a:pPr lvl="4" marL="0" indent="91440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&lt;</a:t>
            </a:r>
            <a:r>
              <a:rPr>
                <a:solidFill>
                  <a:srgbClr val="CD7923"/>
                </a:solidFill>
              </a:rPr>
              <a:t>p</a:t>
            </a:r>
            <a:r>
              <a:rPr>
                <a:solidFill>
                  <a:srgbClr val="34BBC8"/>
                </a:solidFill>
              </a:rPr>
              <a:t>&gt;</a:t>
            </a:r>
            <a:r>
              <a:t> </a:t>
            </a:r>
          </a:p>
          <a:p>
            <a:pPr lvl="5" marL="0" indent="114300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&lt;</a:t>
            </a:r>
            <a:r>
              <a:rPr>
                <a:solidFill>
                  <a:srgbClr val="CD7923"/>
                </a:solidFill>
              </a:rPr>
              <a:t>a</a:t>
            </a:r>
            <a:r>
              <a:rPr>
                <a:solidFill>
                  <a:srgbClr val="34BBC8"/>
                </a:solidFill>
              </a:rPr>
              <a:t> </a:t>
            </a:r>
            <a:r>
              <a:rPr>
                <a:solidFill>
                  <a:srgbClr val="34BC26"/>
                </a:solidFill>
              </a:rPr>
              <a:t>class</a:t>
            </a:r>
            <a:r>
              <a:rPr>
                <a:solidFill>
                  <a:srgbClr val="34BBC8"/>
                </a:solidFill>
              </a:rPr>
              <a:t>=</a:t>
            </a:r>
            <a:r>
              <a:rPr>
                <a:solidFill>
                  <a:srgbClr val="C33720"/>
                </a:solidFill>
              </a:rPr>
              <a:t>"one"</a:t>
            </a:r>
            <a:r>
              <a:rPr>
                <a:solidFill>
                  <a:srgbClr val="34BBC8"/>
                </a:solidFill>
              </a:rPr>
              <a:t> </a:t>
            </a:r>
            <a:r>
              <a:rPr>
                <a:solidFill>
                  <a:srgbClr val="34BC26"/>
                </a:solidFill>
              </a:rPr>
              <a:t>id</a:t>
            </a:r>
            <a:r>
              <a:rPr>
                <a:solidFill>
                  <a:srgbClr val="34BBC8"/>
                </a:solidFill>
              </a:rPr>
              <a:t>=</a:t>
            </a:r>
            <a:r>
              <a:rPr>
                <a:solidFill>
                  <a:srgbClr val="C33720"/>
                </a:solidFill>
              </a:rPr>
              <a:t>"two"</a:t>
            </a:r>
            <a:r>
              <a:rPr>
                <a:solidFill>
                  <a:srgbClr val="34BBC8"/>
                </a:solidFill>
              </a:rPr>
              <a:t>&gt;&lt;/</a:t>
            </a:r>
            <a:r>
              <a:rPr>
                <a:solidFill>
                  <a:srgbClr val="CD7923"/>
                </a:solidFill>
              </a:rPr>
              <a:t>a</a:t>
            </a:r>
            <a:r>
              <a:rPr>
                <a:solidFill>
                  <a:srgbClr val="34BBC8"/>
                </a:solidFill>
              </a:rPr>
              <a:t>&gt;</a:t>
            </a:r>
            <a:r>
              <a:t> </a:t>
            </a:r>
          </a:p>
          <a:p>
            <a:pPr lvl="4" marL="0" indent="91440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&lt;/</a:t>
            </a:r>
            <a:r>
              <a:rPr>
                <a:solidFill>
                  <a:srgbClr val="CD7923"/>
                </a:solidFill>
              </a:rPr>
              <a:t>p</a:t>
            </a:r>
            <a:r>
              <a:rPr>
                <a:solidFill>
                  <a:srgbClr val="34BBC8"/>
                </a:solidFill>
              </a:rPr>
              <a:t>&gt;</a:t>
            </a:r>
          </a:p>
          <a:p>
            <a:pPr lvl="3" marL="0" indent="68580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&lt;/</a:t>
            </a:r>
            <a:r>
              <a:rPr>
                <a:solidFill>
                  <a:srgbClr val="CD7923"/>
                </a:solidFill>
              </a:rPr>
              <a:t>li</a:t>
            </a:r>
            <a:r>
              <a:rPr>
                <a:solidFill>
                  <a:srgbClr val="34BBC8"/>
                </a:solidFill>
              </a:rPr>
              <a:t>&gt;</a:t>
            </a:r>
          </a:p>
          <a:p>
            <a:pPr lvl="2" marL="0" indent="45720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&lt;/</a:t>
            </a:r>
            <a:r>
              <a:rPr>
                <a:solidFill>
                  <a:srgbClr val="CD7923"/>
                </a:solidFill>
              </a:rPr>
              <a:t>ul</a:t>
            </a:r>
            <a:r>
              <a:rPr>
                <a:solidFill>
                  <a:srgbClr val="34BBC8"/>
                </a:solidFill>
              </a:rPr>
              <a:t>&gt;</a:t>
            </a:r>
            <a:endParaRPr>
              <a:solidFill>
                <a:srgbClr val="34BBC8"/>
              </a:solidFill>
            </a:endParaRPr>
          </a:p>
          <a:p>
            <a:pPr lvl="2" marL="0" indent="45720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&lt;</a:t>
            </a:r>
            <a:r>
              <a:rPr>
                <a:solidFill>
                  <a:srgbClr val="CD7923"/>
                </a:solidFill>
              </a:rPr>
              <a:t>a</a:t>
            </a:r>
            <a:r>
              <a:rPr>
                <a:solidFill>
                  <a:srgbClr val="34BBC8"/>
                </a:solidFill>
              </a:rPr>
              <a:t> </a:t>
            </a:r>
            <a:r>
              <a:rPr>
                <a:solidFill>
                  <a:srgbClr val="34BC26"/>
                </a:solidFill>
              </a:rPr>
              <a:t>style="color: blue;"</a:t>
            </a:r>
            <a:r>
              <a:rPr>
                <a:solidFill>
                  <a:srgbClr val="34BBC8"/>
                </a:solidFill>
              </a:rPr>
              <a:t>&gt;&lt;/</a:t>
            </a:r>
            <a:r>
              <a:rPr>
                <a:solidFill>
                  <a:srgbClr val="CD7923"/>
                </a:solidFill>
              </a:rPr>
              <a:t>a</a:t>
            </a:r>
            <a:r>
              <a:rPr>
                <a:solidFill>
                  <a:srgbClr val="34BBC8"/>
                </a:solidFill>
              </a:rPr>
              <a:t>&gt;</a:t>
            </a:r>
          </a:p>
          <a:p>
            <a:pPr lvl="1" marL="0" indent="22860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&lt;/</a:t>
            </a:r>
            <a:r>
              <a:rPr>
                <a:solidFill>
                  <a:srgbClr val="CD7923"/>
                </a:solidFill>
              </a:rPr>
              <a:t>li</a:t>
            </a:r>
            <a:r>
              <a:rPr>
                <a:solidFill>
                  <a:srgbClr val="34BBC8"/>
                </a:solidFill>
              </a:rPr>
              <a:t>&gt;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&lt;/</a:t>
            </a:r>
            <a:r>
              <a:rPr>
                <a:solidFill>
                  <a:srgbClr val="CD7923"/>
                </a:solidFill>
              </a:rPr>
              <a:t>ul</a:t>
            </a:r>
            <a:r>
              <a:rPr>
                <a:solidFill>
                  <a:srgbClr val="34BBC8"/>
                </a:solidFill>
              </a:rPr>
              <a:t>&gt;</a:t>
            </a:r>
            <a:r>
              <a:t> </a:t>
            </a:r>
          </a:p>
        </p:txBody>
      </p:sp>
      <p:sp>
        <p:nvSpPr>
          <p:cNvPr id="155" name="&lt;style&gt;…"/>
          <p:cNvSpPr/>
          <p:nvPr/>
        </p:nvSpPr>
        <p:spPr>
          <a:xfrm>
            <a:off x="6616700" y="2590800"/>
            <a:ext cx="525274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CD792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&lt;</a:t>
            </a:r>
            <a:r>
              <a:t>style</a:t>
            </a:r>
            <a:r>
              <a:rPr>
                <a:solidFill>
                  <a:srgbClr val="34BBC8"/>
                </a:solidFill>
              </a:rPr>
              <a:t>&gt;</a:t>
            </a:r>
            <a:endParaRPr>
              <a:solidFill>
                <a:srgbClr val="34BBC8"/>
              </a:solidFill>
            </a:endParaRPr>
          </a:p>
          <a:p>
            <a:pPr lvl="1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5230E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/* ascending weight */</a:t>
            </a:r>
            <a:endParaRPr>
              <a:solidFill>
                <a:srgbClr val="34BBC8"/>
              </a:solidFill>
            </a:endParaRPr>
          </a:p>
          <a:p>
            <a:pPr lvl="1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a</a:t>
            </a:r>
            <a:r>
              <a:t> </a:t>
            </a:r>
            <a:r>
              <a:rPr>
                <a:solidFill>
                  <a:srgbClr val="34BBC8"/>
                </a:solidFill>
              </a:rPr>
              <a:t>{ /* single element */ }</a:t>
            </a:r>
            <a:endParaRPr>
              <a:solidFill>
                <a:srgbClr val="34BBC8"/>
              </a:solidFill>
            </a:endParaRPr>
          </a:p>
          <a:p>
            <a:pPr lvl="1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ul li p </a:t>
            </a:r>
            <a:r>
              <a:rPr>
                <a:solidFill>
                  <a:srgbClr val="34BBC8"/>
                </a:solidFill>
              </a:rPr>
              <a:t>{ /* multiple elements */ }</a:t>
            </a:r>
            <a:endParaRPr>
              <a:solidFill>
                <a:srgbClr val="34BBC8"/>
              </a:solidFill>
            </a:endParaRPr>
          </a:p>
          <a:p>
            <a:pPr lvl="1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.one </a:t>
            </a:r>
            <a:r>
              <a:rPr>
                <a:solidFill>
                  <a:srgbClr val="34BBC8"/>
                </a:solidFill>
              </a:rPr>
              <a:t>{ /* single class */}</a:t>
            </a:r>
            <a:endParaRPr>
              <a:solidFill>
                <a:srgbClr val="34BBC8"/>
              </a:solidFill>
            </a:endParaRPr>
          </a:p>
          <a:p>
            <a:pPr lvl="1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.one.another </a:t>
            </a:r>
            <a:r>
              <a:rPr>
                <a:solidFill>
                  <a:srgbClr val="34BBC8"/>
                </a:solidFill>
              </a:rPr>
              <a:t>{ /* multi classes */}</a:t>
            </a:r>
            <a:endParaRPr>
              <a:solidFill>
                <a:srgbClr val="34BBC8"/>
              </a:solidFill>
            </a:endParaRPr>
          </a:p>
          <a:p>
            <a:pPr lvl="1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a.one </a:t>
            </a:r>
            <a:r>
              <a:rPr>
                <a:solidFill>
                  <a:srgbClr val="34BBC8"/>
                </a:solidFill>
              </a:rPr>
              <a:t>{ /* element plus class */ }</a:t>
            </a:r>
            <a:endParaRPr>
              <a:solidFill>
                <a:srgbClr val="34BBC8"/>
              </a:solidFill>
            </a:endParaRPr>
          </a:p>
          <a:p>
            <a:pPr lvl="1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p a.one </a:t>
            </a:r>
            <a:r>
              <a:rPr>
                <a:solidFill>
                  <a:srgbClr val="34BBC8"/>
                </a:solidFill>
              </a:rPr>
              <a:t>{ /* multi el + class */}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CD7923"/>
                </a:solidFill>
              </a:rPr>
              <a:t>#two</a:t>
            </a:r>
            <a:r>
              <a:t> </a:t>
            </a:r>
            <a:r>
              <a:rPr>
                <a:solidFill>
                  <a:srgbClr val="34BBC8"/>
                </a:solidFill>
              </a:rPr>
              <a:t>{ /* id */ }</a:t>
            </a:r>
            <a:endParaRPr>
              <a:solidFill>
                <a:srgbClr val="34BBC8"/>
              </a:solidFill>
            </a:endParaRPr>
          </a:p>
          <a:p>
            <a:pPr lvl="1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a#two</a:t>
            </a:r>
            <a:r>
              <a:t> </a:t>
            </a:r>
            <a:r>
              <a:rPr>
                <a:solidFill>
                  <a:srgbClr val="34BBC8"/>
                </a:solidFill>
              </a:rPr>
              <a:t>{ /* el + id */ }</a:t>
            </a:r>
            <a:endParaRPr>
              <a:solidFill>
                <a:srgbClr val="34BBC8"/>
              </a:solidFill>
            </a:endParaRPr>
          </a:p>
          <a:p>
            <a:pPr lvl="1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p a#two</a:t>
            </a:r>
            <a:r>
              <a:t> </a:t>
            </a:r>
            <a:r>
              <a:rPr>
                <a:solidFill>
                  <a:srgbClr val="34BBC8"/>
                </a:solidFill>
              </a:rPr>
              <a:t>{/* multi el + id */}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CD792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&lt;/</a:t>
            </a:r>
            <a:r>
              <a:t>style</a:t>
            </a:r>
            <a:r>
              <a:rPr>
                <a:solidFill>
                  <a:srgbClr val="34BBC8"/>
                </a:solidFill>
              </a:rPr>
              <a:t>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ascading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Cascading</a:t>
            </a:r>
          </a:p>
        </p:txBody>
      </p:sp>
      <p:sp>
        <p:nvSpPr>
          <p:cNvPr id="158" name="!important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!important</a:t>
            </a:r>
          </a:p>
          <a:p>
            <a:pPr marL="0" indent="0">
              <a:buSzTx/>
              <a:buNone/>
            </a:pPr>
            <a:r>
              <a:t>Overrides all other selectors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CD7923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rgbClr val="CD792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</a:t>
            </a:r>
            <a:r>
              <a:rPr>
                <a:solidFill>
                  <a:srgbClr val="F4F4F4"/>
                </a:solidFill>
              </a:rPr>
              <a:t> </a:t>
            </a:r>
            <a:r>
              <a:rPr>
                <a:solidFill>
                  <a:srgbClr val="34BBC8"/>
                </a:solidFill>
              </a:rPr>
              <a:t>{</a:t>
            </a:r>
            <a:endParaRPr>
              <a:solidFill>
                <a:srgbClr val="F4F4F4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rgbClr val="D53BD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4F4F4"/>
                </a:solidFill>
              </a:rPr>
              <a:t>  </a:t>
            </a:r>
            <a:r>
              <a:rPr>
                <a:solidFill>
                  <a:srgbClr val="34BC26"/>
                </a:solidFill>
              </a:rPr>
              <a:t>color</a:t>
            </a:r>
            <a:r>
              <a:rPr>
                <a:solidFill>
                  <a:srgbClr val="F4F4F4"/>
                </a:solidFill>
              </a:rPr>
              <a:t>: </a:t>
            </a:r>
            <a:r>
              <a:rPr>
                <a:solidFill>
                  <a:srgbClr val="C33720"/>
                </a:solidFill>
              </a:rPr>
              <a:t>red</a:t>
            </a:r>
            <a:r>
              <a:rPr>
                <a:solidFill>
                  <a:srgbClr val="F4F4F4"/>
                </a:solidFill>
              </a:rPr>
              <a:t> </a:t>
            </a:r>
            <a:r>
              <a:t>!important</a:t>
            </a:r>
            <a:r>
              <a:rPr>
                <a:solidFill>
                  <a:srgbClr val="F4F4F4"/>
                </a:solidFill>
              </a:rPr>
              <a:t>;</a:t>
            </a:r>
            <a:endParaRPr>
              <a:solidFill>
                <a:srgbClr val="F4F4F4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}</a:t>
            </a:r>
            <a:r>
              <a:t> 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rgbClr val="34BBC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#thing</a:t>
            </a:r>
            <a:r>
              <a:rPr>
                <a:solidFill>
                  <a:srgbClr val="F4F4F4"/>
                </a:solidFill>
              </a:rPr>
              <a:t> </a:t>
            </a:r>
            <a:r>
              <a:t>{</a:t>
            </a:r>
            <a:endParaRPr>
              <a:solidFill>
                <a:srgbClr val="F4F4F4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rgbClr val="34BC26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4F4F4"/>
                </a:solidFill>
              </a:rPr>
              <a:t>  </a:t>
            </a:r>
            <a:r>
              <a:t>color</a:t>
            </a:r>
            <a:r>
              <a:rPr>
                <a:solidFill>
                  <a:srgbClr val="F4F4F4"/>
                </a:solidFill>
              </a:rPr>
              <a:t>: </a:t>
            </a:r>
            <a:r>
              <a:rPr>
                <a:solidFill>
                  <a:srgbClr val="C33720"/>
                </a:solidFill>
              </a:rPr>
              <a:t>green</a:t>
            </a:r>
            <a:r>
              <a:rPr>
                <a:solidFill>
                  <a:srgbClr val="F4F4F4"/>
                </a:solidFill>
              </a:rPr>
              <a:t>;</a:t>
            </a:r>
            <a:endParaRPr>
              <a:solidFill>
                <a:srgbClr val="F4F4F4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}</a:t>
            </a:r>
            <a:r>
              <a:t>   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rgbClr val="5230E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/* Element will be red, </a:t>
            </a:r>
            <a:endParaRPr>
              <a:solidFill>
                <a:srgbClr val="F4F4F4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rgbClr val="5230E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even though #thing is more specific */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ascading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Cascading</a:t>
            </a:r>
          </a:p>
        </p:txBody>
      </p:sp>
      <p:sp>
        <p:nvSpPr>
          <p:cNvPr id="161" name="!important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!important</a:t>
            </a:r>
          </a:p>
          <a:p>
            <a:pPr/>
            <a:r>
              <a:t>Overriding breaks cascading</a:t>
            </a:r>
          </a:p>
          <a:p>
            <a:pPr/>
            <a:r>
              <a:t>Creates super hard to find problems</a:t>
            </a:r>
          </a:p>
          <a:p>
            <a:pPr/>
            <a:r>
              <a:t>Once you start using it, have to use it elsewhere</a:t>
            </a:r>
          </a:p>
          <a:p>
            <a:pPr/>
            <a:r>
              <a:t>Don't start using 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Lab: Composing CS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Composing CSS</a:t>
            </a:r>
          </a:p>
        </p:txBody>
      </p:sp>
      <p:sp>
        <p:nvSpPr>
          <p:cNvPr id="164" name="Create the most combinations of rules you can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Create the most combinations of rules you can</a:t>
            </a:r>
          </a:p>
          <a:p>
            <a:pPr/>
            <a:r>
              <a:t>Using the least amount of selectors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SS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CSS3</a:t>
            </a:r>
          </a:p>
        </p:txBody>
      </p:sp>
      <p:sp>
        <p:nvSpPr>
          <p:cNvPr id="167" name="Like HTML5, a collection of feature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Like HTML5, a collection of features</a:t>
            </a:r>
          </a:p>
          <a:p>
            <a:pPr/>
            <a:r>
              <a:t>Check for browser support before using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SS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CSS3</a:t>
            </a:r>
          </a:p>
        </p:txBody>
      </p:sp>
      <p:sp>
        <p:nvSpPr>
          <p:cNvPr id="170" name="border-radiu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border-radius</a:t>
            </a:r>
          </a:p>
          <a:p>
            <a:pPr/>
            <a:r>
              <a:t>Add rounded corners to any element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SS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CSS3</a:t>
            </a:r>
          </a:p>
        </p:txBody>
      </p:sp>
      <p:sp>
        <p:nvSpPr>
          <p:cNvPr id="173" name="Background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Backgrounds</a:t>
            </a:r>
          </a:p>
          <a:p>
            <a:pPr/>
            <a:r>
              <a:t>Supports multiple images</a:t>
            </a:r>
          </a:p>
          <a:p>
            <a:pPr/>
            <a:r>
              <a:t>Size: contain and cover (scale image)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SS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CSS3</a:t>
            </a:r>
          </a:p>
        </p:txBody>
      </p:sp>
      <p:sp>
        <p:nvSpPr>
          <p:cNvPr id="176" name="Gradient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Gradients</a:t>
            </a:r>
          </a:p>
          <a:p>
            <a:pPr/>
            <a:r>
              <a:t>Linear or radial</a:t>
            </a:r>
          </a:p>
          <a:p>
            <a:pPr/>
            <a:r>
              <a:t>Supports </a:t>
            </a:r>
          </a:p>
          <a:p>
            <a:pPr lvl="1"/>
            <a:r>
              <a:t>multiple colors</a:t>
            </a:r>
          </a:p>
          <a:p>
            <a:pPr lvl="1"/>
            <a:r>
              <a:t>transparency</a:t>
            </a:r>
          </a:p>
          <a:p>
            <a:pPr lvl="1"/>
            <a:r>
              <a:t>Repeats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SS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CSS3</a:t>
            </a:r>
          </a:p>
        </p:txBody>
      </p:sp>
      <p:sp>
        <p:nvSpPr>
          <p:cNvPr id="179" name="Shadow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Shadows</a:t>
            </a:r>
          </a:p>
          <a:p>
            <a:pPr/>
            <a:r>
              <a:t>Text or Box</a:t>
            </a:r>
          </a:p>
          <a:p>
            <a:pPr/>
            <a:r>
              <a:t>3D lighting axis</a:t>
            </a:r>
          </a:p>
          <a:p>
            <a:pPr/>
            <a:r>
              <a:t>Blur effect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ourse Overview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  <p:sp>
        <p:nvSpPr>
          <p:cNvPr id="123" name="Day 2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Day 2 </a:t>
            </a:r>
          </a:p>
          <a:p>
            <a:pPr/>
            <a:r>
              <a:t>CSS: Box Model, Display &amp; Positioning</a:t>
            </a:r>
          </a:p>
          <a:p>
            <a:pPr/>
            <a:r>
              <a:t>CSS: Selectors, Specificity, Cascade</a:t>
            </a:r>
          </a:p>
          <a:p>
            <a:pPr/>
            <a:r>
              <a:t>Intro to Javascript</a:t>
            </a:r>
          </a:p>
          <a:p>
            <a:pPr/>
            <a:r>
              <a:t>Control flow, data structures, functions</a:t>
            </a:r>
          </a:p>
          <a:p>
            <a:pPr/>
            <a:r>
              <a:t>JS Lab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SS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CSS3</a:t>
            </a:r>
          </a:p>
        </p:txBody>
      </p:sp>
      <p:sp>
        <p:nvSpPr>
          <p:cNvPr id="182" name="Text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Text</a:t>
            </a:r>
          </a:p>
          <a:p>
            <a:pPr/>
            <a:r>
              <a:t>Overflow: use ellipsis for clipping</a:t>
            </a:r>
          </a:p>
          <a:p>
            <a:pPr/>
            <a:r>
              <a:t>Word wrapping and breaking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SS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CSS3</a:t>
            </a:r>
          </a:p>
        </p:txBody>
      </p:sp>
      <p:sp>
        <p:nvSpPr>
          <p:cNvPr id="185" name="Font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Fonts</a:t>
            </a:r>
          </a:p>
          <a:p>
            <a:pPr/>
            <a:r>
              <a:t>Must have access to / server for font files</a:t>
            </a:r>
          </a:p>
          <a:p>
            <a:pPr/>
            <a:r>
              <a:t>Define a name for font-family</a:t>
            </a:r>
          </a:p>
          <a:p>
            <a:pPr/>
            <a:r>
              <a:t>Apply as usual in other rules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SS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CSS3</a:t>
            </a:r>
          </a:p>
        </p:txBody>
      </p:sp>
      <p:sp>
        <p:nvSpPr>
          <p:cNvPr id="188" name="Transition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Transitions</a:t>
            </a:r>
          </a:p>
          <a:p>
            <a:pPr/>
            <a:r>
              <a:t>Smoothly change from one value to another</a:t>
            </a:r>
          </a:p>
          <a:p>
            <a:pPr/>
            <a:r>
              <a:t>Specify one or more properties and duration</a:t>
            </a:r>
          </a:p>
          <a:p>
            <a:pPr/>
            <a:r>
              <a:t>Later property changes will occur over time</a:t>
            </a:r>
          </a:p>
          <a:p>
            <a:pPr/>
            <a:r>
              <a:t>Option to specify transition timing function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SS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CSS3</a:t>
            </a:r>
          </a:p>
        </p:txBody>
      </p:sp>
      <p:sp>
        <p:nvSpPr>
          <p:cNvPr id="191" name="2D Transform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2D Transforms</a:t>
            </a:r>
          </a:p>
          <a:p>
            <a:pPr/>
            <a:r>
              <a:t>translate</a:t>
            </a:r>
          </a:p>
          <a:p>
            <a:pPr/>
            <a:r>
              <a:t>rotate</a:t>
            </a:r>
          </a:p>
          <a:p>
            <a:pPr/>
            <a:r>
              <a:t>scale</a:t>
            </a:r>
          </a:p>
          <a:p>
            <a:pPr/>
            <a:r>
              <a:t>skew</a:t>
            </a:r>
          </a:p>
          <a:p>
            <a:pPr/>
            <a:r>
              <a:t>matrix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SS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CSS3</a:t>
            </a:r>
          </a:p>
        </p:txBody>
      </p:sp>
      <p:sp>
        <p:nvSpPr>
          <p:cNvPr id="194" name="3D Transform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3D Transforms</a:t>
            </a:r>
          </a:p>
          <a:p>
            <a:pPr/>
            <a:r>
              <a:t>rotateX</a:t>
            </a:r>
          </a:p>
          <a:p>
            <a:pPr/>
            <a:r>
              <a:t>rotateY</a:t>
            </a:r>
          </a:p>
          <a:p>
            <a:pPr/>
            <a:r>
              <a:t>rotateZ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SS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CSS3</a:t>
            </a:r>
          </a:p>
        </p:txBody>
      </p:sp>
      <p:sp>
        <p:nvSpPr>
          <p:cNvPr id="197" name="Animation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Animations</a:t>
            </a:r>
          </a:p>
          <a:p>
            <a:pPr/>
            <a:r>
              <a:t>Organize multiple transitions</a:t>
            </a:r>
          </a:p>
          <a:p>
            <a:pPr/>
            <a:r>
              <a:t>Specify "keyframes" and times</a:t>
            </a:r>
          </a:p>
          <a:p>
            <a:pPr/>
            <a:r>
              <a:t>Loop, run reverse, alternate cycles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SS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CSS3</a:t>
            </a:r>
          </a:p>
        </p:txBody>
      </p:sp>
      <p:sp>
        <p:nvSpPr>
          <p:cNvPr id="200" name="User Interfac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User Interface</a:t>
            </a:r>
          </a:p>
          <a:p>
            <a:pPr/>
            <a:r>
              <a:t>Box-sizing: include padding &amp; border in total</a:t>
            </a:r>
          </a:p>
          <a:p>
            <a:pPr/>
            <a:r>
              <a:t>"nav" properties for tab &amp; arrow keys</a:t>
            </a:r>
          </a:p>
          <a:p>
            <a:pPr/>
            <a:r>
              <a:t>Specify elements as resizable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SS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CSS3</a:t>
            </a:r>
          </a:p>
        </p:txBody>
      </p:sp>
      <p:sp>
        <p:nvSpPr>
          <p:cNvPr id="203" name="Flexbox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Flexbox</a:t>
            </a:r>
          </a:p>
          <a:p>
            <a:pPr/>
            <a:r>
              <a:t>Next-gen replacement for positioning</a:t>
            </a:r>
          </a:p>
          <a:p>
            <a:pPr/>
            <a:r>
              <a:t>"Flex containers" hold 1+ "flex items"</a:t>
            </a:r>
          </a:p>
          <a:p>
            <a:pPr/>
            <a:r>
              <a:t>Specify direction - rows and columns</a:t>
            </a:r>
          </a:p>
          <a:p>
            <a:pPr/>
            <a:r>
              <a:t>Justify, align, wrap content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SS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CSS3</a:t>
            </a:r>
          </a:p>
        </p:txBody>
      </p:sp>
      <p:sp>
        <p:nvSpPr>
          <p:cNvPr id="206" name="Media Querie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Media Queries</a:t>
            </a:r>
          </a:p>
          <a:p>
            <a:pPr/>
            <a:r>
              <a:t>Create rules based on device characteristics</a:t>
            </a:r>
          </a:p>
          <a:p>
            <a:pPr/>
            <a:r>
              <a:t>Screen size in particular</a:t>
            </a:r>
          </a:p>
          <a:p>
            <a:pPr/>
            <a:r>
              <a:t>Rules change as device changes</a:t>
            </a:r>
          </a:p>
          <a:p>
            <a:pPr/>
            <a:r>
              <a:t>This is how responsive layouts 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JavaScrip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209" name="What is JavaScript?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What is JavaScript?</a:t>
            </a:r>
          </a:p>
          <a:p>
            <a:pPr/>
            <a:r>
              <a:t>Programming language</a:t>
            </a:r>
          </a:p>
          <a:p>
            <a:pPr/>
            <a:r>
              <a:t>Interpreted, dynamically typed</a:t>
            </a:r>
          </a:p>
          <a:p>
            <a:pPr/>
            <a:r>
              <a:t>Object- and Function- oriented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ourse Overview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  <p:sp>
        <p:nvSpPr>
          <p:cNvPr id="126" name="Day 3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Day 3</a:t>
            </a:r>
          </a:p>
          <a:p>
            <a:pPr/>
            <a:r>
              <a:t>Functions: scope, context, hoisting</a:t>
            </a:r>
          </a:p>
          <a:p>
            <a:pPr/>
            <a:r>
              <a:t>Basic Objects and Prototypes</a:t>
            </a:r>
          </a:p>
          <a:p>
            <a:pPr/>
            <a:r>
              <a:t>JS Lab 2</a:t>
            </a:r>
          </a:p>
          <a:p>
            <a:pPr/>
            <a:r>
              <a:t>jQuery</a:t>
            </a:r>
          </a:p>
          <a:p>
            <a:pPr/>
            <a:r>
              <a:t>JS Lab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JavaScrip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212" name="Functional programming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Functional programming</a:t>
            </a:r>
          </a:p>
          <a:p>
            <a:pPr/>
            <a:r>
              <a:t>Language group includes R, Lisp, and Scheme</a:t>
            </a:r>
          </a:p>
          <a:p>
            <a:pPr/>
            <a:r>
              <a:t>Emphasis on "higher-order" functions</a:t>
            </a:r>
          </a:p>
          <a:p>
            <a:pPr/>
            <a:r>
              <a:t>(a function that returns another function)</a:t>
            </a:r>
          </a:p>
          <a:p>
            <a:pPr/>
            <a:r>
              <a:t>Elegant and expressive patterns</a:t>
            </a:r>
          </a:p>
          <a:p>
            <a:pPr/>
            <a:r>
              <a:t>Well suited for the web's asynchronicity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JavaScrip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215" name="JavaScript ecosystem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JavaScript ecosystem</a:t>
            </a:r>
          </a:p>
          <a:p>
            <a:pPr/>
            <a:r>
              <a:t>Developed 1995 by Brendan Eich</a:t>
            </a:r>
          </a:p>
          <a:p>
            <a:pPr/>
            <a:r>
              <a:t>Written in 10 days for Netscape Navigator</a:t>
            </a:r>
          </a:p>
          <a:p>
            <a:pPr/>
            <a:r>
              <a:t>Some brilliant design choices</a:t>
            </a:r>
          </a:p>
          <a:p>
            <a:pPr/>
            <a:r>
              <a:t>Some controversial ones</a:t>
            </a:r>
          </a:p>
          <a:p>
            <a:pPr/>
            <a:r>
              <a:t>Look out for a few "gotchas"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JavaScrip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218" name="JavaScript ecosystem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JavaScript ecosystem</a:t>
            </a:r>
          </a:p>
          <a:p>
            <a:pPr/>
            <a:r>
              <a:t>Standardized as ECMAScript (ES)</a:t>
            </a:r>
          </a:p>
          <a:p>
            <a:pPr/>
            <a:r>
              <a:t>European Computer Mftrs. Assn.</a:t>
            </a:r>
          </a:p>
          <a:p>
            <a:pPr/>
            <a:r>
              <a:t>Working Group produces specifications</a:t>
            </a:r>
          </a:p>
          <a:p>
            <a:pPr/>
            <a:r>
              <a:t>Browser mftrs. then implement spec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JavaScrip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221" name="JS Versions: ES3 (1999)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JS Versions: ES3 (1999)</a:t>
            </a:r>
          </a:p>
          <a:p>
            <a:pPr/>
            <a:r>
              <a:t>“Vanilla” JavaScript (in terms of syntax)</a:t>
            </a:r>
          </a:p>
          <a:p>
            <a:pPr/>
            <a:r>
              <a:t>All basic language features existed</a:t>
            </a:r>
          </a:p>
          <a:p>
            <a:pPr/>
            <a:r>
              <a:t>Historically, ES3 implementation varied</a:t>
            </a:r>
          </a:p>
          <a:p>
            <a:pPr/>
            <a:r>
              <a:t>IE &lt;6 and Netscape were quite different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JavaScrip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224" name="JS Versions: ES4 era (~2003-9)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JS Versions: ES4 era (~2003-9)</a:t>
            </a:r>
          </a:p>
          <a:p>
            <a:pPr/>
            <a:r>
              <a:t>Historical footnote - version abandoned</a:t>
            </a:r>
          </a:p>
          <a:p>
            <a:pPr/>
            <a:r>
              <a:t>Working group could not reach consensus</a:t>
            </a:r>
          </a:p>
          <a:p>
            <a:pPr/>
            <a:r>
              <a:t>Spec skipped ahead to ES5</a:t>
            </a:r>
          </a:p>
          <a:p>
            <a:pPr/>
            <a:r>
              <a:t>Meanwhile, IE7 and other browsers aligned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JavaScrip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227" name="JS Versions: ES5 (2009)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JS Versions: ES5 (2009)</a:t>
            </a:r>
          </a:p>
          <a:p>
            <a:pPr/>
            <a:r>
              <a:t>ES3 + 'strict mode'</a:t>
            </a:r>
          </a:p>
          <a:p>
            <a:pPr/>
            <a:r>
              <a:t>Improvement / clarification on ES3</a:t>
            </a:r>
          </a:p>
          <a:p>
            <a:pPr/>
            <a:r>
              <a:t>All modern browsers (IE8+) support ES5</a:t>
            </a:r>
          </a:p>
          <a:p>
            <a:pPr/>
            <a:r>
              <a:t>Very little difference in implementation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JavaScrip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230" name="JS Versions: ES6 (2015)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JS Versions: ES6 (2015)</a:t>
            </a:r>
          </a:p>
          <a:p>
            <a:pPr/>
            <a:r>
              <a:t>Next generation standard</a:t>
            </a:r>
          </a:p>
          <a:p>
            <a:pPr/>
            <a:r>
              <a:t>Introduces many new features</a:t>
            </a:r>
          </a:p>
          <a:p>
            <a:pPr lvl="1"/>
            <a:r>
              <a:t>Modules, classes, import / export keywords</a:t>
            </a:r>
          </a:p>
          <a:p>
            <a:pPr lvl="1"/>
            <a:r>
              <a:t>Lexically-scoped "arrow" functions (sets 'this')</a:t>
            </a:r>
          </a:p>
          <a:p>
            <a:pPr lvl="1"/>
            <a:r>
              <a:t>Promises, iterators, generators, oh my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JavaScrip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233" name="JS Versions: ES6 (2015)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JS Versions: ES6 (2015)</a:t>
            </a:r>
          </a:p>
          <a:p>
            <a:pPr/>
            <a:r>
              <a:t>Requires transpilation</a:t>
            </a:r>
          </a:p>
          <a:p>
            <a:pPr/>
            <a:r>
              <a:t>Modern browsers (IE10+) support 90-95%</a:t>
            </a:r>
          </a:p>
          <a:p>
            <a:pPr/>
            <a:r>
              <a:t>Unsupported features are not universal</a:t>
            </a:r>
          </a:p>
          <a:p>
            <a:pPr/>
            <a:r>
              <a:t>IE6-9 still have market share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JavaScrip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236" name="JS Versions: ES6 alternate name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JS Versions: ES6 alternate names</a:t>
            </a:r>
          </a:p>
          <a:p>
            <a:pPr/>
            <a:r>
              <a:t>ES Harmony (code name during spec process)</a:t>
            </a:r>
          </a:p>
          <a:p>
            <a:pPr/>
            <a:r>
              <a:t>ES2015 (date spec finalized) </a:t>
            </a:r>
          </a:p>
          <a:p>
            <a:pPr/>
            <a:r>
              <a:t>ES.Next</a:t>
            </a:r>
          </a:p>
          <a:p>
            <a:pPr lvl="1"/>
            <a:r>
              <a:t>referred to ES6 at time of writing</a:t>
            </a:r>
          </a:p>
          <a:p>
            <a:pPr lvl="1"/>
            <a:r>
              <a:t>Currently refers to ES2017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JavaScrip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239" name="JS Versions: ES2016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JS Versions: ES2016</a:t>
            </a:r>
          </a:p>
          <a:p>
            <a:pPr/>
            <a:r>
              <a:t>Smaller update</a:t>
            </a:r>
          </a:p>
          <a:p>
            <a:pPr/>
            <a:r>
              <a:t>Introduces </a:t>
            </a:r>
          </a:p>
          <a:p>
            <a:pPr lvl="1"/>
            <a:r>
              <a:t>Decorators</a:t>
            </a:r>
          </a:p>
          <a:p>
            <a:pPr lvl="1"/>
            <a:r>
              <a:t>Exponentiation operator (**) </a:t>
            </a:r>
          </a:p>
          <a:p>
            <a:pPr lvl="1"/>
            <a:r>
              <a:t>Array.prototype.includes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Advanced Selector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Advanced Selectors</a:t>
            </a:r>
          </a:p>
        </p:txBody>
      </p:sp>
      <p:sp>
        <p:nvSpPr>
          <p:cNvPr id="129" name="pseudo-classe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pseudo-classes</a:t>
            </a:r>
          </a:p>
          <a:p>
            <a:pPr/>
            <a:r>
              <a:t>Attribute selectors</a:t>
            </a:r>
          </a:p>
          <a:p>
            <a:pPr/>
            <a:r>
              <a:t>Operators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JavaScrip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242" name="JavaScript ecosystem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JavaScript ecosystem</a:t>
            </a:r>
          </a:p>
          <a:p>
            <a:pPr/>
            <a:r>
              <a:t>Implementation of spec varies by browser</a:t>
            </a:r>
          </a:p>
          <a:p>
            <a:pPr/>
            <a:r>
              <a:t>Many browsers support some, but not all ES6</a:t>
            </a:r>
          </a:p>
          <a:p>
            <a:pPr/>
            <a:r>
              <a:t>This is where "transpilation" comes 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JavaScrip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245" name="Transpiler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Transpiler</a:t>
            </a:r>
          </a:p>
          <a:p>
            <a:pPr/>
            <a:r>
              <a:t>A build-time tool</a:t>
            </a:r>
          </a:p>
          <a:p>
            <a:pPr/>
            <a:r>
              <a:t>Converts unsupported features to plain JS</a:t>
            </a:r>
          </a:p>
          <a:p>
            <a:pPr/>
            <a:r>
              <a:t>Creates helper function libraries </a:t>
            </a:r>
          </a:p>
          <a:p>
            <a:pPr/>
            <a:r>
              <a:t>Outputs rewritten code to use helpers</a:t>
            </a:r>
          </a:p>
          <a:p>
            <a:pPr/>
            <a:r>
              <a:t>Ex: Babel, Traceur, Closure, MS TS compiler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JavaScrip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248" name="Code-along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Code-along</a:t>
            </a:r>
          </a:p>
          <a:p>
            <a:pPr/>
            <a:r>
              <a:t>Open Dev Tools </a:t>
            </a:r>
          </a:p>
          <a:p>
            <a:pPr/>
            <a:r>
              <a:t>Switch to "Console" tab, execute statements</a:t>
            </a:r>
          </a:p>
          <a:p>
            <a:pPr/>
            <a:r>
              <a:t>Tip: up arrow scrolls through previous entries</a:t>
            </a:r>
          </a:p>
          <a:p>
            <a:pPr/>
            <a:r>
              <a:t>Tip: execute 'console.clear()' to reset display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JavaScrip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251" name="Syntax - Variable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Syntax - Variables</a:t>
            </a:r>
          </a:p>
          <a:p>
            <a:pPr/>
            <a:r>
              <a:t>Declare using 'var' keyword</a:t>
            </a:r>
          </a:p>
          <a:p>
            <a:pPr/>
            <a:r>
              <a:t>var camelCasePreferred</a:t>
            </a:r>
          </a:p>
          <a:p>
            <a:pPr/>
            <a:r>
              <a:t>Gotcha: without 'strict' mode, 'var' not required</a:t>
            </a:r>
          </a:p>
          <a:p>
            <a:pPr lvl="1"/>
            <a:r>
              <a:t>Variables without 'var' global by default</a:t>
            </a:r>
          </a:p>
          <a:p>
            <a:pPr lvl="1"/>
            <a:r>
              <a:t>This includes misspellings, etc - bad news!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JavaScrip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254" name="Syntax - Variable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Syntax - Variables</a:t>
            </a:r>
          </a:p>
          <a:p>
            <a:pPr/>
            <a:r>
              <a:t>Valid names can't…</a:t>
            </a:r>
          </a:p>
          <a:p>
            <a:pPr lvl="1"/>
            <a:r>
              <a:t>contain space or dash </a:t>
            </a:r>
          </a:p>
          <a:p>
            <a:pPr lvl="1"/>
            <a:r>
              <a:t>start with a number</a:t>
            </a:r>
          </a:p>
          <a:p>
            <a:pPr lvl="1"/>
            <a:r>
              <a:t>be a reserved word </a:t>
            </a:r>
          </a:p>
          <a:p>
            <a:pPr/>
            <a:r>
              <a:t>Gotcha: 'var' not required without 'strict' mode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JavaScrip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257" name="Syntax - Assignment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Syntax - Assignment</a:t>
            </a:r>
          </a:p>
          <a:p>
            <a:pPr/>
            <a:r>
              <a:t>Use = to assign a value to a variable</a:t>
            </a:r>
          </a:p>
          <a:p>
            <a:pPr/>
            <a:r>
              <a:t>var myVar =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JavaScrip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260" name="Syntax - Semicolon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Syntax - Semicolon</a:t>
            </a:r>
          </a:p>
          <a:p>
            <a:pPr/>
            <a:r>
              <a:t>End every executable statement with ';'</a:t>
            </a:r>
          </a:p>
          <a:p>
            <a:pPr/>
            <a:r>
              <a:t>var myVar = 5;</a:t>
            </a:r>
          </a:p>
          <a:p>
            <a:pPr/>
            <a:r>
              <a:t>Gotcha: Automatic Semicolon Insertion (ASI)</a:t>
            </a:r>
          </a:p>
          <a:p>
            <a:pPr/>
            <a:r>
              <a:t>Strict mode does not disable ASI</a:t>
            </a:r>
          </a:p>
          <a:p>
            <a:pPr/>
            <a:r>
              <a:t>Note: do not end non-executables with ';'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JavaScrip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263" name="Syntax - Primitive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Syntax - Primitives</a:t>
            </a:r>
          </a:p>
          <a:p>
            <a:pPr/>
            <a:r>
              <a:t>JS has five primitive types</a:t>
            </a:r>
          </a:p>
          <a:p>
            <a:pPr/>
            <a:r>
              <a:t>Number, String, Boolean, undefined, null</a:t>
            </a:r>
          </a:p>
          <a:p>
            <a:pPr/>
            <a:r>
              <a:t>Primitives are immutable</a:t>
            </a:r>
          </a:p>
          <a:p>
            <a:pPr/>
            <a:r>
              <a:t>Variables take on the type they're assigned</a:t>
            </a:r>
          </a:p>
          <a:p>
            <a:pPr/>
            <a:r>
              <a:t>'typeof myVar' returns "number"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JavaScrip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266" name="Primitives - undefined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Primitives - undefined</a:t>
            </a:r>
          </a:p>
          <a:p>
            <a:pPr/>
            <a:r>
              <a:t>Placeholder value</a:t>
            </a:r>
          </a:p>
          <a:p>
            <a:pPr/>
            <a:r>
              <a:t>Used when JS needs to return something</a:t>
            </a:r>
          </a:p>
          <a:p>
            <a:pPr/>
            <a:r>
              <a:t>var myVar; // returns undefined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JavaScrip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269" name="Primitives - Number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Primitives - Number </a:t>
            </a:r>
          </a:p>
          <a:p>
            <a:pPr/>
            <a:r>
              <a:t>Number literals written as plain digits</a:t>
            </a:r>
          </a:p>
          <a:p>
            <a:pPr/>
            <a:r>
              <a:t>var myVar = 5; </a:t>
            </a:r>
          </a:p>
          <a:p>
            <a:pPr/>
            <a:r>
              <a:t>Floating point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Advanced Selector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Advanced Selectors</a:t>
            </a:r>
          </a:p>
        </p:txBody>
      </p:sp>
      <p:sp>
        <p:nvSpPr>
          <p:cNvPr id="132" name="pseudo-classe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pseudo-classes</a:t>
            </a:r>
          </a:p>
          <a:p>
            <a:pPr/>
            <a:r>
              <a:t>Meta-info about elements</a:t>
            </a:r>
          </a:p>
          <a:p>
            <a:pPr/>
            <a:r>
              <a:t>div:hover</a:t>
            </a:r>
          </a:p>
          <a:p>
            <a:pPr/>
            <a:r>
              <a:t>a:visited</a:t>
            </a:r>
          </a:p>
          <a:p>
            <a:pPr/>
            <a:r>
              <a:t>ul:last-child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JavaScrip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272" name="Primitives - String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Primitives - String</a:t>
            </a:r>
          </a:p>
          <a:p>
            <a:pPr/>
            <a:r>
              <a:t>Single or double quotes</a:t>
            </a:r>
          </a:p>
          <a:p>
            <a:pPr/>
            <a:r>
              <a:t>var myVar = "5"; </a:t>
            </a:r>
          </a:p>
          <a:p>
            <a:pPr/>
            <a:r>
              <a:t>String primitives can't be changed</a:t>
            </a:r>
          </a:p>
          <a:p>
            <a:pPr/>
            <a:r>
              <a:t>"5" = "Five"; // error: invalid left side assignment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JavaScrip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275" name="Primitives - Boolean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Primitives - Boolean</a:t>
            </a:r>
          </a:p>
          <a:p>
            <a:pPr/>
            <a:r>
              <a:t>true or false (keywords - no quotes)</a:t>
            </a:r>
          </a:p>
          <a:p>
            <a:pPr/>
            <a:r>
              <a:t>var myVar = true;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JavaScrip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278" name="Primitives - Null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Primitives - Null</a:t>
            </a:r>
          </a:p>
          <a:p>
            <a:pPr/>
            <a:r>
              <a:t>An implementation quirk from version 1</a:t>
            </a:r>
          </a:p>
          <a:p>
            <a:pPr/>
            <a:r>
              <a:t>Can be used similar to undefined</a:t>
            </a:r>
          </a:p>
          <a:p>
            <a:pPr/>
            <a:r>
              <a:t>Subtly different though</a:t>
            </a:r>
          </a:p>
          <a:p>
            <a:pPr/>
            <a:r>
              <a:t>Best to just ignore 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JavaScrip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281" name="Syntax - Operator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Syntax - Operators</a:t>
            </a:r>
          </a:p>
          <a:p>
            <a:pPr/>
            <a:r>
              <a:t>Parentheses are the "expression" operator</a:t>
            </a:r>
          </a:p>
          <a:p>
            <a:pPr/>
            <a:r>
              <a:t>Evaluate contents and return value</a:t>
            </a:r>
          </a:p>
          <a:p>
            <a:pPr/>
            <a:r>
              <a:t>Like order of operations in math</a:t>
            </a:r>
          </a:p>
          <a:p>
            <a:pPr/>
            <a:r>
              <a:t>typeof ( typeof myVar; ); // returns "string"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JavaScrip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284" name="Syntax - Operator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Syntax - Operators</a:t>
            </a:r>
          </a:p>
          <a:p>
            <a:pPr/>
            <a:r>
              <a:t>Typical math operators: +, -, *, /</a:t>
            </a:r>
          </a:p>
          <a:p>
            <a:pPr/>
            <a:r>
              <a:t>Increment ( ++/— ) and self-add ( += )</a:t>
            </a:r>
          </a:p>
          <a:p>
            <a:pPr/>
            <a:r>
              <a:t>Gotcha: + also performs string concatenation</a:t>
            </a:r>
          </a:p>
          <a:p>
            <a:pPr/>
            <a:r>
              <a:t>5 + 5 // returns 10</a:t>
            </a:r>
          </a:p>
          <a:p>
            <a:pPr/>
            <a:r>
              <a:t>5 + "5" // returns "55"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JavaScrip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287" name="Syntax - Operator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Syntax - Operators</a:t>
            </a:r>
          </a:p>
          <a:p>
            <a:pPr/>
            <a:r>
              <a:t>Compare using triple equals, ===</a:t>
            </a:r>
          </a:p>
          <a:p>
            <a:pPr/>
            <a:r>
              <a:t>Negative comparison via !==</a:t>
            </a:r>
          </a:p>
          <a:p>
            <a:pPr/>
            <a:r>
              <a:t>typeof ( typeof myVar; ) !== 'string'; // false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JavaScrip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290" name="Syntax - Operator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Syntax - Operators</a:t>
            </a:r>
          </a:p>
          <a:p>
            <a:pPr/>
            <a:r>
              <a:t>Big Gotcha - double equals</a:t>
            </a:r>
          </a:p>
          <a:p>
            <a:pPr/>
            <a:r>
              <a:t>Performs type conversion</a:t>
            </a:r>
          </a:p>
          <a:p>
            <a:pPr/>
            <a:r>
              <a:t>5 == "5" // true - this can cause weird bugs</a:t>
            </a:r>
          </a:p>
          <a:p>
            <a:pPr/>
            <a:r>
              <a:t>No good reason to ever use double equals</a:t>
            </a:r>
          </a:p>
          <a:p>
            <a:pPr/>
            <a:r>
              <a:t>Use a "linter" (build tool) to detect &amp; remove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JavaScrip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293" name="Gotcha - &quot;falsy&quot;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Gotcha - "falsy"</a:t>
            </a:r>
          </a:p>
          <a:p>
            <a:pPr/>
            <a:r>
              <a:t>Booleans not the only type evaluated</a:t>
            </a:r>
          </a:p>
          <a:p>
            <a:pPr/>
            <a:r>
              <a:t>Any variable can be evaluated as if boolean</a:t>
            </a:r>
          </a:p>
          <a:p>
            <a:pPr/>
            <a:r>
              <a:t>0, empty string (""), and undefined are "falsy"</a:t>
            </a:r>
          </a:p>
          <a:p>
            <a:pPr/>
            <a:r>
              <a:t>var falsyVar = ''; ( falsyVar ) // returns false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JavaScrip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296" name="Control Structure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Control Structures</a:t>
            </a:r>
          </a:p>
          <a:p>
            <a:pPr/>
            <a:r>
              <a:t>if ( expression) { // then } else { // else }</a:t>
            </a:r>
          </a:p>
          <a:p>
            <a:pPr/>
            <a:r>
              <a:t>for (var i=0; i &lt; condition; i++) { // loop } </a:t>
            </a:r>
          </a:p>
          <a:p>
            <a:pPr/>
            <a:r>
              <a:t>while ( testValue ) { // until testValue !== true }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Lab: FizzBuzz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FizzBuzz</a:t>
            </a:r>
          </a:p>
        </p:txBody>
      </p:sp>
      <p:sp>
        <p:nvSpPr>
          <p:cNvPr id="299" name="Implement FizzBuzz in J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Implement FizzBuzz in JS</a:t>
            </a:r>
          </a:p>
          <a:p>
            <a:pPr/>
            <a:r>
              <a:t>For 1 to 100, print each number unless</a:t>
            </a:r>
          </a:p>
          <a:p>
            <a:pPr lvl="1"/>
            <a:r>
              <a:t>Divisible by 3, print "Fizz"</a:t>
            </a:r>
          </a:p>
          <a:p>
            <a:pPr lvl="1"/>
            <a:r>
              <a:t>Divisible by 5, print "Buzz"</a:t>
            </a:r>
          </a:p>
          <a:p>
            <a:pPr lvl="1"/>
            <a:r>
              <a:t>Divisible by 3 and 5, print "FizzBuzz"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Advanced Selector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Advanced Selectors</a:t>
            </a:r>
          </a:p>
        </p:txBody>
      </p:sp>
      <p:sp>
        <p:nvSpPr>
          <p:cNvPr id="135" name="Attribute selector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Attribute selectors</a:t>
            </a:r>
          </a:p>
          <a:p>
            <a:pPr/>
            <a:r>
              <a:t>[attribute="value"]</a:t>
            </a:r>
          </a:p>
          <a:p>
            <a:pPr/>
            <a:r>
              <a:t>input[type="text"]</a:t>
            </a:r>
          </a:p>
          <a:p>
            <a:pPr/>
            <a:r>
              <a:t>^= begins with, $= ends with, ~= contains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JavaScrip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302" name="Object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Objects</a:t>
            </a:r>
          </a:p>
          <a:p>
            <a:pPr/>
            <a:r>
              <a:t>Everything that's not a primitive is an Object</a:t>
            </a:r>
          </a:p>
          <a:p>
            <a:pPr/>
            <a:r>
              <a:t>Objects are not much more than </a:t>
            </a:r>
          </a:p>
          <a:p>
            <a:pPr lvl="1"/>
            <a:r>
              <a:t>Property names</a:t>
            </a:r>
          </a:p>
          <a:p>
            <a:pPr lvl="1"/>
            <a:r>
              <a:t>Values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JavaScrip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305" name="Object Literal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Object Literal</a:t>
            </a:r>
          </a:p>
          <a:p>
            <a:pPr marL="0" indent="0">
              <a:buSzTx/>
              <a:buNone/>
            </a:pPr>
            <a:r>
              <a:t>{ propName: "Property value", propMeta: myVar }</a:t>
            </a:r>
          </a:p>
          <a:p>
            <a:pPr/>
            <a:r>
              <a:t>Similar constraints as variables on names</a:t>
            </a:r>
          </a:p>
          <a:p>
            <a:pPr/>
            <a:r>
              <a:t>Value can be any valid JS data</a:t>
            </a:r>
          </a:p>
          <a:p>
            <a:pPr/>
            <a:r>
              <a:t>Note comma between pairs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JavaScrip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308" name="Object Property Acces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Object Property Access</a:t>
            </a:r>
          </a:p>
          <a:p>
            <a:pPr/>
            <a:r>
              <a:t>Dot operator: someObject.propName</a:t>
            </a:r>
          </a:p>
          <a:p>
            <a:pPr/>
            <a:r>
              <a:t>Bracket operator: someObject[ propName ]</a:t>
            </a:r>
          </a:p>
          <a:p>
            <a:pPr lvl="1"/>
            <a:r>
              <a:t>Allows dynamic lookup (use a variable)</a:t>
            </a:r>
          </a:p>
          <a:p>
            <a:pPr lvl="1"/>
            <a:r>
              <a:t>Property names can contain spaces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JavaScrip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311" name="Array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Arrays</a:t>
            </a:r>
          </a:p>
          <a:p>
            <a:pPr/>
            <a:r>
              <a:t>Specialized Objects: ordered lists</a:t>
            </a:r>
          </a:p>
          <a:p>
            <a:pPr/>
            <a:r>
              <a:t>Contents can be a mix of any JS data</a:t>
            </a:r>
          </a:p>
          <a:p>
            <a:pPr/>
            <a:r>
              <a:t>Dynamic bounds, no allocation needed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JavaScrip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314" name="Array Literal Syntax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Array Literal Syntax</a:t>
            </a:r>
          </a:p>
          <a:p>
            <a:pPr/>
            <a:r>
              <a:t>Brackets containing comma-separated items</a:t>
            </a:r>
          </a:p>
          <a:p>
            <a:pPr/>
            <a:r>
              <a:t>var myArr = [ 1, 2, "three", varFour ];</a:t>
            </a:r>
          </a:p>
          <a:p>
            <a:pPr/>
            <a:r>
              <a:t>Access using Object bracket notation</a:t>
            </a:r>
          </a:p>
          <a:p>
            <a:pPr/>
            <a:r>
              <a:t>myArr[3]; // returns "three"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JavaScrip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317" name="Object &quot;boxing&quot;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Object "boxing"</a:t>
            </a:r>
          </a:p>
          <a:p>
            <a:pPr/>
            <a:r>
              <a:t>"some string".length returns 11</a:t>
            </a:r>
          </a:p>
          <a:p>
            <a:pPr/>
            <a:r>
              <a:t>How does a primitive have a method?</a:t>
            </a:r>
          </a:p>
          <a:p>
            <a:pPr/>
            <a:r>
              <a:t>Primitive is being converted to an object</a:t>
            </a:r>
          </a:p>
          <a:p>
            <a:pPr/>
            <a:r>
              <a:t>String( "some string" ).length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JavaScrip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320" name="Constructor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Constructors</a:t>
            </a:r>
          </a:p>
          <a:p>
            <a:pPr/>
            <a:r>
              <a:t>All primitives have a corresponding constructor</a:t>
            </a:r>
          </a:p>
          <a:p>
            <a:pPr/>
            <a:r>
              <a:t>Constructor is an ordinary function </a:t>
            </a:r>
          </a:p>
          <a:p>
            <a:pPr/>
            <a:r>
              <a:t>Capitalized name</a:t>
            </a:r>
          </a:p>
          <a:p>
            <a:pPr/>
            <a:r>
              <a:t>String( "some string" ), Number( 42 ) etc.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JavaScrip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323" name="'new' keyword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'new' keyword</a:t>
            </a:r>
          </a:p>
          <a:p>
            <a:pPr/>
            <a:r>
              <a:t>Adding the 'new' keyword creates an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instance</a:t>
            </a:r>
            <a:endParaRPr i="1">
              <a:latin typeface="Helvetica"/>
              <a:ea typeface="Helvetica"/>
              <a:cs typeface="Helvetica"/>
              <a:sym typeface="Helvetica"/>
            </a:endParaRPr>
          </a:p>
          <a:p>
            <a:pPr/>
            <a:r>
              <a:t>typeof String( "some string" ) // "string"</a:t>
            </a:r>
          </a:p>
          <a:p>
            <a:pPr/>
            <a:r>
              <a:t>typeof new String( "some string" ) // "object"</a:t>
            </a:r>
          </a:p>
          <a:p>
            <a:pPr/>
            <a:r>
              <a:t>More to come on how this works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JavaScrip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326" name="Native Object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Native Objects</a:t>
            </a:r>
          </a:p>
          <a:p>
            <a:pPr/>
            <a:r>
              <a:t>Constructors built into JavaScript</a:t>
            </a:r>
          </a:p>
          <a:p>
            <a:pPr/>
            <a:r>
              <a:t>Date, Math, RegExp, JSON, SyntaxError</a:t>
            </a:r>
          </a:p>
          <a:p>
            <a:pPr/>
            <a:r>
              <a:t>May return something very different w/o 'new'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JavaScrip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329" name="Host object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Host objects</a:t>
            </a:r>
          </a:p>
          <a:p>
            <a:pPr/>
            <a:r>
              <a:t>JS environment may provide additional functions</a:t>
            </a:r>
          </a:p>
          <a:p>
            <a:pPr/>
            <a:r>
              <a:t>In browser: XMLHttpRequest, Console</a:t>
            </a:r>
          </a:p>
          <a:p>
            <a:pPr/>
            <a:r>
              <a:t>In Node: Process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Advanced Selector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Advanced Selectors</a:t>
            </a:r>
          </a:p>
        </p:txBody>
      </p:sp>
      <p:sp>
        <p:nvSpPr>
          <p:cNvPr id="138" name="Advanced Operator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Advanced Operators</a:t>
            </a:r>
          </a:p>
          <a:p>
            <a:pPr>
              <a:lnSpc>
                <a:spcPct val="150000"/>
              </a:lnSpc>
            </a:pPr>
            <a:r>
              <a:t>Asterisk is "universal selector" (wild card)</a:t>
            </a:r>
          </a:p>
          <a:p>
            <a:pPr>
              <a:lnSpc>
                <a:spcPct val="150000"/>
              </a:lnSpc>
            </a:pPr>
            <a:r>
              <a:t>Simple space indicates descendants</a:t>
            </a:r>
          </a:p>
          <a:p>
            <a:pPr>
              <a:lnSpc>
                <a:spcPct val="150000"/>
              </a:lnSpc>
            </a:pPr>
            <a:r>
              <a:t>Greater than limits to direct descendants</a:t>
            </a:r>
          </a:p>
          <a:p>
            <a:pPr>
              <a:lnSpc>
                <a:spcPct val="150000"/>
              </a:lnSpc>
            </a:pPr>
            <a:r>
              <a:t>Comma creates groups which share a rule</a:t>
            </a:r>
          </a:p>
        </p:txBody>
      </p:sp>
      <p:sp>
        <p:nvSpPr>
          <p:cNvPr id="139" name="* { /* applies to any element */ }"/>
          <p:cNvSpPr/>
          <p:nvPr/>
        </p:nvSpPr>
        <p:spPr>
          <a:xfrm>
            <a:off x="2337606" y="4531828"/>
            <a:ext cx="5814988" cy="459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5230E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*</a:t>
            </a:r>
            <a:r>
              <a:rPr>
                <a:solidFill>
                  <a:srgbClr val="F4F4F4"/>
                </a:solidFill>
              </a:rPr>
              <a:t> </a:t>
            </a:r>
            <a:r>
              <a:rPr>
                <a:solidFill>
                  <a:srgbClr val="34BBC8"/>
                </a:solidFill>
              </a:rPr>
              <a:t>{</a:t>
            </a:r>
            <a:r>
              <a:rPr>
                <a:solidFill>
                  <a:srgbClr val="F4F4F4"/>
                </a:solidFill>
              </a:rPr>
              <a:t> </a:t>
            </a:r>
            <a:r>
              <a:t>/* applies to any element */</a:t>
            </a:r>
            <a:r>
              <a:rPr>
                <a:solidFill>
                  <a:srgbClr val="F4F4F4"/>
                </a:solidFill>
              </a:rPr>
              <a:t> </a:t>
            </a:r>
            <a:r>
              <a:rPr>
                <a:solidFill>
                  <a:srgbClr val="34BBC8"/>
                </a:solidFill>
              </a:rPr>
              <a:t>}</a:t>
            </a:r>
          </a:p>
        </p:txBody>
      </p:sp>
      <p:sp>
        <p:nvSpPr>
          <p:cNvPr id="140" name="ul * { /* applies to any element within any ul */ }"/>
          <p:cNvSpPr/>
          <p:nvPr/>
        </p:nvSpPr>
        <p:spPr>
          <a:xfrm>
            <a:off x="2364075" y="5948384"/>
            <a:ext cx="8276650" cy="434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5230E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ul</a:t>
            </a:r>
            <a:r>
              <a:rPr>
                <a:solidFill>
                  <a:srgbClr val="F4F4F4"/>
                </a:solidFill>
              </a:rPr>
              <a:t> </a:t>
            </a:r>
            <a:r>
              <a:rPr>
                <a:solidFill>
                  <a:srgbClr val="CD7923"/>
                </a:solidFill>
              </a:rPr>
              <a:t>*</a:t>
            </a:r>
            <a:r>
              <a:rPr>
                <a:solidFill>
                  <a:srgbClr val="F4F4F4"/>
                </a:solidFill>
              </a:rPr>
              <a:t> </a:t>
            </a:r>
            <a:r>
              <a:rPr>
                <a:solidFill>
                  <a:srgbClr val="34BBC8"/>
                </a:solidFill>
              </a:rPr>
              <a:t>{</a:t>
            </a:r>
            <a:r>
              <a:rPr>
                <a:solidFill>
                  <a:srgbClr val="F4F4F4"/>
                </a:solidFill>
              </a:rPr>
              <a:t> </a:t>
            </a:r>
            <a:r>
              <a:t>/* applies to any element within any ul */</a:t>
            </a:r>
            <a:r>
              <a:rPr>
                <a:solidFill>
                  <a:srgbClr val="F4F4F4"/>
                </a:solidFill>
              </a:rPr>
              <a:t> </a:t>
            </a:r>
            <a:r>
              <a:rPr>
                <a:solidFill>
                  <a:srgbClr val="34BBC8"/>
                </a:solidFill>
              </a:rPr>
              <a:t>}</a:t>
            </a:r>
          </a:p>
        </p:txBody>
      </p:sp>
      <p:sp>
        <p:nvSpPr>
          <p:cNvPr id="141" name="ul &gt; * { /* applies -directly- under ul - no grandkids */ }"/>
          <p:cNvSpPr/>
          <p:nvPr/>
        </p:nvSpPr>
        <p:spPr>
          <a:xfrm>
            <a:off x="2364075" y="7340600"/>
            <a:ext cx="9557018" cy="434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5230E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ul</a:t>
            </a:r>
            <a:r>
              <a:rPr>
                <a:solidFill>
                  <a:srgbClr val="F4F4F4"/>
                </a:solidFill>
              </a:rPr>
              <a:t> </a:t>
            </a:r>
            <a:r>
              <a:rPr>
                <a:solidFill>
                  <a:srgbClr val="D53BD3"/>
                </a:solidFill>
              </a:rPr>
              <a:t>&gt;</a:t>
            </a:r>
            <a:r>
              <a:rPr>
                <a:solidFill>
                  <a:srgbClr val="F4F4F4"/>
                </a:solidFill>
              </a:rPr>
              <a:t> </a:t>
            </a:r>
            <a:r>
              <a:rPr>
                <a:solidFill>
                  <a:srgbClr val="CD7923"/>
                </a:solidFill>
              </a:rPr>
              <a:t>*</a:t>
            </a:r>
            <a:r>
              <a:rPr>
                <a:solidFill>
                  <a:srgbClr val="F4F4F4"/>
                </a:solidFill>
              </a:rPr>
              <a:t> </a:t>
            </a:r>
            <a:r>
              <a:rPr>
                <a:solidFill>
                  <a:srgbClr val="34BBC8"/>
                </a:solidFill>
              </a:rPr>
              <a:t>{</a:t>
            </a:r>
            <a:r>
              <a:rPr>
                <a:solidFill>
                  <a:srgbClr val="F4F4F4"/>
                </a:solidFill>
              </a:rPr>
              <a:t> </a:t>
            </a:r>
            <a:r>
              <a:t>/* applies -directly- under ul - no grandkids */</a:t>
            </a:r>
            <a:r>
              <a:rPr>
                <a:solidFill>
                  <a:srgbClr val="F4F4F4"/>
                </a:solidFill>
              </a:rPr>
              <a:t> </a:t>
            </a:r>
            <a:r>
              <a:rPr>
                <a:solidFill>
                  <a:srgbClr val="34BBC8"/>
                </a:solidFill>
              </a:rPr>
              <a:t>}</a:t>
            </a:r>
          </a:p>
        </p:txBody>
      </p:sp>
      <p:sp>
        <p:nvSpPr>
          <p:cNvPr id="142" name="ul *, p a { /* anything within ul, also any a under p  */ }"/>
          <p:cNvSpPr/>
          <p:nvPr/>
        </p:nvSpPr>
        <p:spPr>
          <a:xfrm>
            <a:off x="2364075" y="8732815"/>
            <a:ext cx="9557018" cy="434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5230E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ul</a:t>
            </a:r>
            <a:r>
              <a:rPr>
                <a:solidFill>
                  <a:srgbClr val="F4F4F4"/>
                </a:solidFill>
              </a:rPr>
              <a:t> </a:t>
            </a:r>
            <a:r>
              <a:rPr>
                <a:solidFill>
                  <a:srgbClr val="CD7923"/>
                </a:solidFill>
              </a:rPr>
              <a:t>*, p a</a:t>
            </a:r>
            <a:r>
              <a:rPr>
                <a:solidFill>
                  <a:srgbClr val="F4F4F4"/>
                </a:solidFill>
              </a:rPr>
              <a:t> </a:t>
            </a:r>
            <a:r>
              <a:rPr>
                <a:solidFill>
                  <a:srgbClr val="34BBC8"/>
                </a:solidFill>
              </a:rPr>
              <a:t>{</a:t>
            </a:r>
            <a:r>
              <a:rPr>
                <a:solidFill>
                  <a:srgbClr val="F4F4F4"/>
                </a:solidFill>
              </a:rPr>
              <a:t> </a:t>
            </a:r>
            <a:r>
              <a:t>/* anything within ul, also any a under p  */</a:t>
            </a:r>
            <a:r>
              <a:rPr>
                <a:solidFill>
                  <a:srgbClr val="F4F4F4"/>
                </a:solidFill>
              </a:rPr>
              <a:t> </a:t>
            </a:r>
            <a:r>
              <a:rPr>
                <a:solidFill>
                  <a:srgbClr val="34BBC8"/>
                </a:solidFill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Lab: Constructor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Constructors</a:t>
            </a:r>
          </a:p>
        </p:txBody>
      </p:sp>
      <p:sp>
        <p:nvSpPr>
          <p:cNvPr id="332" name="Create Host and Native object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Create Host and Native objects</a:t>
            </a:r>
          </a:p>
          <a:p>
            <a:pPr/>
            <a:r>
              <a:t>With and without 'new' keyword</a:t>
            </a:r>
          </a:p>
          <a:p>
            <a:pPr/>
            <a:r>
              <a:t>Examine results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Function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335" name="What is a Function?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What is a Function?</a:t>
            </a:r>
          </a:p>
          <a:p>
            <a:pPr/>
            <a:r>
              <a:t>Functions are objects with certain methods</a:t>
            </a:r>
          </a:p>
          <a:p>
            <a:pPr/>
            <a:r>
              <a:t>call(), apply(), bind()</a:t>
            </a:r>
          </a:p>
          <a:p>
            <a:pPr/>
            <a:r>
              <a:t>myFunction() is sugar for myFunction.call()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Function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338" name="Syntax - function declaration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578358">
              <a:spcBef>
                <a:spcPts val="4100"/>
              </a:spcBef>
              <a:buSzTx/>
              <a:buNone/>
              <a:defRPr sz="3762"/>
            </a:pPr>
            <a:r>
              <a:t>Syntax - function declaration</a:t>
            </a:r>
          </a:p>
          <a:p>
            <a:pPr marL="0" indent="0" defTabSz="578358">
              <a:spcBef>
                <a:spcPts val="4100"/>
              </a:spcBef>
              <a:buSzTx/>
              <a:buNone/>
              <a:defRPr sz="3762"/>
            </a:pPr>
            <a:r>
              <a:t>function optionalName( arg1, arg2 ) {</a:t>
            </a:r>
          </a:p>
          <a:p>
            <a:pPr lvl="1" marL="0" indent="226313" defTabSz="578358">
              <a:spcBef>
                <a:spcPts val="4100"/>
              </a:spcBef>
              <a:buSzTx/>
              <a:buNone/>
              <a:defRPr sz="3762"/>
            </a:pPr>
            <a:r>
              <a:t>// function body - executable statements</a:t>
            </a:r>
          </a:p>
          <a:p>
            <a:pPr lvl="1" marL="0" indent="226313" defTabSz="578358">
              <a:spcBef>
                <a:spcPts val="4100"/>
              </a:spcBef>
              <a:buSzTx/>
              <a:buNone/>
              <a:defRPr sz="3762"/>
            </a:pPr>
            <a:r>
              <a:t>var concatArgs = arg1.toString() + arg2.toString();</a:t>
            </a:r>
          </a:p>
          <a:p>
            <a:pPr lvl="1" marL="0" indent="226313" defTabSz="578358">
              <a:spcBef>
                <a:spcPts val="4100"/>
              </a:spcBef>
              <a:buSzTx/>
              <a:buNone/>
              <a:defRPr sz="3762"/>
            </a:pPr>
            <a:r>
              <a:t>return concatArgs;</a:t>
            </a:r>
          </a:p>
          <a:p>
            <a:pPr marL="0" indent="0" defTabSz="578358">
              <a:spcBef>
                <a:spcPts val="4100"/>
              </a:spcBef>
              <a:buSzTx/>
              <a:buNone/>
              <a:defRPr sz="3762"/>
            </a:pPr>
            <a:r>
              <a:t>} // note: no semicolon after function declaration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Function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341" name="'return' keyword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'return' keyword</a:t>
            </a:r>
          </a:p>
          <a:p>
            <a:pPr/>
            <a:r>
              <a:t>Ends function execution</a:t>
            </a:r>
          </a:p>
          <a:p>
            <a:pPr/>
            <a:r>
              <a:t>Sends back any value provided to it</a:t>
            </a:r>
          </a:p>
          <a:p>
            <a:pPr/>
            <a:r>
              <a:t>Can appear multiple times (ex: 'if' branches)</a:t>
            </a:r>
          </a:p>
          <a:p>
            <a:pPr/>
            <a:r>
              <a:t>If not specified, implicit 'return undefined'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Function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344" name="Nesting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Nesting</a:t>
            </a:r>
          </a:p>
          <a:p>
            <a:pPr/>
            <a:r>
              <a:t>Functions can be nested</a:t>
            </a:r>
          </a:p>
          <a:p>
            <a:pPr/>
            <a:r>
              <a:t>Define one within another</a:t>
            </a:r>
          </a:p>
          <a:p>
            <a:pPr/>
            <a:r>
              <a:t>"Global" in JS is simply the highest level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Function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347" name="Syntax - function execution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Syntax - function execution</a:t>
            </a:r>
          </a:p>
          <a:p>
            <a:pPr/>
            <a:r>
              <a:t>optionalName( "blerg", 555 );</a:t>
            </a:r>
          </a:p>
          <a:p>
            <a:pPr/>
            <a:r>
              <a:t>Maybe assign return value to a variable</a:t>
            </a:r>
          </a:p>
          <a:p>
            <a:pPr/>
            <a:r>
              <a:t>var myVar = optionalName( "blerg", 555 );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Function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350" name="Syntax - Object method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Syntax - Object methods</a:t>
            </a:r>
          </a:p>
          <a:p>
            <a:pPr/>
            <a:r>
              <a:t>Methods are properties which point to a function</a:t>
            </a:r>
          </a:p>
          <a:p>
            <a:pPr/>
            <a:r>
              <a:t>myObj.myMethod = optionalName;</a:t>
            </a:r>
          </a:p>
          <a:p>
            <a:pPr/>
            <a:r>
              <a:t>Note: assign to function definition ( no parentheses)</a:t>
            </a:r>
          </a:p>
          <a:p>
            <a:pPr/>
            <a:r>
              <a:t>myObj.myMethod( "blerg", 555 );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Advanced Selector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Advanced Selectors</a:t>
            </a:r>
          </a:p>
        </p:txBody>
      </p:sp>
      <p:sp>
        <p:nvSpPr>
          <p:cNvPr id="145" name="&lt;ul&gt;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34BBC8"/>
                </a:solidFill>
              </a:rPr>
              <a:t>&lt;</a:t>
            </a:r>
            <a:r>
              <a:rPr>
                <a:solidFill>
                  <a:srgbClr val="CD7923"/>
                </a:solidFill>
              </a:rPr>
              <a:t>ul</a:t>
            </a:r>
            <a:r>
              <a:rPr>
                <a:solidFill>
                  <a:srgbClr val="34BBC8"/>
                </a:solidFill>
              </a:rPr>
              <a:t>&gt;</a:t>
            </a:r>
          </a:p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34BBC8"/>
                </a:solidFill>
              </a:rPr>
              <a:t>&lt;</a:t>
            </a:r>
            <a:r>
              <a:rPr>
                <a:solidFill>
                  <a:srgbClr val="CD7923"/>
                </a:solidFill>
              </a:rPr>
              <a:t>li</a:t>
            </a:r>
            <a:r>
              <a:rPr>
                <a:solidFill>
                  <a:srgbClr val="34BBC8"/>
                </a:solidFill>
              </a:rPr>
              <a:t>&gt;</a:t>
            </a:r>
          </a:p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34BBC8"/>
                </a:solidFill>
              </a:rPr>
              <a:t>&lt;</a:t>
            </a:r>
            <a:r>
              <a:rPr>
                <a:solidFill>
                  <a:srgbClr val="CD7923"/>
                </a:solidFill>
              </a:rPr>
              <a:t>p</a:t>
            </a:r>
            <a:r>
              <a:rPr>
                <a:solidFill>
                  <a:srgbClr val="34BBC8"/>
                </a:solidFill>
              </a:rPr>
              <a:t>&gt;</a:t>
            </a:r>
            <a:endParaRPr>
              <a:solidFill>
                <a:srgbClr val="34BBC8"/>
              </a:solidFill>
            </a:endParaRPr>
          </a:p>
          <a:p>
            <a:pPr lvl="4" marL="0" indent="905255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  <a:r>
              <a:rPr>
                <a:solidFill>
                  <a:srgbClr val="34BBC8"/>
                </a:solidFill>
              </a:rPr>
              <a:t>&lt;</a:t>
            </a:r>
            <a:r>
              <a:rPr>
                <a:solidFill>
                  <a:srgbClr val="CD7923"/>
                </a:solidFill>
              </a:rPr>
              <a:t>a</a:t>
            </a:r>
            <a:r>
              <a:rPr>
                <a:solidFill>
                  <a:srgbClr val="34BBC8"/>
                </a:solidFill>
              </a:rPr>
              <a:t> </a:t>
            </a:r>
            <a:r>
              <a:rPr>
                <a:solidFill>
                  <a:srgbClr val="34BC26"/>
                </a:solidFill>
              </a:rPr>
              <a:t>class</a:t>
            </a:r>
            <a:r>
              <a:rPr>
                <a:solidFill>
                  <a:srgbClr val="34BBC8"/>
                </a:solidFill>
              </a:rPr>
              <a:t>=</a:t>
            </a:r>
            <a:r>
              <a:rPr>
                <a:solidFill>
                  <a:srgbClr val="C33720"/>
                </a:solidFill>
              </a:rPr>
              <a:t>"one"</a:t>
            </a:r>
            <a:r>
              <a:rPr>
                <a:solidFill>
                  <a:srgbClr val="34BBC8"/>
                </a:solidFill>
              </a:rPr>
              <a:t>&gt;One&lt;/</a:t>
            </a:r>
            <a:r>
              <a:rPr>
                <a:solidFill>
                  <a:srgbClr val="CD7923"/>
                </a:solidFill>
              </a:rPr>
              <a:t>a</a:t>
            </a:r>
            <a:r>
              <a:rPr>
                <a:solidFill>
                  <a:srgbClr val="34BBC8"/>
                </a:solidFill>
              </a:rPr>
              <a:t>&gt;</a:t>
            </a:r>
            <a:endParaRPr>
              <a:solidFill>
                <a:srgbClr val="34BBC8"/>
              </a:solidFill>
            </a:endParaRPr>
          </a:p>
          <a:p>
            <a:pPr lvl="3" marL="0" indent="678941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 &lt;/</a:t>
            </a:r>
            <a:r>
              <a:rPr>
                <a:solidFill>
                  <a:srgbClr val="CD7923"/>
                </a:solidFill>
              </a:rPr>
              <a:t>p</a:t>
            </a:r>
            <a:r>
              <a:rPr>
                <a:solidFill>
                  <a:srgbClr val="34BBC8"/>
                </a:solidFill>
              </a:rPr>
              <a:t>&gt;</a:t>
            </a:r>
          </a:p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34BBC8"/>
                </a:solidFill>
              </a:rPr>
              <a:t>&lt;</a:t>
            </a:r>
            <a:r>
              <a:rPr>
                <a:solidFill>
                  <a:srgbClr val="CD7923"/>
                </a:solidFill>
              </a:rPr>
              <a:t>ul</a:t>
            </a:r>
            <a:r>
              <a:rPr>
                <a:solidFill>
                  <a:srgbClr val="34BBC8"/>
                </a:solidFill>
              </a:rPr>
              <a:t>&gt;</a:t>
            </a:r>
          </a:p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34BBC8"/>
                </a:solidFill>
              </a:rPr>
              <a:t>&lt;</a:t>
            </a:r>
            <a:r>
              <a:rPr>
                <a:solidFill>
                  <a:srgbClr val="CD7923"/>
                </a:solidFill>
              </a:rPr>
              <a:t>li</a:t>
            </a:r>
            <a:r>
              <a:rPr>
                <a:solidFill>
                  <a:srgbClr val="34BBC8"/>
                </a:solidFill>
              </a:rPr>
              <a:t>&gt;</a:t>
            </a:r>
          </a:p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</a:t>
            </a:r>
            <a:r>
              <a:rPr>
                <a:solidFill>
                  <a:srgbClr val="34BBC8"/>
                </a:solidFill>
              </a:rPr>
              <a:t>&lt;</a:t>
            </a:r>
            <a:r>
              <a:rPr>
                <a:solidFill>
                  <a:srgbClr val="CD7923"/>
                </a:solidFill>
              </a:rPr>
              <a:t>a</a:t>
            </a:r>
            <a:r>
              <a:rPr>
                <a:solidFill>
                  <a:srgbClr val="34BBC8"/>
                </a:solidFill>
              </a:rPr>
              <a:t> </a:t>
            </a:r>
            <a:r>
              <a:rPr>
                <a:solidFill>
                  <a:srgbClr val="34BC26"/>
                </a:solidFill>
              </a:rPr>
              <a:t>class</a:t>
            </a:r>
            <a:r>
              <a:rPr>
                <a:solidFill>
                  <a:srgbClr val="34BBC8"/>
                </a:solidFill>
              </a:rPr>
              <a:t>=</a:t>
            </a:r>
            <a:r>
              <a:rPr>
                <a:solidFill>
                  <a:srgbClr val="C33720"/>
                </a:solidFill>
              </a:rPr>
              <a:t>"one" </a:t>
            </a:r>
            <a:r>
              <a:rPr>
                <a:solidFill>
                  <a:srgbClr val="34BC26"/>
                </a:solidFill>
              </a:rPr>
              <a:t>id</a:t>
            </a:r>
            <a:r>
              <a:rPr>
                <a:solidFill>
                  <a:srgbClr val="34BBC8"/>
                </a:solidFill>
              </a:rPr>
              <a:t>=</a:t>
            </a:r>
            <a:r>
              <a:rPr>
                <a:solidFill>
                  <a:srgbClr val="C33720"/>
                </a:solidFill>
              </a:rPr>
              <a:t>"two"</a:t>
            </a:r>
            <a:r>
              <a:rPr>
                <a:solidFill>
                  <a:srgbClr val="34BBC8"/>
                </a:solidFill>
              </a:rPr>
              <a:t>&gt;Two&lt;/</a:t>
            </a:r>
            <a:r>
              <a:rPr>
                <a:solidFill>
                  <a:srgbClr val="CD7923"/>
                </a:solidFill>
              </a:rPr>
              <a:t>a</a:t>
            </a:r>
            <a:r>
              <a:rPr>
                <a:solidFill>
                  <a:srgbClr val="34BBC8"/>
                </a:solidFill>
              </a:rPr>
              <a:t>&gt;</a:t>
            </a:r>
          </a:p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34BBC8"/>
                </a:solidFill>
              </a:rPr>
              <a:t>&lt;/</a:t>
            </a:r>
            <a:r>
              <a:rPr>
                <a:solidFill>
                  <a:srgbClr val="CD7923"/>
                </a:solidFill>
              </a:rPr>
              <a:t>li</a:t>
            </a:r>
            <a:r>
              <a:rPr>
                <a:solidFill>
                  <a:srgbClr val="34BBC8"/>
                </a:solidFill>
              </a:rPr>
              <a:t>&gt;</a:t>
            </a:r>
          </a:p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34BBC8"/>
                </a:solidFill>
              </a:rPr>
              <a:t>&lt;/</a:t>
            </a:r>
            <a:r>
              <a:rPr>
                <a:solidFill>
                  <a:srgbClr val="CD7923"/>
                </a:solidFill>
              </a:rPr>
              <a:t>ul</a:t>
            </a:r>
            <a:r>
              <a:rPr>
                <a:solidFill>
                  <a:srgbClr val="34BBC8"/>
                </a:solidFill>
              </a:rPr>
              <a:t>&gt;</a:t>
            </a:r>
          </a:p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34BBC8"/>
                </a:solidFill>
              </a:rPr>
              <a:t>&lt;/</a:t>
            </a:r>
            <a:r>
              <a:rPr>
                <a:solidFill>
                  <a:srgbClr val="CD7923"/>
                </a:solidFill>
              </a:rPr>
              <a:t>li</a:t>
            </a:r>
            <a:r>
              <a:rPr>
                <a:solidFill>
                  <a:srgbClr val="34BBC8"/>
                </a:solidFill>
              </a:rPr>
              <a:t>&gt;</a:t>
            </a:r>
          </a:p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34BBC8"/>
                </a:solidFill>
              </a:rPr>
              <a:t>&lt;/</a:t>
            </a:r>
            <a:r>
              <a:rPr>
                <a:solidFill>
                  <a:srgbClr val="CD7923"/>
                </a:solidFill>
              </a:rPr>
              <a:t>ul</a:t>
            </a:r>
            <a:r>
              <a:rPr>
                <a:solidFill>
                  <a:srgbClr val="34BBC8"/>
                </a:solidFill>
              </a:rPr>
              <a:t>&gt;</a:t>
            </a:r>
            <a:r>
              <a:t> </a:t>
            </a:r>
          </a:p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CD792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4F4F4"/>
                </a:solidFill>
              </a:rPr>
              <a:t>  </a:t>
            </a:r>
            <a:r>
              <a:rPr>
                <a:solidFill>
                  <a:srgbClr val="34BBC8"/>
                </a:solidFill>
              </a:rPr>
              <a:t>&lt;</a:t>
            </a:r>
            <a:r>
              <a:t>style</a:t>
            </a:r>
            <a:r>
              <a:rPr>
                <a:solidFill>
                  <a:srgbClr val="34BBC8"/>
                </a:solidFill>
              </a:rPr>
              <a:t>&gt;</a:t>
            </a:r>
            <a:endParaRPr>
              <a:solidFill>
                <a:srgbClr val="F4F4F4"/>
              </a:solidFill>
            </a:endParaRPr>
          </a:p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5230E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/* will match both &lt;a&gt; */</a:t>
            </a:r>
            <a:endParaRPr>
              <a:solidFill>
                <a:srgbClr val="F4F4F4"/>
              </a:solidFill>
            </a:endParaRPr>
          </a:p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CD7923"/>
                </a:solidFill>
              </a:rPr>
              <a:t>ul</a:t>
            </a:r>
            <a:r>
              <a:t> </a:t>
            </a:r>
            <a:r>
              <a:rPr>
                <a:solidFill>
                  <a:srgbClr val="CD7923"/>
                </a:solidFill>
              </a:rPr>
              <a:t>li</a:t>
            </a:r>
            <a:r>
              <a:t> </a:t>
            </a:r>
            <a:r>
              <a:rPr>
                <a:solidFill>
                  <a:srgbClr val="CD7923"/>
                </a:solidFill>
              </a:rPr>
              <a:t>a</a:t>
            </a:r>
            <a:r>
              <a:t> </a:t>
            </a:r>
            <a:r>
              <a:rPr>
                <a:solidFill>
                  <a:srgbClr val="34BBC8"/>
                </a:solidFill>
              </a:rPr>
              <a:t>{</a:t>
            </a:r>
          </a:p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C3372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4F4F4"/>
                </a:solidFill>
              </a:rPr>
              <a:t>      </a:t>
            </a:r>
            <a:r>
              <a:rPr>
                <a:solidFill>
                  <a:srgbClr val="34BC26"/>
                </a:solidFill>
              </a:rPr>
              <a:t>color</a:t>
            </a:r>
            <a:r>
              <a:rPr>
                <a:solidFill>
                  <a:srgbClr val="F4F4F4"/>
                </a:solidFill>
              </a:rPr>
              <a:t>: </a:t>
            </a:r>
            <a:r>
              <a:t>purple</a:t>
            </a:r>
            <a:r>
              <a:rPr>
                <a:solidFill>
                  <a:srgbClr val="F4F4F4"/>
                </a:solidFill>
              </a:rPr>
              <a:t>;</a:t>
            </a:r>
            <a:endParaRPr>
              <a:solidFill>
                <a:srgbClr val="F4F4F4"/>
              </a:solidFill>
            </a:endParaRPr>
          </a:p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34BBC8"/>
                </a:solidFill>
              </a:rPr>
              <a:t>}</a:t>
            </a:r>
            <a:endParaRPr>
              <a:solidFill>
                <a:srgbClr val="34BBC8"/>
              </a:solidFill>
            </a:endParaRPr>
          </a:p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5230E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4F4F4"/>
                </a:solidFill>
              </a:rPr>
              <a:t>    </a:t>
            </a:r>
            <a:r>
              <a:t>/* will match only "two" */</a:t>
            </a:r>
          </a:p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5230E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CD7923"/>
                </a:solidFill>
              </a:rPr>
              <a:t>ul</a:t>
            </a:r>
            <a:r>
              <a:t> </a:t>
            </a:r>
            <a:r>
              <a:rPr>
                <a:solidFill>
                  <a:srgbClr val="CD7923"/>
                </a:solidFill>
              </a:rPr>
              <a:t>li</a:t>
            </a:r>
            <a:r>
              <a:t> </a:t>
            </a:r>
            <a:r>
              <a:rPr>
                <a:solidFill>
                  <a:srgbClr val="D53BD3"/>
                </a:solidFill>
              </a:rPr>
              <a:t>&gt;</a:t>
            </a:r>
            <a:r>
              <a:t> </a:t>
            </a:r>
            <a:r>
              <a:rPr>
                <a:solidFill>
                  <a:srgbClr val="CD7923"/>
                </a:solidFill>
              </a:rPr>
              <a:t>a</a:t>
            </a:r>
            <a:r>
              <a:t> </a:t>
            </a:r>
            <a:r>
              <a:rPr>
                <a:solidFill>
                  <a:srgbClr val="34BBC8"/>
                </a:solidFill>
              </a:rPr>
              <a:t>{</a:t>
            </a:r>
          </a:p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34BC26"/>
                </a:solidFill>
              </a:rPr>
              <a:t>color</a:t>
            </a:r>
            <a:r>
              <a:t>: </a:t>
            </a:r>
            <a:r>
              <a:rPr>
                <a:solidFill>
                  <a:srgbClr val="C33720"/>
                </a:solidFill>
              </a:rPr>
              <a:t>red</a:t>
            </a:r>
            <a:r>
              <a:t>;</a:t>
            </a:r>
          </a:p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34BBC8"/>
                </a:solidFill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ascading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Cascading</a:t>
            </a:r>
          </a:p>
        </p:txBody>
      </p:sp>
      <p:sp>
        <p:nvSpPr>
          <p:cNvPr id="148" name="/* which one gets applied? */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/* which one gets applied? */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li</a:t>
            </a:r>
            <a:r>
              <a:t> </a:t>
            </a:r>
            <a:r>
              <a:rPr>
                <a:solidFill>
                  <a:srgbClr val="34BBC8"/>
                </a:solidFill>
              </a:rPr>
              <a:t>{</a:t>
            </a:r>
          </a:p>
          <a:p>
            <a:pPr lvl="1" marL="0" indent="22860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C26"/>
                </a:solidFill>
              </a:rPr>
              <a:t>color</a:t>
            </a:r>
            <a:r>
              <a:t>: </a:t>
            </a:r>
            <a:r>
              <a:rPr>
                <a:solidFill>
                  <a:srgbClr val="C33720"/>
                </a:solidFill>
              </a:rPr>
              <a:t>red</a:t>
            </a:r>
            <a:r>
              <a:t>;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}</a:t>
            </a:r>
            <a:endParaRPr>
              <a:solidFill>
                <a:srgbClr val="34BBC8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ul</a:t>
            </a:r>
            <a:r>
              <a:t> </a:t>
            </a:r>
            <a:r>
              <a:rPr>
                <a:solidFill>
                  <a:srgbClr val="CD7923"/>
                </a:solidFill>
              </a:rPr>
              <a:t>li </a:t>
            </a:r>
            <a:r>
              <a:rPr>
                <a:solidFill>
                  <a:srgbClr val="34BBC8"/>
                </a:solidFill>
              </a:rPr>
              <a:t>{</a:t>
            </a:r>
          </a:p>
          <a:p>
            <a:pPr lvl="1" marL="0" indent="22860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C3372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C26"/>
                </a:solidFill>
              </a:rPr>
              <a:t>color</a:t>
            </a:r>
            <a:r>
              <a:rPr>
                <a:solidFill>
                  <a:srgbClr val="F4F4F4"/>
                </a:solidFill>
              </a:rPr>
              <a:t>: </a:t>
            </a:r>
            <a:r>
              <a:t>lightblue</a:t>
            </a:r>
            <a:r>
              <a:rPr>
                <a:solidFill>
                  <a:srgbClr val="F4F4F4"/>
                </a:solidFill>
              </a:rPr>
              <a:t>;</a:t>
            </a:r>
            <a:endParaRPr>
              <a:solidFill>
                <a:srgbClr val="F4F4F4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}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li</a:t>
            </a:r>
            <a:r>
              <a:t> </a:t>
            </a:r>
            <a:r>
              <a:rPr>
                <a:solidFill>
                  <a:srgbClr val="34BBC8"/>
                </a:solidFill>
              </a:rPr>
              <a:t>{</a:t>
            </a:r>
          </a:p>
          <a:p>
            <a:pPr lvl="1" marL="0" indent="22860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C26"/>
                </a:solidFill>
              </a:rPr>
              <a:t>color</a:t>
            </a:r>
            <a:r>
              <a:t>: </a:t>
            </a:r>
            <a:r>
              <a:rPr>
                <a:solidFill>
                  <a:srgbClr val="C33720"/>
                </a:solidFill>
              </a:rPr>
              <a:t>red</a:t>
            </a:r>
            <a:r>
              <a:t>;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