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web-dev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 to Web Dev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Web Dev</a:t>
            </a:r>
          </a:p>
        </p:txBody>
      </p:sp>
      <p:sp>
        <p:nvSpPr>
          <p:cNvPr id="120" name="Elias Carlston, DevelopIntelligence…"/>
          <p:cNvSpPr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totyp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Prototypes</a:t>
            </a:r>
          </a:p>
        </p:txBody>
      </p:sp>
      <p:sp>
        <p:nvSpPr>
          <p:cNvPr id="147" name="Prototypes - syntax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Prototypes - syntax</a:t>
            </a:r>
          </a:p>
          <a:p>
            <a:pPr/>
            <a:r>
              <a:t>Created with the 'new' keyword</a:t>
            </a:r>
          </a:p>
          <a:p>
            <a:pPr/>
            <a:r>
              <a:t>'__proto__' points to parent</a:t>
            </a:r>
          </a:p>
          <a:p>
            <a:pPr/>
            <a:r>
              <a:t>Parent properties are "shadowed" on child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O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</a:t>
            </a:r>
          </a:p>
        </p:txBody>
      </p:sp>
      <p:sp>
        <p:nvSpPr>
          <p:cNvPr id="150" name="What is DOM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DOM?</a:t>
            </a:r>
          </a:p>
          <a:p>
            <a:pPr/>
            <a:r>
              <a:t>Document Object Model</a:t>
            </a:r>
          </a:p>
          <a:p>
            <a:pPr/>
            <a:r>
              <a:t>Browser "parses" HTML</a:t>
            </a:r>
          </a:p>
          <a:p>
            <a:pPr/>
            <a:r>
              <a:t>Creates DOM as a representation</a:t>
            </a:r>
          </a:p>
          <a:p>
            <a:pPr/>
            <a:r>
              <a:t>Further interaction with browser is with DOM</a:t>
            </a:r>
          </a:p>
          <a:p>
            <a:pPr/>
            <a:r>
              <a:t>HTML is the recipe, DOM is the food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O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</a:t>
            </a:r>
          </a:p>
        </p:txBody>
      </p:sp>
      <p:sp>
        <p:nvSpPr>
          <p:cNvPr id="153" name="Every element has a DOM 'node'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Every element has a DOM 'node'</a:t>
            </a:r>
          </a:p>
          <a:p>
            <a:pPr/>
            <a:r>
              <a:t>Nodes have properties</a:t>
            </a:r>
          </a:p>
          <a:p>
            <a:pPr/>
            <a:r>
              <a:t>These properties are what we interact with</a:t>
            </a:r>
          </a:p>
          <a:p>
            <a:pPr/>
            <a:r>
              <a:t>Nodes have children</a:t>
            </a:r>
          </a:p>
          <a:p>
            <a:pPr/>
            <a:r>
              <a:t>Nodes can be inserted and deleted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ab: Explore DO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Explore DOM</a:t>
            </a:r>
          </a:p>
        </p:txBody>
      </p:sp>
      <p:sp>
        <p:nvSpPr>
          <p:cNvPr id="156" name="In console, type 'document'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 console, type 'document'</a:t>
            </a:r>
          </a:p>
          <a:p>
            <a:pPr/>
            <a:r>
              <a:t>Examine properties</a:t>
            </a:r>
          </a:p>
          <a:p>
            <a:pPr/>
            <a:r>
              <a:t>Alter properties and observe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dit DO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Edit DOM</a:t>
            </a:r>
          </a:p>
        </p:txBody>
      </p:sp>
      <p:sp>
        <p:nvSpPr>
          <p:cNvPr id="159" name="DOM is how JS interacts with browse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DOM is how JS interacts with browser</a:t>
            </a:r>
          </a:p>
          <a:p>
            <a:pPr/>
            <a:r>
              <a:t>Document has "getElement…" methods</a:t>
            </a:r>
          </a:p>
          <a:p>
            <a:pPr lvl="1"/>
            <a:r>
              <a:t>append</a:t>
            </a:r>
          </a:p>
          <a:p>
            <a:pPr lvl="1"/>
            <a:r>
              <a:t>remove</a:t>
            </a:r>
          </a:p>
          <a:p>
            <a:pPr lvl="1"/>
            <a:r>
              <a:t>innerHTML</a:t>
            </a:r>
          </a:p>
          <a:p>
            <a:pPr lvl="1"/>
            <a:r>
              <a:t>More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ab: Edit DO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Edit DOM</a:t>
            </a:r>
          </a:p>
        </p:txBody>
      </p:sp>
      <p:sp>
        <p:nvSpPr>
          <p:cNvPr id="162" name="Display content generator on pag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Display content generator on page</a:t>
            </a:r>
          </a:p>
          <a:p>
            <a:pPr/>
            <a:r>
              <a:t>Add methods to </a:t>
            </a:r>
          </a:p>
          <a:p>
            <a:pPr lvl="1"/>
            <a:r>
              <a:t>Insert elements</a:t>
            </a:r>
          </a:p>
          <a:p>
            <a:pPr lvl="1"/>
            <a:r>
              <a:t>Add content to elements</a:t>
            </a:r>
          </a:p>
          <a:p>
            <a:pPr/>
            <a:r>
              <a:t>TDD: check element content first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Ev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65" name="What are Events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are Events?</a:t>
            </a:r>
          </a:p>
          <a:p>
            <a:pPr/>
            <a:r>
              <a:t>For handling tasks with unpredictable timing</a:t>
            </a:r>
          </a:p>
          <a:p>
            <a:pPr/>
            <a:r>
              <a:t>A programming pattern</a:t>
            </a:r>
          </a:p>
          <a:p>
            <a:pPr/>
            <a:r>
              <a:t>Not limited to DOM or JS</a:t>
            </a:r>
          </a:p>
          <a:p>
            <a:pPr/>
            <a:r>
              <a:t>But well suited to web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v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68" name="Event-driven programm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Event-driven programming</a:t>
            </a:r>
          </a:p>
          <a:p>
            <a:pPr/>
            <a:r>
              <a:t>Events are "emitted"</a:t>
            </a:r>
          </a:p>
          <a:p>
            <a:pPr/>
            <a:r>
              <a:t>Events have "listeners"</a:t>
            </a:r>
          </a:p>
          <a:p>
            <a:pPr/>
            <a:r>
              <a:t>When a listener "hears" its event, it executes</a:t>
            </a:r>
          </a:p>
          <a:p>
            <a:pPr/>
            <a:r>
              <a:t>Listeners can attach and detach arbitrarily</a:t>
            </a:r>
          </a:p>
          <a:p>
            <a:pPr/>
            <a:r>
              <a:t>Great for asynchronous and decoupled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v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71" name="Event analogy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analogy</a:t>
            </a:r>
          </a:p>
          <a:p>
            <a:pPr/>
            <a:r>
              <a:t>Imagine a radio station</a:t>
            </a:r>
          </a:p>
          <a:p>
            <a:pPr/>
            <a:r>
              <a:t>Station has listeners but doesn't know them</a:t>
            </a:r>
          </a:p>
          <a:p>
            <a:pPr/>
            <a:r>
              <a:t>Listeners can tune in and out</a:t>
            </a:r>
          </a:p>
          <a:p>
            <a:pPr/>
            <a:r>
              <a:t>Can respond differently to "their song"</a:t>
            </a:r>
          </a:p>
          <a:p>
            <a:pPr/>
            <a:r>
              <a:t>Maybe not even songs - FCC wants station IDs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ab: Ev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Events</a:t>
            </a:r>
          </a:p>
        </p:txBody>
      </p:sp>
      <p:sp>
        <p:nvSpPr>
          <p:cNvPr id="174" name="Goal: become familiar with browser UI even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become familiar with browser UI events</a:t>
            </a:r>
          </a:p>
          <a:p>
            <a:pPr/>
            <a:r>
              <a:t>Connect content generation method to </a:t>
            </a:r>
          </a:p>
          <a:p>
            <a:pPr lvl="1"/>
            <a:r>
              <a:t>button click event</a:t>
            </a:r>
          </a:p>
          <a:p>
            <a:pPr lvl="1"/>
            <a:r>
              <a:t>select onchange event</a:t>
            </a:r>
          </a:p>
          <a:p>
            <a:pPr lvl="1"/>
            <a:r>
              <a:t>Input blur event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urse Overvie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3" name="Day 3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Functions: scope, context, hoisting</a:t>
            </a:r>
          </a:p>
          <a:p>
            <a:pPr/>
            <a:r>
              <a:t>Basic Objects and Prototypes</a:t>
            </a:r>
          </a:p>
          <a:p>
            <a:pPr/>
            <a:r>
              <a:t>JS Lab 2</a:t>
            </a:r>
          </a:p>
          <a:p>
            <a:pPr/>
            <a:r>
              <a:t>DOM, Events and jQuery</a:t>
            </a:r>
          </a:p>
          <a:p>
            <a:pPr/>
            <a:r>
              <a:t>JS Lab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ameworks &amp; Librar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&amp; Libraries</a:t>
            </a:r>
          </a:p>
        </p:txBody>
      </p:sp>
      <p:sp>
        <p:nvSpPr>
          <p:cNvPr id="177" name="What are they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are they?</a:t>
            </a:r>
          </a:p>
          <a:p>
            <a:pPr/>
            <a:r>
              <a:t>Self-containted units of code</a:t>
            </a:r>
          </a:p>
          <a:p>
            <a:pPr/>
            <a:r>
              <a:t>Expose useful functionality </a:t>
            </a:r>
          </a:p>
          <a:p>
            <a:pPr/>
            <a:r>
              <a:t>Your code "consumes" them</a:t>
            </a:r>
          </a:p>
          <a:p>
            <a:pPr/>
            <a:r>
              <a:t>AKA APIs (Application Programming Interfaces)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ameworks &amp; Librar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&amp; Libraries</a:t>
            </a:r>
          </a:p>
        </p:txBody>
      </p:sp>
      <p:sp>
        <p:nvSpPr>
          <p:cNvPr id="180" name="What's the difference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What's the difference?</a:t>
            </a:r>
          </a:p>
          <a:p>
            <a:pPr/>
            <a:r>
              <a:t>Not formally defined terms</a:t>
            </a:r>
          </a:p>
          <a:p>
            <a:pPr/>
            <a:r>
              <a:t>"Framework" refers to all-encompassing APIs</a:t>
            </a:r>
          </a:p>
          <a:p>
            <a:pPr lvl="1"/>
            <a:r>
              <a:t>"The project is written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in</a:t>
            </a:r>
            <a:r>
              <a:t> jQuery."</a:t>
            </a:r>
          </a:p>
          <a:p>
            <a:pPr/>
            <a:r>
              <a:t>"Library" refers to smaller building blocks</a:t>
            </a:r>
          </a:p>
          <a:p>
            <a:pPr lvl="1"/>
            <a:r>
              <a:t>"The project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uses</a:t>
            </a:r>
            <a:r>
              <a:t> Bootstrap."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ameworks &amp; Librar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&amp; Libraries</a:t>
            </a:r>
          </a:p>
        </p:txBody>
      </p:sp>
      <p:sp>
        <p:nvSpPr>
          <p:cNvPr id="183" name="Why do they exist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do they exist?</a:t>
            </a:r>
          </a:p>
          <a:p>
            <a:pPr/>
            <a:r>
              <a:t>To fill some gap in the ecosystem</a:t>
            </a:r>
          </a:p>
          <a:p>
            <a:pPr/>
            <a:r>
              <a:t>JS launched without many traditional features</a:t>
            </a:r>
          </a:p>
          <a:p>
            <a:pPr/>
            <a:r>
              <a:t>Inconsistent environment among browsers</a:t>
            </a:r>
          </a:p>
          <a:p>
            <a:pPr/>
            <a:r>
              <a:t>HTML5 / ES6 have become "implement first"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ameworks &amp; Librar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&amp; Libraries</a:t>
            </a:r>
          </a:p>
        </p:txBody>
      </p:sp>
      <p:sp>
        <p:nvSpPr>
          <p:cNvPr id="186" name="Popular exampl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Popular examples</a:t>
            </a:r>
          </a:p>
          <a:p>
            <a:pPr/>
            <a:r>
              <a:t>jQuery: Swiss Army Knife</a:t>
            </a:r>
          </a:p>
          <a:p>
            <a:pPr/>
            <a:r>
              <a:t>Bootstrap: UI helper</a:t>
            </a:r>
          </a:p>
          <a:p>
            <a:pPr/>
            <a:r>
              <a:t>Require: Module loader</a:t>
            </a:r>
          </a:p>
          <a:p>
            <a:pPr/>
            <a:r>
              <a:t>Angular, React, Backbone: Single Page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ameworks &amp; Librar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&amp; Libraries</a:t>
            </a:r>
          </a:p>
        </p:txBody>
      </p:sp>
      <p:sp>
        <p:nvSpPr>
          <p:cNvPr id="189" name="jQuery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jQuery</a:t>
            </a:r>
          </a:p>
          <a:p>
            <a:pPr/>
            <a:r>
              <a:t>getElementById vs. getElementByIdTag</a:t>
            </a:r>
          </a:p>
          <a:p>
            <a:pPr/>
            <a:r>
              <a:t>Writing two sets of code was terrible</a:t>
            </a:r>
          </a:p>
          <a:p>
            <a:pPr/>
            <a:r>
              <a:t>jQuery was tested &amp; optimized</a:t>
            </a:r>
          </a:p>
          <a:p>
            <a:pPr/>
            <a:r>
              <a:t>Took off like wildfire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ameworks &amp; Librar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&amp; Libraries</a:t>
            </a:r>
          </a:p>
        </p:txBody>
      </p:sp>
      <p:sp>
        <p:nvSpPr>
          <p:cNvPr id="192" name="jQuery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jQuery</a:t>
            </a:r>
          </a:p>
          <a:p>
            <a:pPr/>
            <a:r>
              <a:t>Gained network effect by massive caching </a:t>
            </a:r>
          </a:p>
          <a:p>
            <a:pPr/>
            <a:r>
              <a:t>Once everyone was using it, made sense to add</a:t>
            </a:r>
          </a:p>
          <a:p>
            <a:pPr lvl="1"/>
            <a:r>
              <a:t>Convenience methods (forEach, merge)</a:t>
            </a:r>
          </a:p>
          <a:p>
            <a:pPr lvl="1"/>
            <a:r>
              <a:t>Plugin capability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ab: jQuer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jQuery</a:t>
            </a:r>
          </a:p>
        </p:txBody>
      </p:sp>
      <p:sp>
        <p:nvSpPr>
          <p:cNvPr id="195" name="Goal: use jQuery to help with common task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use jQuery to help with common tasks</a:t>
            </a:r>
          </a:p>
          <a:p>
            <a:pPr/>
            <a:r>
              <a:t>'npm install jquery'</a:t>
            </a:r>
          </a:p>
          <a:p>
            <a:pPr/>
            <a:r>
              <a:t>Add script tag pointing to node_modules</a:t>
            </a:r>
          </a:p>
          <a:p>
            <a:pPr/>
            <a:r>
              <a:t>Replace </a:t>
            </a:r>
          </a:p>
          <a:p>
            <a:pPr lvl="1"/>
            <a:r>
              <a:t>DOM modifications</a:t>
            </a:r>
          </a:p>
          <a:p>
            <a:pPr lvl="1"/>
            <a:r>
              <a:t>Event bindings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26" name="Hoist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Hoisting</a:t>
            </a:r>
          </a:p>
          <a:p>
            <a:pPr/>
            <a:r>
              <a:t>Function declarations are parsed first</a:t>
            </a:r>
          </a:p>
          <a:p>
            <a:pPr/>
            <a:r>
              <a:t>Statement execution happens next</a:t>
            </a:r>
          </a:p>
          <a:p>
            <a:pPr/>
            <a:r>
              <a:t>So in written order, execution can come first</a:t>
            </a:r>
          </a:p>
          <a:p>
            <a:pPr/>
            <a:r>
              <a:t>As if declaration(s) cut &amp; pasted to top</a:t>
            </a:r>
          </a:p>
          <a:p>
            <a:pPr/>
            <a:r>
              <a:t>This is referred to as "hoisting"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29" name="Scop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Scope</a:t>
            </a:r>
          </a:p>
          <a:p>
            <a:pPr/>
            <a:r>
              <a:t>Nested functions start a new variable "scope"</a:t>
            </a:r>
          </a:p>
          <a:p>
            <a:pPr/>
            <a:r>
              <a:t>Nested functions can access vars above</a:t>
            </a:r>
          </a:p>
          <a:p>
            <a:pPr/>
            <a:r>
              <a:t>( hence global scope available to all others )</a:t>
            </a:r>
          </a:p>
          <a:p>
            <a:pPr/>
            <a:r>
              <a:t>But not vice versa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32" name="Closur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Closure</a:t>
            </a:r>
          </a:p>
          <a:p>
            <a:pPr/>
            <a:r>
              <a:t>Nested function references a var above it</a:t>
            </a:r>
          </a:p>
          <a:p>
            <a:pPr/>
            <a:r>
              <a:t>Enclosing function returns nested function</a:t>
            </a:r>
          </a:p>
          <a:p>
            <a:pPr/>
            <a:r>
              <a:t>Outer code now has reference to inner var</a:t>
            </a:r>
          </a:p>
          <a:p>
            <a:pPr/>
            <a:r>
              <a:t>This reference remains after enclosure exits</a:t>
            </a:r>
          </a:p>
          <a:p>
            <a:pPr/>
            <a:r>
              <a:t>Needs to be manually deferenced, else leak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35" name="Contex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Context</a:t>
            </a:r>
          </a:p>
          <a:p>
            <a:pPr/>
            <a:r>
              <a:t>Remember functions as Constructors?</a:t>
            </a:r>
          </a:p>
          <a:p>
            <a:pPr/>
            <a:r>
              <a:t>'this' keyword refers to the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instance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t>Instance mostly commonly provided via method</a:t>
            </a:r>
          </a:p>
          <a:p>
            <a:pPr/>
            <a:r>
              <a:t>But can be overridden via call, apply, bind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38" name="Contex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Context</a:t>
            </a:r>
          </a:p>
          <a:p>
            <a:pPr/>
            <a:r>
              <a:t>.call( differentInstance, arg1, arg2… )</a:t>
            </a:r>
          </a:p>
          <a:p>
            <a:pPr/>
            <a:r>
              <a:t>'this' now refers to differentInstance</a:t>
            </a:r>
          </a:p>
          <a:p>
            <a:pPr/>
            <a:r>
              <a:t>.apply() similar, but takes args in an array</a:t>
            </a:r>
          </a:p>
          <a:p>
            <a:pPr/>
            <a:r>
              <a:t>.bind() returns a new function with context permanently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ab: 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Functions</a:t>
            </a:r>
          </a:p>
        </p:txBody>
      </p:sp>
      <p:sp>
        <p:nvSpPr>
          <p:cNvPr id="141" name="Refactor the content output into methods…"/>
          <p:cNvSpPr/>
          <p:nvPr>
            <p:ph type="body" idx="1"/>
          </p:nvPr>
        </p:nvSpPr>
        <p:spPr>
          <a:xfrm>
            <a:off x="9652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Refactor the content output into methods</a:t>
            </a:r>
          </a:p>
          <a:p>
            <a:pPr/>
            <a:r>
              <a:t>Functions should take arguments to change output</a:t>
            </a:r>
          </a:p>
          <a:p>
            <a:pPr/>
            <a:r>
              <a:t>Ex: "Elvis Presley's birthdate is 1/8/35."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totyp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Prototypes</a:t>
            </a:r>
          </a:p>
        </p:txBody>
      </p:sp>
      <p:sp>
        <p:nvSpPr>
          <p:cNvPr id="144" name="What are Prototypes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are Prototypes?</a:t>
            </a:r>
          </a:p>
          <a:p>
            <a:pPr/>
            <a:r>
              <a:t>A simplified version of Classes</a:t>
            </a:r>
          </a:p>
          <a:p>
            <a:pPr/>
            <a:r>
              <a:t>How JS handles Object creation under the hood</a:t>
            </a:r>
          </a:p>
          <a:p>
            <a:pPr/>
            <a:r>
              <a:t>Central to memory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