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web-dev/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3.tif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foundation.zurb.com" TargetMode="Externa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termediate JavaScript"/>
          <p:cNvSpPr txBox="1"/>
          <p:nvPr>
            <p:ph type="ctrTitle"/>
          </p:nvPr>
        </p:nvSpPr>
        <p:spPr>
          <a:xfrm>
            <a:off x="928563" y="1638300"/>
            <a:ext cx="11147674" cy="3302000"/>
          </a:xfrm>
          <a:prstGeom prst="rect">
            <a:avLst/>
          </a:prstGeom>
        </p:spPr>
        <p:txBody>
          <a:bodyPr/>
          <a:lstStyle/>
          <a:p>
            <a:pPr/>
            <a:r>
              <a:t>Intermediate JavaScript</a:t>
            </a:r>
          </a:p>
        </p:txBody>
      </p:sp>
      <p:sp>
        <p:nvSpPr>
          <p:cNvPr id="129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elias@eliascarlston.com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https://github.com/eliasjames/training-web-dev</a:t>
            </a:r>
            <a:r>
              <a:t>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ccessi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Accessibility</a:t>
            </a:r>
          </a:p>
        </p:txBody>
      </p:sp>
      <p:sp>
        <p:nvSpPr>
          <p:cNvPr id="160" name="Review accessibility checkli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Review accessibility checklist</a:t>
            </a:r>
          </a:p>
          <a:p>
            <a:pPr/>
            <a:r>
              <a:t>https://www.hhs.gov/web/section-508/making-files-accessible/checklist/html/index.html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hrome emul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Chrome emulator</a:t>
            </a:r>
          </a:p>
        </p:txBody>
      </p:sp>
      <p:sp>
        <p:nvSpPr>
          <p:cNvPr id="163" name="Open Dev Too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Open Dev Tools</a:t>
            </a:r>
          </a:p>
          <a:p>
            <a:pPr/>
            <a:r>
              <a:t>Open Device Toolbar</a:t>
            </a:r>
          </a:p>
          <a:p>
            <a:pPr/>
            <a:r>
              <a:t>Examine common sizes</a:t>
            </a:r>
          </a:p>
          <a:p>
            <a:pPr/>
            <a:r>
              <a:t>…and some uncommon ones:</a:t>
            </a:r>
          </a:p>
          <a:p>
            <a:pPr/>
            <a:r>
              <a:t>Device list &gt; edit… &gt; Emulated Devices</a:t>
            </a:r>
          </a:p>
        </p:txBody>
      </p:sp>
      <p:pic>
        <p:nvPicPr>
          <p:cNvPr id="164" name="Screen Shot 2017-03-14 at 12.15.08 PM.png" descr="Screen Shot 2017-03-14 at 12.15.0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2637" y="4702026"/>
            <a:ext cx="2755901" cy="96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ab: View on De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View on Device</a:t>
            </a:r>
          </a:p>
        </p:txBody>
      </p:sp>
      <p:sp>
        <p:nvSpPr>
          <p:cNvPr id="167" name="Start web server in direc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70">
              <a:spcBef>
                <a:spcPts val="3500"/>
              </a:spcBef>
              <a:defRPr sz="3230"/>
            </a:pPr>
            <a:r>
              <a:t>Start web server in directory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Mac: python -m SimpleHTTPServer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Win: Use node server from previous example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Find IP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Mac: System Preferences &gt; Network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Win: cmd.exe &gt; 'ipconfig'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On device, open "http://[IP address]]/"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ab: Flu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Fluid</a:t>
            </a:r>
          </a:p>
        </p:txBody>
      </p:sp>
      <p:sp>
        <p:nvSpPr>
          <p:cNvPr id="170" name="examples/day3/am-responsive/01-fluid/01-fluid.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17830" indent="-417830" defTabSz="549148">
              <a:spcBef>
                <a:spcPts val="3900"/>
              </a:spcBef>
              <a:defRPr sz="3572"/>
            </a:pPr>
            <a:r>
              <a:t>examples/day3/am-responsive/01-fluid/01-fluid.html</a:t>
            </a:r>
          </a:p>
          <a:p>
            <a:pPr marL="417830" indent="-417830" defTabSz="549148">
              <a:spcBef>
                <a:spcPts val="3900"/>
              </a:spcBef>
              <a:defRPr sz="3572"/>
            </a:pPr>
            <a:r>
              <a:t>Layout should look good at all sizes</a:t>
            </a:r>
          </a:p>
          <a:p>
            <a:pPr marL="417830" indent="-417830" defTabSz="549148">
              <a:spcBef>
                <a:spcPts val="3900"/>
              </a:spcBef>
              <a:defRPr sz="3572"/>
            </a:pPr>
            <a:r>
              <a:t>Use ems for relative measurements</a:t>
            </a:r>
          </a:p>
          <a:p>
            <a:pPr marL="417830" indent="-417830" defTabSz="549148">
              <a:spcBef>
                <a:spcPts val="3900"/>
              </a:spcBef>
              <a:defRPr sz="3572"/>
            </a:pPr>
            <a:r>
              <a:t>Center content within containers</a:t>
            </a:r>
          </a:p>
          <a:p>
            <a:pPr lvl="1" marL="835660" indent="-417830" defTabSz="549148">
              <a:spcBef>
                <a:spcPts val="3900"/>
              </a:spcBef>
              <a:defRPr sz="3572"/>
            </a:pPr>
            <a:r>
              <a:t>Use % width and margin: auto for blocks</a:t>
            </a:r>
          </a:p>
          <a:p>
            <a:pPr lvl="1" marL="835660" indent="-417830" defTabSz="549148">
              <a:spcBef>
                <a:spcPts val="3900"/>
              </a:spcBef>
              <a:defRPr sz="3572"/>
            </a:pPr>
            <a:r>
              <a:t>Add padding to inline content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Media Qu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Media Queries</a:t>
            </a:r>
          </a:p>
        </p:txBody>
      </p:sp>
      <p:sp>
        <p:nvSpPr>
          <p:cNvPr id="173" name="Target rules based on device capabi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Target rules based on device capability</a:t>
            </a:r>
          </a:p>
          <a:p>
            <a:pPr/>
            <a:r>
              <a:t>Most commonly min- and max- width</a:t>
            </a:r>
          </a:p>
          <a:p>
            <a:pPr/>
            <a:r>
              <a:t>Transitions ranges are called "breakpoints"</a:t>
            </a:r>
          </a:p>
          <a:p>
            <a:pPr/>
            <a:r>
              <a:t>Think "ranges" or "uses" instead of "devices"</a:t>
            </a:r>
          </a:p>
          <a:p>
            <a:pPr/>
            <a:r>
              <a:t>2 may be enough. More than 5 prob too many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edia Qu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Media Queries</a:t>
            </a:r>
          </a:p>
        </p:txBody>
      </p:sp>
      <p:sp>
        <p:nvSpPr>
          <p:cNvPr id="176" name="Multiple Breakpoi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Multiple Breakpoints</a:t>
            </a:r>
          </a:p>
          <a:p>
            <a:pPr/>
            <a:r>
              <a:t>Think of groups / categories of devices</a:t>
            </a:r>
          </a:p>
          <a:p>
            <a:pPr lvl="1"/>
            <a:r>
              <a:t>Mobile: bite sized info, 1 min</a:t>
            </a:r>
          </a:p>
          <a:p>
            <a:pPr lvl="1"/>
            <a:r>
              <a:t>Tablet: laying on the couch, 10 mins</a:t>
            </a:r>
          </a:p>
          <a:p>
            <a:pPr lvl="1"/>
            <a:r>
              <a:t>Desktop: long running sessions, 100 mins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edia Qu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Media Queries</a:t>
            </a:r>
          </a:p>
        </p:txBody>
      </p:sp>
      <p:sp>
        <p:nvSpPr>
          <p:cNvPr id="179" name="Mobile: &lt;413px widt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Mobile: &lt;413px width</a:t>
            </a:r>
          </a:p>
          <a:p>
            <a:pPr lvl="1"/>
            <a:r>
              <a:t>Nexus 412px; iPhone 6 375px</a:t>
            </a:r>
          </a:p>
          <a:p>
            <a:pPr/>
            <a:r>
              <a:t>Phablet: &gt;412px &lt;768px width</a:t>
            </a:r>
          </a:p>
          <a:p>
            <a:pPr lvl="1"/>
            <a:r>
              <a:t>iPad portrait 768px;</a:t>
            </a:r>
          </a:p>
          <a:p>
            <a:pPr/>
            <a:r>
              <a:t>Desktop-capable: &gt;768px width</a:t>
            </a:r>
          </a:p>
          <a:p>
            <a:pPr lvl="1"/>
            <a:r>
              <a:t>Treat iPad landscape and up as Desktop-ish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edia Qu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Media Queries</a:t>
            </a:r>
          </a:p>
        </p:txBody>
      </p:sp>
      <p:sp>
        <p:nvSpPr>
          <p:cNvPr id="182" name="@media screen and ( min-width: 320px ) and ( max-width: 500px ) {…"/>
          <p:cNvSpPr txBox="1"/>
          <p:nvPr>
            <p:ph type="body" idx="1"/>
          </p:nvPr>
        </p:nvSpPr>
        <p:spPr>
          <a:prstGeom prst="rect">
            <a:avLst/>
          </a:prstGeom>
          <a:solidFill>
            <a:srgbClr val="232323"/>
          </a:solidFill>
        </p:spPr>
        <p:txBody>
          <a:bodyPr anchor="t"/>
          <a:lstStyle/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rPr>
                <a:solidFill>
                  <a:srgbClr val="ABA3E0"/>
                </a:solidFill>
              </a:rPr>
              <a:t>@media</a:t>
            </a:r>
            <a:r>
              <a:t> </a:t>
            </a:r>
            <a:r>
              <a:rPr>
                <a:solidFill>
                  <a:srgbClr val="CB8C8B"/>
                </a:solidFill>
              </a:rPr>
              <a:t>screen</a:t>
            </a:r>
            <a:r>
              <a:t> and ( </a:t>
            </a:r>
            <a:r>
              <a:rPr>
                <a:solidFill>
                  <a:srgbClr val="80B2E0"/>
                </a:solidFill>
              </a:rPr>
              <a:t>min-width:</a:t>
            </a:r>
            <a:r>
              <a:t> </a:t>
            </a:r>
            <a:r>
              <a:rPr>
                <a:solidFill>
                  <a:srgbClr val="98C58B"/>
                </a:solidFill>
              </a:rPr>
              <a:t>320px</a:t>
            </a:r>
            <a:r>
              <a:t> ) and ( </a:t>
            </a:r>
            <a:r>
              <a:rPr>
                <a:solidFill>
                  <a:srgbClr val="80B2E0"/>
                </a:solidFill>
              </a:rPr>
              <a:t>max-width:</a:t>
            </a:r>
            <a:r>
              <a:t> </a:t>
            </a:r>
            <a:r>
              <a:rPr>
                <a:solidFill>
                  <a:srgbClr val="98C58B"/>
                </a:solidFill>
              </a:rPr>
              <a:t>500px</a:t>
            </a:r>
            <a:r>
              <a:t> ) {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</a:t>
            </a:r>
            <a:r>
              <a:rPr>
                <a:solidFill>
                  <a:srgbClr val="DEC093"/>
                </a:solidFill>
              </a:rPr>
              <a:t>nav h2</a:t>
            </a:r>
            <a:r>
              <a:t> {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  </a:t>
            </a:r>
            <a:r>
              <a:rPr>
                <a:solidFill>
                  <a:srgbClr val="80B2E0"/>
                </a:solidFill>
              </a:rPr>
              <a:t>margin-left:</a:t>
            </a:r>
            <a:r>
              <a:t> </a:t>
            </a:r>
            <a:r>
              <a:rPr>
                <a:solidFill>
                  <a:srgbClr val="98C58B"/>
                </a:solidFill>
              </a:rPr>
              <a:t>-10em;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}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}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rPr>
                <a:solidFill>
                  <a:srgbClr val="ABA3E0"/>
                </a:solidFill>
              </a:rPr>
              <a:t>@media</a:t>
            </a:r>
            <a:r>
              <a:t> </a:t>
            </a:r>
            <a:r>
              <a:rPr>
                <a:solidFill>
                  <a:srgbClr val="CB8C8B"/>
                </a:solidFill>
              </a:rPr>
              <a:t>screen</a:t>
            </a:r>
            <a:r>
              <a:t> and ( </a:t>
            </a:r>
            <a:r>
              <a:rPr>
                <a:solidFill>
                  <a:srgbClr val="80B2E0"/>
                </a:solidFill>
              </a:rPr>
              <a:t>max-width:</a:t>
            </a:r>
            <a:r>
              <a:t> </a:t>
            </a:r>
            <a:r>
              <a:rPr>
                <a:solidFill>
                  <a:srgbClr val="98C58B"/>
                </a:solidFill>
              </a:rPr>
              <a:t>320px</a:t>
            </a:r>
            <a:r>
              <a:t> ) {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</a:t>
            </a:r>
            <a:r>
              <a:rPr>
                <a:solidFill>
                  <a:srgbClr val="DEC093"/>
                </a:solidFill>
              </a:rPr>
              <a:t>main, nav</a:t>
            </a:r>
            <a:r>
              <a:t> {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  </a:t>
            </a:r>
            <a:r>
              <a:rPr>
                <a:solidFill>
                  <a:srgbClr val="80B2E0"/>
                </a:solidFill>
              </a:rPr>
              <a:t>min-width:</a:t>
            </a:r>
            <a:r>
              <a:t> </a:t>
            </a:r>
            <a:r>
              <a:rPr>
                <a:solidFill>
                  <a:srgbClr val="98C58B"/>
                </a:solidFill>
              </a:rPr>
              <a:t>320px;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}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</a:t>
            </a:r>
            <a:r>
              <a:rPr>
                <a:solidFill>
                  <a:srgbClr val="DEC093"/>
                </a:solidFill>
              </a:rPr>
              <a:t>.pl-items-wrapper ul li </a:t>
            </a:r>
            <a:r>
              <a:t>{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  </a:t>
            </a:r>
            <a:r>
              <a:rPr>
                <a:solidFill>
                  <a:srgbClr val="80B2E0"/>
                </a:solidFill>
              </a:rPr>
              <a:t>border:</a:t>
            </a:r>
            <a:r>
              <a:t> </a:t>
            </a:r>
            <a:r>
              <a:rPr>
                <a:solidFill>
                  <a:srgbClr val="CB8C8B"/>
                </a:solidFill>
              </a:rPr>
              <a:t>none;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Media Qu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Media Queries</a:t>
            </a:r>
          </a:p>
        </p:txBody>
      </p:sp>
      <p:sp>
        <p:nvSpPr>
          <p:cNvPr id="185" name="&lt;link rel=&quot;stylesheet&quot; media=&quot;screen and (max-width: 400px)&quot; href=&quot;small-sized-styles.css&quot; /&gt;…"/>
          <p:cNvSpPr txBox="1"/>
          <p:nvPr>
            <p:ph type="body" idx="1"/>
          </p:nvPr>
        </p:nvSpPr>
        <p:spPr>
          <a:prstGeom prst="rect">
            <a:avLst/>
          </a:prstGeom>
          <a:solidFill>
            <a:srgbClr val="232323"/>
          </a:solidFill>
        </p:spPr>
        <p:txBody>
          <a:bodyPr anchor="t"/>
          <a:lstStyle/>
          <a:p>
            <a:pPr marL="0" indent="0">
              <a:buSzTx/>
              <a:buNone/>
              <a:defRPr sz="2900"/>
            </a:pPr>
            <a:r>
              <a:t>  &lt;link rel="stylesheet" media="screen and (max-width: 400px)" href="small-sized-styles.css" /&gt;</a:t>
            </a:r>
          </a:p>
          <a:p>
            <a:pPr marL="0" indent="0">
              <a:buSzTx/>
              <a:buNone/>
              <a:defRPr sz="2900"/>
            </a:pPr>
            <a:r>
              <a:t>  &lt;link rel="stylesheet" media="screen and (min-width: 701px) and (max-width: 900px)" href="medium-sized-styles.css" /&gt;</a:t>
            </a:r>
          </a:p>
          <a:p>
            <a:pPr marL="0" indent="0">
              <a:buSzTx/>
              <a:buNone/>
              <a:defRPr sz="2900"/>
            </a:pPr>
            <a:r>
              <a:t>  &lt;link rel="stylesheet" media="screen and (min-width: 900px)" href="large-sized-styles.css" /&gt;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Lab: Breakpoi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Breakpoints</a:t>
            </a:r>
          </a:p>
        </p:txBody>
      </p:sp>
      <p:sp>
        <p:nvSpPr>
          <p:cNvPr id="188" name="examples/day3/am-responsive/02-media-queries/02-media-query.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examples/day3/am-responsive/02-media-queries/02-media-query.html</a:t>
            </a:r>
          </a:p>
          <a:p>
            <a:pPr/>
            <a:r>
              <a:t>Add rules to any page's CSS </a:t>
            </a:r>
          </a:p>
          <a:p>
            <a:pPr/>
            <a:r>
              <a:t>&lt;412px, 413px - 768px, &gt;768px</a:t>
            </a:r>
          </a:p>
          <a:p>
            <a:pPr/>
            <a:r>
              <a:t>Change font color at each break to verify</a:t>
            </a:r>
          </a:p>
          <a:p>
            <a:pPr/>
            <a:r>
              <a:t>Then reduce font-size by 0.1em at each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2" name="Day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3</a:t>
            </a:r>
          </a:p>
          <a:p>
            <a:pPr/>
            <a:r>
              <a:t>Responsive Design &amp; Grids</a:t>
            </a:r>
          </a:p>
          <a:p>
            <a:pPr/>
            <a:r>
              <a:t>CSS3 Overview</a:t>
            </a:r>
          </a:p>
          <a:p>
            <a:pPr/>
            <a:r>
              <a:t>Foundation 5 CSS &amp; Sass</a:t>
            </a:r>
          </a:p>
          <a:p>
            <a:pPr/>
            <a:r>
              <a:t>Foundation 5 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ab: Small Siz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Small Sizes</a:t>
            </a:r>
          </a:p>
        </p:txBody>
      </p:sp>
      <p:sp>
        <p:nvSpPr>
          <p:cNvPr id="191" name="examples/day3/am-responsive/02-media-queries/03-single-column.html…"/>
          <p:cNvSpPr txBox="1"/>
          <p:nvPr>
            <p:ph type="body" idx="1"/>
          </p:nvPr>
        </p:nvSpPr>
        <p:spPr>
          <a:xfrm>
            <a:off x="952500" y="2590800"/>
            <a:ext cx="12146558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examples/day3/am-responsive/02-media-queries/03-single-column.html</a:t>
            </a:r>
          </a:p>
          <a:p>
            <a:pPr/>
            <a:r>
              <a:t>Alter layout at smallest size</a:t>
            </a:r>
          </a:p>
          <a:p>
            <a:pPr/>
            <a:r>
              <a:t>Single column</a:t>
            </a:r>
          </a:p>
          <a:p>
            <a:pPr lvl="1"/>
            <a:r>
              <a:t>Float sidebar left &amp; increase width to fill</a:t>
            </a:r>
          </a:p>
          <a:p>
            <a:pPr lvl="1"/>
            <a:r>
              <a:t>Increase main section to fill space sidebar left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View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Viewport</a:t>
            </a:r>
          </a:p>
        </p:txBody>
      </p:sp>
      <p:sp>
        <p:nvSpPr>
          <p:cNvPr id="194" name="Mobile browser has to be able to &quot;zoom&quot; pag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Mobile browser has to be able to "zoom" pages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9087" y="3478311"/>
            <a:ext cx="2898586" cy="5144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7127" y="3452912"/>
            <a:ext cx="2898586" cy="5144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View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Viewport</a:t>
            </a:r>
          </a:p>
        </p:txBody>
      </p:sp>
      <p:sp>
        <p:nvSpPr>
          <p:cNvPr id="199" name="&lt;!-- necessary --&gt;…"/>
          <p:cNvSpPr txBox="1"/>
          <p:nvPr>
            <p:ph type="body" idx="1"/>
          </p:nvPr>
        </p:nvSpPr>
        <p:spPr>
          <a:xfrm>
            <a:off x="952500" y="2590800"/>
            <a:ext cx="11099800" cy="6718648"/>
          </a:xfrm>
          <a:prstGeom prst="rect">
            <a:avLst/>
          </a:prstGeom>
        </p:spPr>
        <p:txBody>
          <a:bodyPr anchor="t"/>
          <a:lstStyle/>
          <a:p>
            <a:pPr marL="0" indent="0" defTabSz="519937">
              <a:spcBef>
                <a:spcPts val="3700"/>
              </a:spcBef>
              <a:buSzTx/>
              <a:buNone/>
              <a:defRPr sz="2136">
                <a:latin typeface="Monaco"/>
                <a:ea typeface="Monaco"/>
                <a:cs typeface="Monaco"/>
                <a:sym typeface="Monaco"/>
              </a:defRPr>
            </a:pPr>
            <a:r>
              <a:t>&lt;!-- necessary --&gt;  </a:t>
            </a:r>
          </a:p>
          <a:p>
            <a:pPr marL="0" indent="0" defTabSz="519937">
              <a:spcBef>
                <a:spcPts val="3700"/>
              </a:spcBef>
              <a:buSzTx/>
              <a:buNone/>
              <a:defRPr sz="2136">
                <a:latin typeface="Monaco"/>
                <a:ea typeface="Monaco"/>
                <a:cs typeface="Monaco"/>
                <a:sym typeface="Monaco"/>
              </a:defRPr>
            </a:pPr>
            <a:r>
              <a:t>&lt;meta name="viewport" content="width=device-width, initial-scale=1"&gt;</a:t>
            </a:r>
          </a:p>
          <a:p>
            <a:pPr marL="0" indent="0" defTabSz="519937">
              <a:spcBef>
                <a:spcPts val="3700"/>
              </a:spcBef>
              <a:buSzTx/>
              <a:buNone/>
              <a:defRPr sz="2136">
                <a:latin typeface="Monaco"/>
                <a:ea typeface="Monaco"/>
                <a:cs typeface="Monaco"/>
                <a:sym typeface="Monaco"/>
              </a:defRPr>
            </a:pPr>
            <a:r>
              <a:t>&lt;!-- belt-and-suspenders --&gt;  </a:t>
            </a:r>
          </a:p>
          <a:p>
            <a:pPr marL="0" indent="0" defTabSz="519937">
              <a:spcBef>
                <a:spcPts val="3700"/>
              </a:spcBef>
              <a:buSzTx/>
              <a:buNone/>
              <a:defRPr sz="2136">
                <a:latin typeface="Monaco"/>
                <a:ea typeface="Monaco"/>
                <a:cs typeface="Monaco"/>
                <a:sym typeface="Monaco"/>
              </a:defRPr>
            </a:pPr>
            <a:r>
              <a:t>&lt;style&gt;</a:t>
            </a:r>
          </a:p>
          <a:p>
            <a:pPr marL="0" indent="0" defTabSz="519937">
              <a:spcBef>
                <a:spcPts val="3700"/>
              </a:spcBef>
              <a:buSzTx/>
              <a:buNone/>
              <a:defRPr sz="2136">
                <a:latin typeface="Monaco"/>
                <a:ea typeface="Monaco"/>
                <a:cs typeface="Monaco"/>
                <a:sym typeface="Monaco"/>
              </a:defRPr>
            </a:pPr>
            <a:r>
              <a:t>@-ms-viewport { width: device-width; }</a:t>
            </a:r>
          </a:p>
          <a:p>
            <a:pPr marL="0" indent="0" defTabSz="519937">
              <a:spcBef>
                <a:spcPts val="3700"/>
              </a:spcBef>
              <a:buSzTx/>
              <a:buNone/>
              <a:defRPr sz="2136">
                <a:latin typeface="Monaco"/>
                <a:ea typeface="Monaco"/>
                <a:cs typeface="Monaco"/>
                <a:sym typeface="Monaco"/>
              </a:defRPr>
            </a:pPr>
            <a:r>
              <a:t>@-o-viewport { width: device-width; }</a:t>
            </a:r>
          </a:p>
          <a:p>
            <a:pPr marL="0" indent="0" defTabSz="519937">
              <a:spcBef>
                <a:spcPts val="3700"/>
              </a:spcBef>
              <a:buSzTx/>
              <a:buNone/>
              <a:defRPr sz="2136">
                <a:latin typeface="Monaco"/>
                <a:ea typeface="Monaco"/>
                <a:cs typeface="Monaco"/>
                <a:sym typeface="Monaco"/>
              </a:defRPr>
            </a:pPr>
            <a:r>
              <a:t>@viewport { width: device-width; }</a:t>
            </a:r>
          </a:p>
          <a:p>
            <a:pPr marL="0" indent="0" defTabSz="519937">
              <a:spcBef>
                <a:spcPts val="3700"/>
              </a:spcBef>
              <a:buSzTx/>
              <a:buNone/>
              <a:defRPr sz="2136">
                <a:latin typeface="Monaco"/>
                <a:ea typeface="Monaco"/>
                <a:cs typeface="Monaco"/>
                <a:sym typeface="Monaco"/>
              </a:defRPr>
            </a:pPr>
            <a:r>
              <a:t>&lt;/style&gt;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ri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Grids</a:t>
            </a:r>
          </a:p>
        </p:txBody>
      </p:sp>
      <p:sp>
        <p:nvSpPr>
          <p:cNvPr id="202" name="Next step / improvement on floats &amp; widths…"/>
          <p:cNvSpPr txBox="1"/>
          <p:nvPr>
            <p:ph type="body" idx="1"/>
          </p:nvPr>
        </p:nvSpPr>
        <p:spPr>
          <a:xfrm>
            <a:off x="952500" y="26797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Next step / improvement on floats &amp; widths</a:t>
            </a:r>
          </a:p>
          <a:p>
            <a:pPr/>
            <a:r>
              <a:t>In markup, use classes to designate rows</a:t>
            </a:r>
          </a:p>
          <a:p>
            <a:pPr/>
            <a:r>
              <a:t>Create several classes for various #s of columns</a:t>
            </a:r>
          </a:p>
          <a:p>
            <a:pPr/>
            <a:r>
              <a:t>Divide horizontal row area using percentages</a:t>
            </a:r>
          </a:p>
          <a:p>
            <a:pPr/>
            <a:r>
              <a:t>Nest rows to create more complex layouts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ri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Grids</a:t>
            </a:r>
          </a:p>
        </p:txBody>
      </p:sp>
      <p:pic>
        <p:nvPicPr>
          <p:cNvPr id="205" name="Screen Shot 2017-07-12 at 9.52.26 PM.png" descr="Screen Shot 2017-07-12 at 9.52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2203450"/>
            <a:ext cx="10109200" cy="3263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58394" y="5812689"/>
            <a:ext cx="4158612" cy="296301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Nested grids can easily…"/>
          <p:cNvSpPr txBox="1"/>
          <p:nvPr/>
        </p:nvSpPr>
        <p:spPr>
          <a:xfrm>
            <a:off x="1440789" y="6697294"/>
            <a:ext cx="519562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Nested grids can easily </a:t>
            </a:r>
          </a:p>
          <a:p>
            <a:pPr/>
            <a:r>
              <a:t>solve complex layouts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ab: Gri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Grids</a:t>
            </a:r>
          </a:p>
        </p:txBody>
      </p:sp>
      <p:sp>
        <p:nvSpPr>
          <p:cNvPr id="210" name="examples/day3/am-responsive/03-grids/index.html…"/>
          <p:cNvSpPr txBox="1"/>
          <p:nvPr>
            <p:ph type="body" idx="1"/>
          </p:nvPr>
        </p:nvSpPr>
        <p:spPr>
          <a:xfrm>
            <a:off x="952500" y="26797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examples/day3/am-responsive/03-grids/index.html</a:t>
            </a:r>
          </a:p>
          <a:p>
            <a:pPr/>
            <a:r>
              <a:t>Create grid classes</a:t>
            </a:r>
          </a:p>
          <a:p>
            <a:pPr/>
            <a:r>
              <a:t>2, 3, and 4 columns</a:t>
            </a:r>
          </a:p>
          <a:p>
            <a:pPr/>
            <a:r>
              <a:t>Overlap columns: 1/2, 1/3 and 2/3, 1/4 2/4 3/4</a:t>
            </a:r>
          </a:p>
          <a:p>
            <a:pPr/>
            <a:r>
              <a:t>Nest rows within columns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ab: Thinking Gri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Thinking Grids</a:t>
            </a:r>
          </a:p>
        </p:txBody>
      </p:sp>
      <p:sp>
        <p:nvSpPr>
          <p:cNvPr id="213" name="Review 3-4 popular websites…"/>
          <p:cNvSpPr txBox="1"/>
          <p:nvPr>
            <p:ph type="body" idx="1"/>
          </p:nvPr>
        </p:nvSpPr>
        <p:spPr>
          <a:xfrm>
            <a:off x="952500" y="2679700"/>
            <a:ext cx="11430844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Review 3-4 popular websites</a:t>
            </a:r>
          </a:p>
          <a:p>
            <a:pPr/>
            <a:r>
              <a:t>Break down their design </a:t>
            </a:r>
          </a:p>
          <a:p>
            <a:pPr/>
            <a:r>
              <a:t>How can it be done in nested rows and columns?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SS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216" name="Like HTML5, a collection of APIs…"/>
          <p:cNvSpPr txBox="1"/>
          <p:nvPr>
            <p:ph type="body" idx="1"/>
          </p:nvPr>
        </p:nvSpPr>
        <p:spPr>
          <a:xfrm>
            <a:off x="952500" y="2679700"/>
            <a:ext cx="11430844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Like HTML5, a collection of APIs </a:t>
            </a:r>
          </a:p>
          <a:p>
            <a:pPr/>
            <a:r>
              <a:t>Check for browser support before using</a:t>
            </a:r>
          </a:p>
          <a:p>
            <a:pPr lvl="1"/>
            <a:r>
              <a:t>Transitions</a:t>
            </a:r>
          </a:p>
          <a:p>
            <a:pPr lvl="1"/>
            <a:r>
              <a:t>Flexbox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rans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Transitions</a:t>
            </a:r>
          </a:p>
        </p:txBody>
      </p:sp>
      <p:sp>
        <p:nvSpPr>
          <p:cNvPr id="219" name="Tell CSS to smoothly alter certain properties…"/>
          <p:cNvSpPr txBox="1"/>
          <p:nvPr>
            <p:ph type="body" idx="1"/>
          </p:nvPr>
        </p:nvSpPr>
        <p:spPr>
          <a:xfrm>
            <a:off x="952500" y="26797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Tell CSS to smoothly alter certain properties</a:t>
            </a:r>
          </a:p>
          <a:p>
            <a:pPr/>
            <a:r>
              <a:t>Instead of abruptly changing</a:t>
            </a:r>
          </a:p>
          <a:p>
            <a:pPr/>
            <a:r>
              <a:t>Can help ease breakpoint transitions</a:t>
            </a:r>
          </a:p>
          <a:p>
            <a:pPr/>
            <a:r>
              <a:t>Ex: font-size</a:t>
            </a:r>
          </a:p>
          <a:p>
            <a:pPr/>
            <a:r>
              <a:t>Not all properties can be transitioned</a:t>
            </a:r>
          </a:p>
          <a:p>
            <a:pPr/>
            <a:r>
              <a:t>Ex: display: none/block/inline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rans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Transitions</a:t>
            </a:r>
          </a:p>
        </p:txBody>
      </p:sp>
      <p:sp>
        <p:nvSpPr>
          <p:cNvPr id="222" name="Multiple transition- settings…"/>
          <p:cNvSpPr txBox="1"/>
          <p:nvPr>
            <p:ph type="body" idx="1"/>
          </p:nvPr>
        </p:nvSpPr>
        <p:spPr>
          <a:xfrm>
            <a:off x="952500" y="26797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Multiple transition- settings</a:t>
            </a:r>
          </a:p>
          <a:p>
            <a:pPr/>
            <a:r>
              <a:t>-property: the CSS property to transition</a:t>
            </a:r>
          </a:p>
          <a:p>
            <a:pPr/>
            <a:r>
              <a:t>-duration: elapsed time to complete transition</a:t>
            </a:r>
          </a:p>
          <a:p>
            <a:pPr/>
            <a:r>
              <a:t>-timing-function: bezier, defaults to linear</a:t>
            </a:r>
          </a:p>
          <a:p>
            <a:pPr/>
            <a:r>
              <a:t>-delay: wait before transition starts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spons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Responsive</a:t>
            </a:r>
          </a:p>
        </p:txBody>
      </p:sp>
      <p:sp>
        <p:nvSpPr>
          <p:cNvPr id="135" name="General Princip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General Principles</a:t>
            </a:r>
          </a:p>
          <a:p>
            <a:pPr/>
            <a:r>
              <a:t>Responsive means responding to client</a:t>
            </a:r>
          </a:p>
          <a:p>
            <a:pPr lvl="1"/>
            <a:r>
              <a:t>Too many clients to customize for each</a:t>
            </a:r>
          </a:p>
          <a:p>
            <a:pPr lvl="1"/>
            <a:r>
              <a:t>Clients may not be visual or even human</a:t>
            </a:r>
          </a:p>
          <a:p>
            <a:pPr lvl="1"/>
            <a:r>
              <a:t>All clients can't have the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same</a:t>
            </a:r>
            <a:r>
              <a:t> experience</a:t>
            </a:r>
          </a:p>
          <a:p>
            <a:pPr lvl="1"/>
            <a:r>
              <a:t>…but, all clients can have a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good</a:t>
            </a:r>
            <a:r>
              <a:t> experience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rans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Transitions</a:t>
            </a:r>
          </a:p>
        </p:txBody>
      </p:sp>
      <p:sp>
        <p:nvSpPr>
          <p:cNvPr id="225" name="Shorthand syntax…"/>
          <p:cNvSpPr txBox="1"/>
          <p:nvPr>
            <p:ph type="body" idx="1"/>
          </p:nvPr>
        </p:nvSpPr>
        <p:spPr>
          <a:xfrm>
            <a:off x="952500" y="2679700"/>
            <a:ext cx="11796663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Shorthand syntax</a:t>
            </a:r>
          </a:p>
          <a:p>
            <a:pPr/>
            <a:r>
              <a:t>transition: &lt;property&gt; &lt;duration&gt; &lt;timing-function&gt; &lt;delay&gt; [, repeat… ]</a:t>
            </a:r>
          </a:p>
          <a:p>
            <a:pPr/>
            <a:r>
              <a:t>Shorthand is recommended for multiple properties</a:t>
            </a:r>
          </a:p>
          <a:p>
            <a:pPr/>
            <a:r>
              <a:t>Otherwise very important to verify # of arguments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rans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Transitions</a:t>
            </a:r>
          </a:p>
        </p:txBody>
      </p:sp>
      <p:sp>
        <p:nvSpPr>
          <p:cNvPr id="228" name="Single transition"/>
          <p:cNvSpPr txBox="1"/>
          <p:nvPr>
            <p:ph type="body" idx="1"/>
          </p:nvPr>
        </p:nvSpPr>
        <p:spPr>
          <a:xfrm>
            <a:off x="952500" y="2679700"/>
            <a:ext cx="11099800" cy="628650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Single transition</a:t>
            </a:r>
          </a:p>
        </p:txBody>
      </p:sp>
      <p:sp>
        <p:nvSpPr>
          <p:cNvPr id="229" name=".delay {…"/>
          <p:cNvSpPr txBox="1"/>
          <p:nvPr/>
        </p:nvSpPr>
        <p:spPr>
          <a:xfrm>
            <a:off x="1041499" y="3894658"/>
            <a:ext cx="9105801" cy="3856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332993">
              <a:spcBef>
                <a:spcPts val="2300"/>
              </a:spcBef>
              <a:defRPr sz="2166">
                <a:latin typeface="Monaco"/>
                <a:ea typeface="Monaco"/>
                <a:cs typeface="Monaco"/>
                <a:sym typeface="Monaco"/>
              </a:defRPr>
            </a:pPr>
            <a:r>
              <a:t>.delay {</a:t>
            </a:r>
          </a:p>
          <a:p>
            <a:pPr algn="l" defTabSz="332993">
              <a:spcBef>
                <a:spcPts val="2300"/>
              </a:spcBef>
              <a:defRPr sz="2166">
                <a:latin typeface="Monaco"/>
                <a:ea typeface="Monaco"/>
                <a:cs typeface="Monaco"/>
                <a:sym typeface="Monaco"/>
              </a:defRPr>
            </a:pPr>
            <a:r>
              <a:t>  font-size: 14px;</a:t>
            </a:r>
          </a:p>
          <a:p>
            <a:pPr algn="l" defTabSz="332993">
              <a:spcBef>
                <a:spcPts val="2300"/>
              </a:spcBef>
              <a:defRPr sz="2166">
                <a:latin typeface="Monaco"/>
                <a:ea typeface="Monaco"/>
                <a:cs typeface="Monaco"/>
                <a:sym typeface="Monaco"/>
              </a:defRPr>
            </a:pPr>
            <a:r>
              <a:t>  transition-property: font-size;</a:t>
            </a:r>
          </a:p>
          <a:p>
            <a:pPr algn="l" defTabSz="332993">
              <a:spcBef>
                <a:spcPts val="2300"/>
              </a:spcBef>
              <a:defRPr sz="2166">
                <a:latin typeface="Monaco"/>
                <a:ea typeface="Monaco"/>
                <a:cs typeface="Monaco"/>
                <a:sym typeface="Monaco"/>
              </a:defRPr>
            </a:pPr>
            <a:r>
              <a:t>  transition-duration: 4s;</a:t>
            </a:r>
          </a:p>
          <a:p>
            <a:pPr algn="l" defTabSz="332993">
              <a:spcBef>
                <a:spcPts val="2300"/>
              </a:spcBef>
              <a:defRPr sz="2166">
                <a:latin typeface="Monaco"/>
                <a:ea typeface="Monaco"/>
                <a:cs typeface="Monaco"/>
                <a:sym typeface="Monaco"/>
              </a:defRPr>
            </a:pPr>
            <a:r>
              <a:t>  transition-delay: 2s;</a:t>
            </a:r>
          </a:p>
          <a:p>
            <a:pPr algn="l" defTabSz="332993">
              <a:spcBef>
                <a:spcPts val="2300"/>
              </a:spcBef>
              <a:defRPr sz="2166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30" name=".delay:hover {…"/>
          <p:cNvSpPr txBox="1"/>
          <p:nvPr/>
        </p:nvSpPr>
        <p:spPr>
          <a:xfrm>
            <a:off x="7918797" y="3834680"/>
            <a:ext cx="6000403" cy="1855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344677">
              <a:spcBef>
                <a:spcPts val="2400"/>
              </a:spcBef>
              <a:defRPr sz="2241">
                <a:latin typeface="Monaco"/>
                <a:ea typeface="Monaco"/>
                <a:cs typeface="Monaco"/>
                <a:sym typeface="Monaco"/>
              </a:defRPr>
            </a:pPr>
            <a:r>
              <a:t>.delay:hover {</a:t>
            </a:r>
          </a:p>
          <a:p>
            <a:pPr algn="l" defTabSz="344677">
              <a:spcBef>
                <a:spcPts val="2400"/>
              </a:spcBef>
              <a:defRPr sz="2241">
                <a:latin typeface="Monaco"/>
                <a:ea typeface="Monaco"/>
                <a:cs typeface="Monaco"/>
                <a:sym typeface="Monaco"/>
              </a:defRPr>
            </a:pPr>
            <a:r>
              <a:t>  font-size: 36px;</a:t>
            </a:r>
          </a:p>
          <a:p>
            <a:pPr algn="l" defTabSz="344677">
              <a:spcBef>
                <a:spcPts val="2400"/>
              </a:spcBef>
              <a:defRPr sz="2241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rans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Transitions</a:t>
            </a:r>
          </a:p>
        </p:txBody>
      </p:sp>
      <p:sp>
        <p:nvSpPr>
          <p:cNvPr id="233" name="Multiple transition…"/>
          <p:cNvSpPr txBox="1"/>
          <p:nvPr>
            <p:ph type="body" idx="1"/>
          </p:nvPr>
        </p:nvSpPr>
        <p:spPr>
          <a:xfrm>
            <a:off x="952500" y="26797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Multiple transition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Duration repeated to match # of properties (treated like '3s, 5s, 3s, 5s')</a:t>
            </a:r>
          </a:p>
        </p:txBody>
      </p:sp>
      <p:sp>
        <p:nvSpPr>
          <p:cNvPr id="234" name="div {…"/>
          <p:cNvSpPr txBox="1"/>
          <p:nvPr/>
        </p:nvSpPr>
        <p:spPr>
          <a:xfrm>
            <a:off x="1041499" y="3894658"/>
            <a:ext cx="10145416" cy="3856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03097">
              <a:spcBef>
                <a:spcPts val="2800"/>
              </a:spcBef>
              <a:defRPr sz="2622">
                <a:latin typeface="Monaco"/>
                <a:ea typeface="Monaco"/>
                <a:cs typeface="Monaco"/>
                <a:sym typeface="Monaco"/>
              </a:defRPr>
            </a:pPr>
            <a:r>
              <a:t>div {</a:t>
            </a:r>
          </a:p>
          <a:p>
            <a:pPr algn="l" defTabSz="403097">
              <a:spcBef>
                <a:spcPts val="2800"/>
              </a:spcBef>
              <a:defRPr sz="2622">
                <a:latin typeface="Monaco"/>
                <a:ea typeface="Monaco"/>
                <a:cs typeface="Monaco"/>
                <a:sym typeface="Monaco"/>
              </a:defRPr>
            </a:pPr>
            <a:r>
              <a:t>  transition-property: opacity, left, top, height;</a:t>
            </a:r>
          </a:p>
          <a:p>
            <a:pPr algn="l" defTabSz="403097">
              <a:spcBef>
                <a:spcPts val="2800"/>
              </a:spcBef>
              <a:defRPr sz="2622">
                <a:latin typeface="Monaco"/>
                <a:ea typeface="Monaco"/>
                <a:cs typeface="Monaco"/>
                <a:sym typeface="Monaco"/>
              </a:defRPr>
            </a:pPr>
            <a:r>
              <a:t>  transition-duration: 3s, 5s;</a:t>
            </a:r>
          </a:p>
          <a:p>
            <a:pPr algn="l" defTabSz="403097">
              <a:spcBef>
                <a:spcPts val="2800"/>
              </a:spcBef>
              <a:defRPr sz="2622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ab: Trans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Transitions</a:t>
            </a:r>
          </a:p>
        </p:txBody>
      </p:sp>
      <p:sp>
        <p:nvSpPr>
          <p:cNvPr id="237" name="examples/day3/am-responsive/04-transitions/03-single-column.html…"/>
          <p:cNvSpPr txBox="1"/>
          <p:nvPr>
            <p:ph type="body" idx="1"/>
          </p:nvPr>
        </p:nvSpPr>
        <p:spPr>
          <a:xfrm>
            <a:off x="952500" y="26797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examples/day3/am-responsive/04-transitions/03-single-column.html</a:t>
            </a:r>
          </a:p>
          <a:p>
            <a:pPr/>
            <a:r>
              <a:t>Ease some changes between breakpoints </a:t>
            </a:r>
          </a:p>
          <a:p>
            <a:pPr/>
            <a:r>
              <a:t>Create CSS transitions to ease the changes</a:t>
            </a:r>
          </a:p>
          <a:p>
            <a:pPr/>
            <a:r>
              <a:t>Compare individual rules to transition: 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lexbo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Flexbox</a:t>
            </a:r>
          </a:p>
        </p:txBody>
      </p:sp>
      <p:sp>
        <p:nvSpPr>
          <p:cNvPr id="240" name="Next-gen improvement on flo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Next-gen improvement on float</a:t>
            </a:r>
          </a:p>
          <a:p>
            <a:pPr lvl="1"/>
            <a:r>
              <a:t>Declare flex container </a:t>
            </a:r>
          </a:p>
          <a:p>
            <a:pPr lvl="1"/>
            <a:r>
              <a:t>Declare flex direction </a:t>
            </a:r>
          </a:p>
          <a:p>
            <a:pPr lvl="1"/>
            <a:r>
              <a:t>Add items to 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lexbo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Flexbox</a:t>
            </a:r>
          </a:p>
        </p:txBody>
      </p:sp>
      <p:sp>
        <p:nvSpPr>
          <p:cNvPr id="243" name=".flex-container {…"/>
          <p:cNvSpPr txBox="1"/>
          <p:nvPr>
            <p:ph type="body" idx="1"/>
          </p:nvPr>
        </p:nvSpPr>
        <p:spPr>
          <a:prstGeom prst="rect">
            <a:avLst/>
          </a:prstGeom>
          <a:solidFill>
            <a:srgbClr val="232323"/>
          </a:solidFill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.flex-container</a:t>
            </a:r>
            <a:r>
              <a:rPr>
                <a:solidFill>
                  <a:srgbClr val="F4F4F4"/>
                </a:solidFill>
              </a:rPr>
              <a:t> </a:t>
            </a:r>
            <a:r>
              <a:t>{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C26"/>
                </a:solidFill>
              </a:rPr>
              <a:t>display</a:t>
            </a:r>
            <a:r>
              <a:t>: flex;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.flex-direction</a:t>
            </a:r>
            <a:r>
              <a:rPr>
                <a:solidFill>
                  <a:srgbClr val="F4F4F4"/>
                </a:solidFill>
              </a:rPr>
              <a:t> </a:t>
            </a:r>
            <a:r>
              <a:t>.flex-container</a:t>
            </a:r>
            <a:r>
              <a:rPr>
                <a:solidFill>
                  <a:srgbClr val="F4F4F4"/>
                </a:solidFill>
              </a:rPr>
              <a:t> </a:t>
            </a:r>
            <a:r>
              <a:t>{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C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flex-</a:t>
            </a:r>
            <a:r>
              <a:t>direction</a:t>
            </a:r>
            <a:r>
              <a:rPr>
                <a:solidFill>
                  <a:srgbClr val="F4F4F4"/>
                </a:solidFill>
              </a:rPr>
              <a:t>: row;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lexbo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Flexbox</a:t>
            </a:r>
          </a:p>
        </p:txBody>
      </p:sp>
      <p:sp>
        <p:nvSpPr>
          <p:cNvPr id="246" name="Other propert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Other properties</a:t>
            </a:r>
          </a:p>
          <a:p>
            <a:pPr lvl="1"/>
            <a:r>
              <a:t>flex-grow / flex-shrink</a:t>
            </a:r>
          </a:p>
          <a:p>
            <a:pPr lvl="1"/>
            <a:r>
              <a:t>flex-wrap</a:t>
            </a:r>
          </a:p>
          <a:p>
            <a:pPr lvl="1"/>
            <a:r>
              <a:t>justify-content / align-items</a:t>
            </a:r>
          </a:p>
          <a:p>
            <a:pPr lvl="1"/>
            <a:r>
              <a:t>align-content</a:t>
            </a:r>
          </a:p>
          <a:p>
            <a:pPr lvl="1"/>
            <a:r>
              <a:t>order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Lab: Flexbo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Flexbox</a:t>
            </a:r>
          </a:p>
        </p:txBody>
      </p:sp>
      <p:sp>
        <p:nvSpPr>
          <p:cNvPr id="249" name="Start with examples/05-flexbo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Start with examples/05-flexbox</a:t>
            </a:r>
          </a:p>
          <a:p>
            <a:pPr marL="508000" indent="-508000">
              <a:buSzPct val="100000"/>
              <a:buAutoNum type="arabicPeriod" startAt="1"/>
            </a:pPr>
            <a:r>
              <a:t>Center one flex-item vertically</a:t>
            </a:r>
          </a:p>
          <a:p>
            <a:pPr marL="508000" indent="-508000">
              <a:buSzPct val="100000"/>
              <a:buAutoNum type="arabicPeriod" startAt="1"/>
            </a:pPr>
            <a:r>
              <a:t>Explore align-items</a:t>
            </a:r>
          </a:p>
          <a:p>
            <a:pPr marL="508000" indent="-508000">
              <a:buSzPct val="100000"/>
              <a:buAutoNum type="arabicPeriod" startAt="1"/>
            </a:pPr>
            <a:r>
              <a:t>Nest #2 within #1</a:t>
            </a:r>
          </a:p>
          <a:p>
            <a:pPr marL="508000" indent="-508000">
              <a:buSzPct val="100000"/>
              <a:buAutoNum type="arabicPeriod" startAt="1"/>
            </a:pPr>
            <a:r>
              <a:t>Create a flex-row with enough items to wrap</a:t>
            </a:r>
          </a:p>
          <a:p>
            <a:pPr marL="508000" indent="-508000">
              <a:buSzPct val="100000"/>
              <a:buAutoNum type="arabicPeriod" startAt="1"/>
            </a:pPr>
            <a:r>
              <a:t>Use #4 to explore align-content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Web Fo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Fonts</a:t>
            </a:r>
          </a:p>
        </p:txBody>
      </p:sp>
      <p:sp>
        <p:nvSpPr>
          <p:cNvPr id="252" name="CSS feature allows loading font from we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CSS feature allows loading font from web</a:t>
            </a:r>
          </a:p>
          <a:p>
            <a:pPr/>
            <a:r>
              <a:t>Declare / describe / name via @font-face</a:t>
            </a:r>
          </a:p>
          <a:p>
            <a:pPr/>
            <a:r>
              <a:t>Then apply as a regular font-family property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Web Fo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Fonts</a:t>
            </a:r>
          </a:p>
        </p:txBody>
      </p:sp>
      <p:sp>
        <p:nvSpPr>
          <p:cNvPr id="255" name="@font-face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@font-face {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  font-family: 'MyWebFont';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  src: url('webfont.eot'); /* IE9 Compat Modes */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  src: url('webfont.eot?#iefix') format('embedded-opentype'), /* IE6-IE8 */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       url('webfont.woff2') format('woff2'), /* Super Modern Browsers */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       url('webfont.woff') format('woff'), /* Pretty Modern Browsers */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       url('webfont.ttf')  format('truetype'), /* Safari, Android, iOS */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       url('webfont.svg#svgFontName') format('svg'); /* Legacy iOS */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}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body {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  font-family: 'MyWebFont', Fallback, sans-serif;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spons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Responsive</a:t>
            </a:r>
          </a:p>
        </p:txBody>
      </p:sp>
      <p:sp>
        <p:nvSpPr>
          <p:cNvPr id="138" name="General Princip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General Principles</a:t>
            </a:r>
          </a:p>
          <a:p>
            <a:pPr/>
            <a:r>
              <a:t>Recommended approaches</a:t>
            </a:r>
          </a:p>
          <a:p>
            <a:pPr lvl="1"/>
            <a:r>
              <a:t>Content first</a:t>
            </a:r>
          </a:p>
          <a:p>
            <a:pPr lvl="1"/>
            <a:r>
              <a:t>Mobile first</a:t>
            </a:r>
          </a:p>
          <a:p>
            <a:pPr lvl="1"/>
            <a:r>
              <a:t>Offline first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Ic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Icons</a:t>
            </a:r>
          </a:p>
        </p:txBody>
      </p:sp>
      <p:sp>
        <p:nvSpPr>
          <p:cNvPr id="258" name="Icons are libraries of ima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Icons are libraries of images</a:t>
            </a:r>
          </a:p>
          <a:p>
            <a:pPr/>
            <a:r>
              <a:t>Useful for UI like settings gear, mail envelope</a:t>
            </a:r>
          </a:p>
          <a:p>
            <a:pPr/>
            <a:r>
              <a:t>Foundation offers icons via web font</a:t>
            </a:r>
          </a:p>
          <a:p>
            <a:pPr/>
            <a:r>
              <a:t>add @font-face</a:t>
            </a:r>
          </a:p>
          <a:p>
            <a:pPr/>
            <a:r>
              <a:t>http://zurb.com/playground/foundation-icons</a:t>
            </a:r>
          </a:p>
          <a:p>
            <a:pPr/>
            <a:r>
              <a:t>Add class "general foundicon-[icon name]"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V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SVG</a:t>
            </a:r>
          </a:p>
        </p:txBody>
      </p:sp>
      <p:sp>
        <p:nvSpPr>
          <p:cNvPr id="261" name="Scalable Vector Graph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Scalable Vector Graphics</a:t>
            </a:r>
          </a:p>
          <a:p>
            <a:pPr marL="381000" indent="-381000">
              <a:buSzPct val="100000"/>
            </a:pPr>
            <a:r>
              <a:t>Creates graphic through calculation / drawing</a:t>
            </a:r>
          </a:p>
          <a:p>
            <a:pPr marL="381000" indent="-381000">
              <a:buSzPct val="100000"/>
            </a:pPr>
            <a:r>
              <a:t>As opposed to static "raster" or bitmap approach</a:t>
            </a:r>
          </a:p>
          <a:p>
            <a:pPr marL="381000" indent="-381000">
              <a:buSzPct val="100000"/>
            </a:pPr>
            <a:r>
              <a:t>Con: larger file size for small images</a:t>
            </a:r>
          </a:p>
          <a:p>
            <a:pPr marL="381000" indent="-381000">
              <a:buSzPct val="100000"/>
            </a:pPr>
            <a:r>
              <a:t>Pro: scales to any size</a:t>
            </a:r>
          </a:p>
          <a:p>
            <a:pPr marL="381000" indent="-381000">
              <a:buSzPct val="100000"/>
            </a:pPr>
            <a:r>
              <a:t>Pro: can be changed programmatically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V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SVG</a:t>
            </a:r>
          </a:p>
        </p:txBody>
      </p:sp>
      <p:sp>
        <p:nvSpPr>
          <p:cNvPr id="264" name="&lt;svg width=&quot;100&quot; height=&quot;100&quot;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&lt;svg width="100" height="100"&gt;</a:t>
            </a:r>
          </a:p>
          <a:p>
            <a:pPr marL="0" indent="0">
              <a:buSzTx/>
              <a:buNone/>
            </a:pPr>
            <a:r>
              <a:t>  &lt;circle cx="50" cy="50" r="40" stroke="green" stroke-width="4" fill="yellow" /&gt;</a:t>
            </a:r>
          </a:p>
          <a:p>
            <a:pPr marL="0" indent="0">
              <a:buSzTx/>
              <a:buNone/>
            </a:pPr>
            <a:r>
              <a:t>&lt;/svg&gt;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Foun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Foundation</a:t>
            </a:r>
          </a:p>
        </p:txBody>
      </p:sp>
      <p:sp>
        <p:nvSpPr>
          <p:cNvPr id="267" name="From ZURB, a design compan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From ZURB, a design company</a:t>
            </a:r>
          </a:p>
          <a:p>
            <a:pPr/>
            <a:r>
              <a:t>A Swiss Army Knife / framework</a:t>
            </a:r>
          </a:p>
          <a:p>
            <a:pPr lvl="1"/>
            <a:r>
              <a:t>Flexible grid, MQ breakpoints, resets</a:t>
            </a:r>
          </a:p>
          <a:p>
            <a:pPr lvl="1"/>
            <a:r>
              <a:t>UI Widgets</a:t>
            </a:r>
          </a:p>
          <a:p>
            <a:pPr lvl="1"/>
            <a:r>
              <a:t>SASS mixins</a:t>
            </a:r>
          </a:p>
          <a:p>
            <a:pPr lvl="1"/>
            <a:r>
              <a:t>JS plugin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Foun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Foundation</a:t>
            </a:r>
          </a:p>
        </p:txBody>
      </p:sp>
      <p:sp>
        <p:nvSpPr>
          <p:cNvPr id="270" name="The Grid…"/>
          <p:cNvSpPr txBox="1"/>
          <p:nvPr>
            <p:ph type="body" sz="quarter" idx="1"/>
          </p:nvPr>
        </p:nvSpPr>
        <p:spPr>
          <a:xfrm>
            <a:off x="952500" y="2590800"/>
            <a:ext cx="3804295" cy="6286500"/>
          </a:xfrm>
          <a:prstGeom prst="rect">
            <a:avLst/>
          </a:prstGeom>
        </p:spPr>
        <p:txBody>
          <a:bodyPr anchor="t"/>
          <a:lstStyle/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The Grid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Start with rows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Add column spans 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Ex: first row =    2 / 4 / 6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Each row adds up to 12 cols for current viewport</a:t>
            </a:r>
          </a:p>
        </p:txBody>
      </p:sp>
      <p:pic>
        <p:nvPicPr>
          <p:cNvPr id="271" name="Screen Shot 2017-03-15 at 1.40.14 PM.png" descr="Screen Shot 2017-03-15 at 1.40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3950" y="2821400"/>
            <a:ext cx="7607300" cy="582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oun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Foundation</a:t>
            </a:r>
          </a:p>
        </p:txBody>
      </p:sp>
      <p:sp>
        <p:nvSpPr>
          <p:cNvPr id="274" name="Simpler UI Widg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332993">
              <a:spcBef>
                <a:spcPts val="2300"/>
              </a:spcBef>
              <a:buSzTx/>
              <a:buNone/>
              <a:defRPr sz="3135"/>
            </a:pPr>
            <a:r>
              <a:t>Simpler UI Widgets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2166"/>
            </a:pPr>
            <a:r>
              <a:t>&lt;ul class="accordion" data-accordion&gt;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2166"/>
            </a:pPr>
            <a:r>
              <a:t>  &lt;li class="accordion-item is-active" data-accordion-item&gt;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2166"/>
            </a:pPr>
            <a:r>
              <a:t>    &lt;a href="#" class="accordion-title"&gt;Accordion 1&lt;/a&gt;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2166"/>
            </a:pPr>
            <a:r>
              <a:t>    &lt;div class="accordion-content" data-tab-content&gt;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2166"/>
            </a:pPr>
            <a:r>
              <a:t>      I would start in the open state, due to using the `is-active` state class.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2166"/>
            </a:pPr>
            <a:r>
              <a:t>    &lt;/div&gt;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2166"/>
            </a:pPr>
            <a:r>
              <a:t>  &lt;/li&gt;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2166"/>
            </a:pPr>
            <a:r>
              <a:t>  &lt;!-- ... --&gt;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2166"/>
            </a:pPr>
            <a:r>
              <a:t>&lt;/ul&gt;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Foun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Foundation</a:t>
            </a:r>
          </a:p>
        </p:txBody>
      </p:sp>
      <p:sp>
        <p:nvSpPr>
          <p:cNvPr id="277" name="Several ways to get Found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Several ways to get Foundation</a:t>
            </a:r>
          </a:p>
          <a:p>
            <a:pPr lvl="1"/>
            <a:r>
              <a:t>Straight download from </a:t>
            </a:r>
            <a:r>
              <a:rPr u="sng">
                <a:hlinkClick r:id="rId2" invalidUrl="" action="" tgtFrame="" tooltip="" history="1" highlightClick="0" endSnd="0"/>
              </a:rPr>
              <a:t>foundation.zurb.com</a:t>
            </a:r>
          </a:p>
          <a:p>
            <a:pPr lvl="1"/>
            <a:r>
              <a:t>npm i &amp;&amp; build from SASS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Lab: Foundation d/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Foundation d/l</a:t>
            </a:r>
          </a:p>
        </p:txBody>
      </p:sp>
      <p:sp>
        <p:nvSpPr>
          <p:cNvPr id="280" name="examples/day3/pm-foundation/00-found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examples/day3/pm-foundation/00-foundation</a:t>
            </a:r>
          </a:p>
          <a:p>
            <a:pPr/>
            <a:r>
              <a:t>Open index.html</a:t>
            </a:r>
          </a:p>
          <a:p>
            <a:pPr/>
            <a:r>
              <a:t>Examine default styles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Lab: Foundation bui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Foundation build</a:t>
            </a:r>
          </a:p>
        </p:txBody>
      </p:sp>
      <p:sp>
        <p:nvSpPr>
          <p:cNvPr id="283" name="examples/day3/pm-foundation/01-found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examples/day3/pm-foundation/01-foundation</a:t>
            </a:r>
          </a:p>
          <a:p>
            <a:pPr/>
            <a:r>
              <a:t>npm install</a:t>
            </a:r>
          </a:p>
          <a:p>
            <a:pPr/>
            <a:r>
              <a:t>Run grunt</a:t>
            </a:r>
          </a:p>
          <a:p>
            <a:pPr/>
            <a:r>
              <a:t>Add link to main.css to 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spons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Responsive</a:t>
            </a:r>
          </a:p>
        </p:txBody>
      </p:sp>
      <p:sp>
        <p:nvSpPr>
          <p:cNvPr id="141" name="General Princip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General Principles</a:t>
            </a:r>
          </a:p>
          <a:p>
            <a:pPr/>
            <a:r>
              <a:t>Minimalism</a:t>
            </a:r>
          </a:p>
          <a:p>
            <a:pPr lvl="1"/>
            <a:r>
              <a:t>Support a few cases really well</a:t>
            </a:r>
          </a:p>
          <a:p>
            <a:pPr lvl="1"/>
            <a:r>
              <a:t>Use as little CSS as possible</a:t>
            </a:r>
          </a:p>
          <a:p>
            <a:pPr lvl="1"/>
            <a:r>
              <a:t>Less to maintain, less to debug</a:t>
            </a:r>
          </a:p>
          <a:p>
            <a:pPr lvl="1"/>
            <a:r>
              <a:t>Remove unused styles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spons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Responsive</a:t>
            </a:r>
          </a:p>
        </p:txBody>
      </p:sp>
      <p:sp>
        <p:nvSpPr>
          <p:cNvPr id="144" name="Responsive means responding to clien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Responsive means responding to 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spons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Responsive</a:t>
            </a:r>
          </a:p>
        </p:txBody>
      </p:sp>
      <p:sp>
        <p:nvSpPr>
          <p:cNvPr id="147" name="But how to respond to a client you don't know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pPr/>
            <a:r>
              <a:t>But how to respond to a client you don't know?</a:t>
            </a:r>
          </a:p>
        </p:txBody>
      </p:sp>
      <p:pic>
        <p:nvPicPr>
          <p:cNvPr id="148" name="devices.jpg" descr="devic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0676" y="3570585"/>
            <a:ext cx="7183448" cy="6524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spons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Responsive</a:t>
            </a:r>
          </a:p>
        </p:txBody>
      </p:sp>
      <p:sp>
        <p:nvSpPr>
          <p:cNvPr id="151" name="But how to respond to a client you don't know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pPr/>
            <a:r>
              <a:t>But how to respond to a client you don't know?</a:t>
            </a:r>
          </a:p>
        </p:txBody>
      </p:sp>
      <p:pic>
        <p:nvPicPr>
          <p:cNvPr id="152" name="fullsizeoutput_4a.jpeg" descr="fullsizeoutput_4a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8600" y="1981200"/>
            <a:ext cx="10007600" cy="7505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ource: mightyminnow.com"/>
          <p:cNvSpPr txBox="1"/>
          <p:nvPr/>
        </p:nvSpPr>
        <p:spPr>
          <a:xfrm>
            <a:off x="10104475" y="9410699"/>
            <a:ext cx="290505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source: mightyminnow.com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sponsive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Responsive Design</a:t>
            </a:r>
          </a:p>
        </p:txBody>
      </p:sp>
      <p:pic>
        <p:nvPicPr>
          <p:cNvPr id="156" name="POET.jpeg" descr="PO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100" y="2559050"/>
            <a:ext cx="4165600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Affordance…"/>
          <p:cNvSpPr txBox="1"/>
          <p:nvPr/>
        </p:nvSpPr>
        <p:spPr>
          <a:xfrm>
            <a:off x="5995818" y="2679700"/>
            <a:ext cx="6080017" cy="610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Affordance</a:t>
            </a:r>
          </a:p>
          <a:p>
            <a:pPr algn="l"/>
            <a:r>
              <a:t>The possibility of an action on an object or environment.</a:t>
            </a:r>
          </a:p>
          <a:p>
            <a:pPr algn="l"/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Mapping</a:t>
            </a:r>
          </a:p>
          <a:p>
            <a:pPr algn="l"/>
            <a:r>
              <a:t>Correspondence between possibility and action</a:t>
            </a:r>
          </a:p>
          <a:p>
            <a:pPr algn="l"/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Feedback</a:t>
            </a:r>
          </a:p>
          <a:p>
            <a:pPr algn="l"/>
            <a:r>
              <a:t>Signal that indicates effectiveness of 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