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liasjames/training-web-dev/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 to Web Dev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Web Dev</a:t>
            </a:r>
          </a:p>
        </p:txBody>
      </p:sp>
      <p:sp>
        <p:nvSpPr>
          <p:cNvPr id="120" name="Elias Carlston, DevelopIntelligence…"/>
          <p:cNvSpPr txBox="1"/>
          <p:nvPr>
            <p:ph type="subTitle" sz="quarter" idx="1"/>
          </p:nvPr>
        </p:nvSpPr>
        <p:spPr>
          <a:xfrm>
            <a:off x="1270000" y="5029200"/>
            <a:ext cx="10464800" cy="1841054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Elias Carlston, DevelopIntelligence</a:t>
            </a:r>
          </a:p>
          <a:p>
            <a:pPr>
              <a:defRPr sz="3600"/>
            </a:pPr>
            <a:r>
              <a:t>elias@eliascarlston.com</a:t>
            </a:r>
          </a:p>
          <a:p>
            <a:pPr>
              <a:defRPr sz="3600"/>
            </a:pPr>
            <a:r>
              <a:rPr u="sng">
                <a:hlinkClick r:id="rId2" invalidUrl="" action="" tgtFrame="" tooltip="" history="1" highlightClick="0" endSnd="0"/>
              </a:rPr>
              <a:t>https://github.com/eliasjames/training-web-dev</a:t>
            </a:r>
            <a:r>
              <a:t>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7" name="Contex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Context</a:t>
            </a:r>
          </a:p>
          <a:p>
            <a:pPr/>
            <a:r>
              <a:t>.call( differentInstance, arg1, arg2… )</a:t>
            </a:r>
          </a:p>
          <a:p>
            <a:pPr/>
            <a:r>
              <a:t>'this' now refers to differentInstance</a:t>
            </a:r>
          </a:p>
          <a:p>
            <a:pPr/>
            <a:r>
              <a:t>.apply() similar, but takes args in an array</a:t>
            </a:r>
          </a:p>
          <a:p>
            <a:pPr/>
            <a:r>
              <a:t>.bind() returns a new function with context permanently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Prototypes</a:t>
            </a:r>
          </a:p>
        </p:txBody>
      </p:sp>
      <p:sp>
        <p:nvSpPr>
          <p:cNvPr id="150" name="What are Prototype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are Prototypes?</a:t>
            </a:r>
          </a:p>
          <a:p>
            <a:pPr/>
            <a:r>
              <a:t>A simplified version of Classes</a:t>
            </a:r>
          </a:p>
          <a:p>
            <a:pPr/>
            <a:r>
              <a:t>How JS handles Object creation under the hood</a:t>
            </a:r>
          </a:p>
          <a:p>
            <a:pPr/>
            <a:r>
              <a:t>Central to memory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Prototypes</a:t>
            </a:r>
          </a:p>
        </p:txBody>
      </p:sp>
      <p:sp>
        <p:nvSpPr>
          <p:cNvPr id="153" name="Prototypes - synta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Prototypes - syntax</a:t>
            </a:r>
          </a:p>
          <a:p>
            <a:pPr/>
            <a:r>
              <a:t>Created with the 'new' keyword</a:t>
            </a:r>
          </a:p>
          <a:p>
            <a:pPr/>
            <a:r>
              <a:t>'__proto__' points to parent</a:t>
            </a:r>
          </a:p>
          <a:p>
            <a:pPr/>
            <a:r>
              <a:t>Parent properties are "shadowed" on child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</a:t>
            </a:r>
          </a:p>
        </p:txBody>
      </p:sp>
      <p:sp>
        <p:nvSpPr>
          <p:cNvPr id="156" name="What is DOM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is DOM?</a:t>
            </a:r>
          </a:p>
          <a:p>
            <a:pPr/>
            <a:r>
              <a:t>Document Object Model</a:t>
            </a:r>
          </a:p>
          <a:p>
            <a:pPr/>
            <a:r>
              <a:t>Browser "parses" HTML</a:t>
            </a:r>
          </a:p>
          <a:p>
            <a:pPr/>
            <a:r>
              <a:t>Creates DOM as a representation</a:t>
            </a:r>
          </a:p>
          <a:p>
            <a:pPr/>
            <a:r>
              <a:t>Further interaction with browser is with DOM</a:t>
            </a:r>
          </a:p>
          <a:p>
            <a:pPr/>
            <a:r>
              <a:t>HTML is the recipe, DOM is the food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</a:t>
            </a:r>
          </a:p>
        </p:txBody>
      </p:sp>
      <p:sp>
        <p:nvSpPr>
          <p:cNvPr id="159" name="Every element has a DOM 'node'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Every element has a DOM 'node'</a:t>
            </a:r>
          </a:p>
          <a:p>
            <a:pPr/>
            <a:r>
              <a:t>Nodes have properties</a:t>
            </a:r>
          </a:p>
          <a:p>
            <a:pPr/>
            <a:r>
              <a:t>These properties are what we interact with</a:t>
            </a:r>
          </a:p>
          <a:p>
            <a:pPr/>
            <a:r>
              <a:t>Nodes have children</a:t>
            </a:r>
          </a:p>
          <a:p>
            <a:pPr/>
            <a:r>
              <a:t>Nodes can be inserted and deleted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</a:t>
            </a:r>
          </a:p>
        </p:txBody>
      </p:sp>
      <p:sp>
        <p:nvSpPr>
          <p:cNvPr id="162" name="Browser provides API to access DO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Browser provides API to access DOM</a:t>
            </a:r>
          </a:p>
          <a:p>
            <a:pPr/>
            <a:r>
              <a:t>Host object 'document' </a:t>
            </a:r>
          </a:p>
          <a:p>
            <a:pPr/>
            <a:r>
              <a:t>Various getElementBy… methods</a:t>
            </a:r>
          </a:p>
          <a:p>
            <a:pPr/>
            <a:r>
              <a:t>Return an object representing DOM Node</a:t>
            </a:r>
          </a:p>
          <a:p>
            <a:pPr/>
            <a:r>
              <a:t>Use JS to modify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DOM</a:t>
            </a:r>
          </a:p>
        </p:txBody>
      </p:sp>
      <p:sp>
        <p:nvSpPr>
          <p:cNvPr id="165" name="Common DOM Node ac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Common DOM Node actions</a:t>
            </a:r>
          </a:p>
          <a:p>
            <a:pPr lvl="1"/>
            <a:r>
              <a:t>append (method)</a:t>
            </a:r>
          </a:p>
          <a:p>
            <a:pPr lvl="1"/>
            <a:r>
              <a:t>remove (method)</a:t>
            </a:r>
          </a:p>
          <a:p>
            <a:pPr lvl="1"/>
            <a:r>
              <a:t>innerHTML (property)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Lab: Modify 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Modify DOM</a:t>
            </a:r>
          </a:p>
        </p:txBody>
      </p:sp>
      <p:sp>
        <p:nvSpPr>
          <p:cNvPr id="168" name="In players.html, add a place to put content…"/>
          <p:cNvSpPr txBox="1"/>
          <p:nvPr>
            <p:ph type="body" idx="1"/>
          </p:nvPr>
        </p:nvSpPr>
        <p:spPr>
          <a:xfrm>
            <a:off x="952500" y="2590800"/>
            <a:ext cx="11099800" cy="7111356"/>
          </a:xfrm>
          <a:prstGeom prst="rect">
            <a:avLst/>
          </a:prstGeom>
        </p:spPr>
        <p:txBody>
          <a:bodyPr anchor="t"/>
          <a:lstStyle/>
          <a:p>
            <a:pPr/>
            <a:r>
              <a:t>In players.html, add a place to put content</a:t>
            </a:r>
          </a:p>
          <a:p>
            <a:pPr/>
            <a:r>
              <a:t>In players.js, add an updateDOM function</a:t>
            </a:r>
          </a:p>
          <a:p>
            <a:pPr lvl="1"/>
            <a:r>
              <a:t>Get the content place </a:t>
            </a:r>
          </a:p>
          <a:p>
            <a:pPr lvl="1"/>
            <a:r>
              <a:t>Set innerHTML to player.name</a:t>
            </a:r>
          </a:p>
          <a:p>
            <a:pPr/>
            <a:r>
              <a:t>Call updateDOM from the property setter</a:t>
            </a:r>
          </a:p>
          <a:p>
            <a:pPr/>
            <a:r>
              <a:t>Change property value from console, see DOM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71" name="What are Event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are Events?</a:t>
            </a:r>
          </a:p>
          <a:p>
            <a:pPr/>
            <a:r>
              <a:t>For handling tasks with unpredictable timing</a:t>
            </a:r>
          </a:p>
          <a:p>
            <a:pPr/>
            <a:r>
              <a:t>A programming pattern</a:t>
            </a:r>
          </a:p>
          <a:p>
            <a:pPr/>
            <a:r>
              <a:t>Not limited to DOM or JS</a:t>
            </a:r>
          </a:p>
          <a:p>
            <a:pPr/>
            <a:r>
              <a:t>But well suited to web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74" name="Event-driven programm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Event-driven programming</a:t>
            </a:r>
          </a:p>
          <a:p>
            <a:pPr/>
            <a:r>
              <a:t>Events are "emitted"</a:t>
            </a:r>
          </a:p>
          <a:p>
            <a:pPr/>
            <a:r>
              <a:t>Events have "listeners"</a:t>
            </a:r>
          </a:p>
          <a:p>
            <a:pPr/>
            <a:r>
              <a:t>When a listener "hears" its event, it executes</a:t>
            </a:r>
          </a:p>
          <a:p>
            <a:pPr/>
            <a:r>
              <a:t>Listeners can attach and detach arbitrarily</a:t>
            </a:r>
          </a:p>
          <a:p>
            <a:pPr/>
            <a:r>
              <a:t>Great for asynchronous and decoupled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ourse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Overview</a:t>
            </a:r>
          </a:p>
        </p:txBody>
      </p:sp>
      <p:sp>
        <p:nvSpPr>
          <p:cNvPr id="123" name="Day 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Day 3</a:t>
            </a:r>
          </a:p>
          <a:p>
            <a:pPr/>
            <a:r>
              <a:t>Functions: scope, context, hoisting</a:t>
            </a:r>
          </a:p>
          <a:p>
            <a:pPr/>
            <a:r>
              <a:t>Basic Objects and Prototypes</a:t>
            </a:r>
          </a:p>
          <a:p>
            <a:pPr/>
            <a:r>
              <a:t>JS Lab 2</a:t>
            </a:r>
          </a:p>
          <a:p>
            <a:pPr/>
            <a:r>
              <a:t>DOM, Events and jQuery</a:t>
            </a:r>
          </a:p>
          <a:p>
            <a:pPr/>
            <a:r>
              <a:t>JS Lab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77" name="Event analog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Event analogy</a:t>
            </a:r>
          </a:p>
          <a:p>
            <a:pPr/>
            <a:r>
              <a:t>Imagine a radio station</a:t>
            </a:r>
          </a:p>
          <a:p>
            <a:pPr/>
            <a:r>
              <a:t>Station has listeners but doesn't know them</a:t>
            </a:r>
          </a:p>
          <a:p>
            <a:pPr/>
            <a:r>
              <a:t>Listeners can tune in and out</a:t>
            </a:r>
          </a:p>
          <a:p>
            <a:pPr/>
            <a:r>
              <a:t>Can respond differently to "their song"</a:t>
            </a:r>
          </a:p>
          <a:p>
            <a:pPr/>
            <a:r>
              <a:t>Maybe not even songs - FCC wants station IDs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80" name="DOM Ev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DOM Events</a:t>
            </a:r>
          </a:p>
          <a:p>
            <a:pPr/>
            <a:r>
              <a:t>addEventListener API available on DOM Nodes</a:t>
            </a:r>
          </a:p>
          <a:p>
            <a:pPr/>
            <a:r>
              <a:t>addEventListener( 'evt-name', function (evt){…})</a:t>
            </a:r>
          </a:p>
          <a:p>
            <a:pPr/>
            <a:r>
              <a:t>function executed when event fires</a:t>
            </a:r>
          </a:p>
          <a:p>
            <a:pPr/>
            <a:r>
              <a:t>function receives event object as argument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83" name="DOM Events - comm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DOM Events - common</a:t>
            </a:r>
          </a:p>
          <a:p>
            <a:pPr/>
            <a:r>
              <a:t>click</a:t>
            </a:r>
          </a:p>
          <a:p>
            <a:pPr/>
            <a:r>
              <a:t>change</a:t>
            </a:r>
          </a:p>
          <a:p>
            <a:pPr/>
            <a:r>
              <a:t>blur</a:t>
            </a:r>
          </a:p>
          <a:p>
            <a:pPr/>
            <a:r>
              <a:t>DOMContentLoaded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86" name="DOM Event bubb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DOM Event bubbling</a:t>
            </a:r>
          </a:p>
          <a:p>
            <a:pPr/>
            <a:r>
              <a:t>Events 'bubble' up through their parents</a:t>
            </a:r>
          </a:p>
          <a:p>
            <a:pPr/>
            <a:r>
              <a:t>Clicking a button is also a click on…</a:t>
            </a:r>
          </a:p>
          <a:p>
            <a:pPr lvl="1"/>
            <a:r>
              <a:t>the form</a:t>
            </a:r>
          </a:p>
          <a:p>
            <a:pPr lvl="1"/>
            <a:r>
              <a:t>body</a:t>
            </a:r>
          </a:p>
          <a:p>
            <a:pPr lvl="1"/>
            <a:r>
              <a:t>document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89" name="DOM Event bubbl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DOM Event bubbling</a:t>
            </a:r>
          </a:p>
          <a:p>
            <a:pPr/>
            <a:r>
              <a:t>Attach to the proper node</a:t>
            </a:r>
          </a:p>
          <a:p>
            <a:pPr/>
            <a:r>
              <a:t>Everything bubbles up to document </a:t>
            </a:r>
          </a:p>
          <a:p>
            <a:pPr/>
            <a:r>
              <a:t>But listening for a bubble is more expensive</a:t>
            </a:r>
          </a:p>
          <a:p>
            <a:pPr/>
            <a:r>
              <a:t>Attach to a lower node for better performance</a:t>
            </a:r>
          </a:p>
          <a:p>
            <a:pPr/>
            <a:r>
              <a:t>But lower node won't hear sibling 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Events</a:t>
            </a:r>
          </a:p>
        </p:txBody>
      </p:sp>
      <p:sp>
        <p:nvSpPr>
          <p:cNvPr id="192" name="Custom Ev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Custom Events</a:t>
            </a:r>
          </a:p>
          <a:p>
            <a:pPr/>
            <a:r>
              <a:t>DOM API to create your own event types</a:t>
            </a:r>
          </a:p>
          <a:p>
            <a:pPr/>
            <a:r>
              <a:t>var event = new CustomEvent('build', { 'detail': 'your data here' });</a:t>
            </a:r>
          </a:p>
          <a:p>
            <a:pPr/>
            <a:r>
              <a:t>domNode.dispatchEvent(event);</a:t>
            </a:r>
          </a:p>
          <a:p>
            <a:pPr/>
            <a:r>
              <a:t>Great way to communicate between your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Lab: Ev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Events</a:t>
            </a:r>
          </a:p>
        </p:txBody>
      </p:sp>
      <p:sp>
        <p:nvSpPr>
          <p:cNvPr id="195" name="Goal: become familiar with browser UI ev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become familiar with browser UI events</a:t>
            </a:r>
          </a:p>
          <a:p>
            <a:pPr/>
            <a:r>
              <a:t>Connect content generation method to </a:t>
            </a:r>
          </a:p>
          <a:p>
            <a:pPr lvl="1"/>
            <a:r>
              <a:t>button click event</a:t>
            </a:r>
          </a:p>
          <a:p>
            <a:pPr lvl="1"/>
            <a:r>
              <a:t>select onchange event</a:t>
            </a:r>
          </a:p>
          <a:p>
            <a:pPr lvl="1"/>
            <a:r>
              <a:t>Input blur event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ameworks &amp;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&amp; Libraries</a:t>
            </a:r>
          </a:p>
        </p:txBody>
      </p:sp>
      <p:sp>
        <p:nvSpPr>
          <p:cNvPr id="198" name="What are the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 are they?</a:t>
            </a:r>
          </a:p>
          <a:p>
            <a:pPr/>
            <a:r>
              <a:t>Self-containted units of code</a:t>
            </a:r>
          </a:p>
          <a:p>
            <a:pPr/>
            <a:r>
              <a:t>Expose useful functionality </a:t>
            </a:r>
          </a:p>
          <a:p>
            <a:pPr/>
            <a:r>
              <a:t>Your code "consumes" them</a:t>
            </a:r>
          </a:p>
          <a:p>
            <a:pPr/>
            <a:r>
              <a:t>AKA APIs (Application Programming Interfaces)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ameworks &amp;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&amp; Libraries</a:t>
            </a:r>
          </a:p>
        </p:txBody>
      </p:sp>
      <p:sp>
        <p:nvSpPr>
          <p:cNvPr id="201" name="What's the differenc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What's the difference?</a:t>
            </a:r>
          </a:p>
          <a:p>
            <a:pPr/>
            <a:r>
              <a:t>Not formally defined terms</a:t>
            </a:r>
          </a:p>
          <a:p>
            <a:pPr/>
            <a:r>
              <a:t>"Framework" refers to all-encompassing APIs</a:t>
            </a:r>
          </a:p>
          <a:p>
            <a:pPr lvl="1"/>
            <a:r>
              <a:t>"The project is written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in</a:t>
            </a:r>
            <a:r>
              <a:t> jQuery."</a:t>
            </a:r>
          </a:p>
          <a:p>
            <a:pPr/>
            <a:r>
              <a:t>"Library" refers to smaller building blocks</a:t>
            </a:r>
          </a:p>
          <a:p>
            <a:pPr lvl="1"/>
            <a:r>
              <a:t>"The project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uses</a:t>
            </a:r>
            <a:r>
              <a:t> Bootstrap."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ameworks &amp;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&amp; Libraries</a:t>
            </a:r>
          </a:p>
        </p:txBody>
      </p:sp>
      <p:sp>
        <p:nvSpPr>
          <p:cNvPr id="204" name="Why do they exis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Why do they exist?</a:t>
            </a:r>
          </a:p>
          <a:p>
            <a:pPr/>
            <a:r>
              <a:t>To fill some gap in the ecosystem</a:t>
            </a:r>
          </a:p>
          <a:p>
            <a:pPr/>
            <a:r>
              <a:t>JS launched without many traditional features</a:t>
            </a:r>
          </a:p>
          <a:p>
            <a:pPr/>
            <a:r>
              <a:t>Inconsistent environment among browsers</a:t>
            </a:r>
          </a:p>
          <a:p>
            <a:pPr/>
            <a:r>
              <a:t>HTML5 / ES6 have become "implement first"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26" name="Hoist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Hoisting</a:t>
            </a:r>
          </a:p>
          <a:p>
            <a:pPr/>
            <a:r>
              <a:t>Function declarations are parsed first</a:t>
            </a:r>
          </a:p>
          <a:p>
            <a:pPr/>
            <a:r>
              <a:t>Statement execution happens afterwards</a:t>
            </a:r>
          </a:p>
          <a:p>
            <a:pPr/>
            <a:r>
              <a:t>Written order (line number) doesn't matter</a:t>
            </a:r>
          </a:p>
          <a:p>
            <a:pPr/>
            <a:r>
              <a:t>As if declaration(s) cut &amp; pasted to top</a:t>
            </a:r>
          </a:p>
          <a:p>
            <a:pPr/>
            <a:r>
              <a:t>This is referred to as "hoisting"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ameworks &amp;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Frameworks &amp; Libraries</a:t>
            </a:r>
          </a:p>
        </p:txBody>
      </p:sp>
      <p:sp>
        <p:nvSpPr>
          <p:cNvPr id="207" name="Popular examp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Popular examples</a:t>
            </a:r>
          </a:p>
          <a:p>
            <a:pPr/>
            <a:r>
              <a:t>jQuery: Swiss Army Knife</a:t>
            </a:r>
          </a:p>
          <a:p>
            <a:pPr/>
            <a:r>
              <a:t>Bootstrap: UI helper</a:t>
            </a:r>
          </a:p>
          <a:p>
            <a:pPr/>
            <a:r>
              <a:t>Require: Module loader</a:t>
            </a:r>
          </a:p>
          <a:p>
            <a:pPr/>
            <a:r>
              <a:t>Angular, React, Backbone: Single Page Apps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j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jQuery</a:t>
            </a:r>
          </a:p>
        </p:txBody>
      </p:sp>
      <p:sp>
        <p:nvSpPr>
          <p:cNvPr id="210" name="Browser wars - IE &amp; Netscape API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Browser wars - IE &amp; Netscape APIs:</a:t>
            </a:r>
          </a:p>
          <a:p>
            <a:pPr lvl="1"/>
            <a:r>
              <a:t>getElementById vs. getElementByIdTag</a:t>
            </a:r>
          </a:p>
          <a:p>
            <a:pPr/>
            <a:r>
              <a:t>Writing two sets of code was terrible</a:t>
            </a:r>
          </a:p>
          <a:p>
            <a:pPr/>
            <a:r>
              <a:t>jQuery was tested &amp; optimized</a:t>
            </a:r>
          </a:p>
          <a:p>
            <a:pPr/>
            <a:r>
              <a:t>Took off like wildfire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j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jQuery</a:t>
            </a:r>
          </a:p>
        </p:txBody>
      </p:sp>
      <p:sp>
        <p:nvSpPr>
          <p:cNvPr id="213" name="Gained network effect by massive cach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Gained network effect by massive caching </a:t>
            </a:r>
          </a:p>
          <a:p>
            <a:pPr/>
            <a:r>
              <a:t>Once everyone was using it, made sense to add</a:t>
            </a:r>
          </a:p>
          <a:p>
            <a:pPr lvl="1"/>
            <a:r>
              <a:t>Convenience methods (forEach, merge)</a:t>
            </a:r>
          </a:p>
          <a:p>
            <a:pPr lvl="1"/>
            <a:r>
              <a:t>Plugin capability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j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jQuery</a:t>
            </a:r>
          </a:p>
        </p:txBody>
      </p:sp>
      <p:sp>
        <p:nvSpPr>
          <p:cNvPr id="216" name="Add to page via &lt;script&g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Add to page via &lt;script&gt;</a:t>
            </a:r>
          </a:p>
          <a:p>
            <a:pPr/>
            <a:r>
              <a:t>Available as 'jQuery' and also '$'</a:t>
            </a:r>
          </a:p>
          <a:p>
            <a:pPr/>
            <a:r>
              <a:t>Use CSS Selectors to fetch elements</a:t>
            </a:r>
          </a:p>
          <a:p>
            <a:pPr/>
            <a:r>
              <a:t>Then call convenience methods</a:t>
            </a:r>
          </a:p>
          <a:p>
            <a:pPr/>
            <a:r>
              <a:t>$( '#myId' ).append( '&lt;h2&gt;appended&lt;/h2&gt;' );</a:t>
            </a:r>
          </a:p>
          <a:p>
            <a:pPr/>
            <a:r>
              <a:t>jQuery( '#myId h2' ).remove();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ab: j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Lab: jQuery</a:t>
            </a:r>
          </a:p>
        </p:txBody>
      </p:sp>
      <p:sp>
        <p:nvSpPr>
          <p:cNvPr id="219" name="Goal: use jQuery to help with common task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Goal: use jQuery to help with common tasks</a:t>
            </a:r>
          </a:p>
          <a:p>
            <a:pPr/>
            <a:r>
              <a:t>Local copy: 'npm install jquery'</a:t>
            </a:r>
          </a:p>
          <a:p>
            <a:pPr/>
            <a:r>
              <a:t>Add script tag pointing to node_modules</a:t>
            </a:r>
          </a:p>
          <a:p>
            <a:pPr/>
            <a:r>
              <a:t>Replace </a:t>
            </a:r>
          </a:p>
          <a:p>
            <a:pPr lvl="1"/>
            <a:r>
              <a:t>DOM modifications</a:t>
            </a:r>
          </a:p>
          <a:p>
            <a:pPr lvl="1"/>
            <a:r>
              <a:t>Event bindings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29" name="Hoisting - sty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Hoisting - style</a:t>
            </a:r>
          </a:p>
          <a:p>
            <a:pPr/>
            <a:r>
              <a:t>Opinions differ whether hoisting should be used</a:t>
            </a:r>
          </a:p>
          <a:p>
            <a:pPr lvl="1"/>
            <a:r>
              <a:t>Declare first </a:t>
            </a:r>
          </a:p>
          <a:p>
            <a:pPr lvl="1"/>
            <a:r>
              <a:t>Declare last</a:t>
            </a:r>
          </a:p>
          <a:p>
            <a:pPr lvl="1"/>
            <a:r>
              <a:t>Declare close to first use</a:t>
            </a:r>
          </a:p>
          <a:p>
            <a:pPr/>
            <a:r>
              <a:t>Pick one and stick with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32" name="Hoisting - practical appl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Hoisting - practical application</a:t>
            </a:r>
          </a:p>
          <a:p>
            <a:pPr/>
            <a:r>
              <a:t>Hoisting can be used to manage dependencies</a:t>
            </a:r>
          </a:p>
          <a:p>
            <a:pPr/>
            <a:r>
              <a:t>Wrap all code within function definition</a:t>
            </a:r>
          </a:p>
          <a:p>
            <a:pPr/>
            <a:r>
              <a:t>Within definition, free to reference anything</a:t>
            </a:r>
          </a:p>
          <a:p>
            <a:pPr/>
            <a:r>
              <a:t>Execute function when dependencies are ready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35" name="Scop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Scope</a:t>
            </a:r>
          </a:p>
          <a:p>
            <a:pPr/>
            <a:r>
              <a:t>'var' keyword creates function-scoped variable</a:t>
            </a:r>
          </a:p>
          <a:p>
            <a:pPr/>
            <a:r>
              <a:t>Once declared, var is available anywhere within the function body</a:t>
            </a:r>
          </a:p>
          <a:p>
            <a:pPr/>
            <a:r>
              <a:t>This includes index vars used in for loops</a:t>
            </a:r>
          </a:p>
          <a:p>
            <a:pPr/>
            <a:r>
              <a:t>for ( var i; i &lt; someValue; i++) { … } // 'i' still valid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38" name="Scop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Scope</a:t>
            </a:r>
          </a:p>
          <a:p>
            <a:pPr/>
            <a:r>
              <a:t>Nested functions start a new variable "scope"</a:t>
            </a:r>
          </a:p>
          <a:p>
            <a:pPr/>
            <a:r>
              <a:t>Nested functions can access vars above</a:t>
            </a:r>
          </a:p>
          <a:p>
            <a:pPr/>
            <a:r>
              <a:t>( hence global scope available to all others )</a:t>
            </a:r>
          </a:p>
          <a:p>
            <a:pPr/>
            <a:r>
              <a:t>But not vice versa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1" name="Clos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Closure</a:t>
            </a:r>
          </a:p>
          <a:p>
            <a:pPr/>
            <a:r>
              <a:t>Nested function references a var above it</a:t>
            </a:r>
          </a:p>
          <a:p>
            <a:pPr/>
            <a:r>
              <a:t>Enclosing function returns nested function</a:t>
            </a:r>
          </a:p>
          <a:p>
            <a:pPr/>
            <a:r>
              <a:t>Outer code now holds reference to inner var</a:t>
            </a:r>
          </a:p>
          <a:p>
            <a:pPr/>
            <a:r>
              <a:t>This reference remains after enclosure exits</a:t>
            </a:r>
          </a:p>
          <a:p>
            <a:pPr/>
            <a:r>
              <a:t>Needs to be manually deferenced, else leak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44" name="Contex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Context</a:t>
            </a:r>
          </a:p>
          <a:p>
            <a:pPr/>
            <a:r>
              <a:t>Remember functions as Constructors?</a:t>
            </a:r>
          </a:p>
          <a:p>
            <a:pPr/>
            <a:r>
              <a:t>'this' keyword refers to the </a:t>
            </a:r>
            <a:r>
              <a:rPr i="1">
                <a:latin typeface="Helvetica"/>
                <a:ea typeface="Helvetica"/>
                <a:cs typeface="Helvetica"/>
                <a:sym typeface="Helvetica"/>
              </a:rPr>
              <a:t>instance</a:t>
            </a:r>
            <a:endParaRPr i="1">
              <a:latin typeface="Helvetica"/>
              <a:ea typeface="Helvetica"/>
              <a:cs typeface="Helvetica"/>
              <a:sym typeface="Helvetica"/>
            </a:endParaRPr>
          </a:p>
          <a:p>
            <a:pPr/>
            <a:r>
              <a:t>Instance mostly commonly provided via method</a:t>
            </a:r>
          </a:p>
          <a:p>
            <a:pPr/>
            <a:r>
              <a:t>But can be overridden via call, apply, bind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