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web-dev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 to Web Dev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Web Dev</a:t>
            </a:r>
          </a:p>
        </p:txBody>
      </p:sp>
      <p:sp>
        <p:nvSpPr>
          <p:cNvPr id="120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https://github.com/eliasjames/training-web-dev</a:t>
            </a:r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ab: Pure CSS Fly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Pure CSS Flyout</a:t>
            </a:r>
          </a:p>
        </p:txBody>
      </p:sp>
      <p:sp>
        <p:nvSpPr>
          <p:cNvPr id="155" name="Start from 03-modal-log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Start from 03-modal-login</a:t>
            </a:r>
          </a:p>
          <a:p>
            <a:pPr/>
            <a:r>
              <a:t>Wrap the modal dialog inside another tag</a:t>
            </a:r>
          </a:p>
          <a:p>
            <a:pPr/>
            <a:r>
              <a:t>Set modal dialog { display: none } by default</a:t>
            </a:r>
          </a:p>
          <a:p>
            <a:pPr/>
            <a:r>
              <a:t>On wrapper:hover, set modal display to block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asc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Cascading</a:t>
            </a:r>
          </a:p>
        </p:txBody>
      </p:sp>
      <p:sp>
        <p:nvSpPr>
          <p:cNvPr id="158" name="/* which one gets applied? *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/* which one gets applied? */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li</a:t>
            </a:r>
            <a:r>
              <a:t> </a:t>
            </a:r>
            <a:r>
              <a:rPr>
                <a:solidFill>
                  <a:srgbClr val="34BBC8"/>
                </a:solidFill>
              </a:rPr>
              <a:t>{</a:t>
            </a:r>
          </a:p>
          <a:p>
            <a:pPr lvl="1" marL="0" indent="2286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color</a:t>
            </a:r>
            <a:r>
              <a:t>: </a:t>
            </a:r>
            <a:r>
              <a:rPr>
                <a:solidFill>
                  <a:srgbClr val="C33720"/>
                </a:solidFill>
              </a:rPr>
              <a:t>red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}</a:t>
            </a:r>
            <a:endParaRPr>
              <a:solidFill>
                <a:srgbClr val="34BBC8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ul</a:t>
            </a:r>
            <a:r>
              <a:t> </a:t>
            </a:r>
            <a:r>
              <a:rPr>
                <a:solidFill>
                  <a:srgbClr val="CD7923"/>
                </a:solidFill>
              </a:rPr>
              <a:t>li </a:t>
            </a:r>
            <a:r>
              <a:rPr>
                <a:solidFill>
                  <a:srgbClr val="34BBC8"/>
                </a:solidFill>
              </a:rPr>
              <a:t>{</a:t>
            </a:r>
          </a:p>
          <a:p>
            <a:pPr lvl="1" marL="0" indent="2286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color</a:t>
            </a:r>
            <a:r>
              <a:rPr>
                <a:solidFill>
                  <a:srgbClr val="F4F4F4"/>
                </a:solidFill>
              </a:rPr>
              <a:t>: </a:t>
            </a:r>
            <a:r>
              <a:t>lightblue</a:t>
            </a:r>
            <a:r>
              <a:rPr>
                <a:solidFill>
                  <a:srgbClr val="F4F4F4"/>
                </a:solidFill>
              </a:rPr>
              <a:t>;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}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li</a:t>
            </a:r>
            <a:r>
              <a:t> </a:t>
            </a:r>
            <a:r>
              <a:rPr>
                <a:solidFill>
                  <a:srgbClr val="34BBC8"/>
                </a:solidFill>
              </a:rPr>
              <a:t>{</a:t>
            </a:r>
          </a:p>
          <a:p>
            <a:pPr lvl="1" marL="0" indent="2286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C26"/>
                </a:solidFill>
              </a:rPr>
              <a:t>color</a:t>
            </a:r>
            <a:r>
              <a:t>: </a:t>
            </a:r>
            <a:r>
              <a:rPr>
                <a:solidFill>
                  <a:srgbClr val="C33720"/>
                </a:solidFill>
              </a:rPr>
              <a:t>green</a:t>
            </a:r>
            <a:r>
              <a:t>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asc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Cascading</a:t>
            </a:r>
          </a:p>
        </p:txBody>
      </p:sp>
      <p:sp>
        <p:nvSpPr>
          <p:cNvPr id="161" name="Specific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Specificity</a:t>
            </a:r>
          </a:p>
          <a:p>
            <a:pPr/>
            <a:r>
              <a:t>Inline styles</a:t>
            </a:r>
          </a:p>
          <a:p>
            <a:pPr/>
            <a:r>
              <a:t>ID</a:t>
            </a:r>
          </a:p>
          <a:p>
            <a:pPr/>
            <a:r>
              <a:t>Class / pseudo-class / attribute</a:t>
            </a:r>
          </a:p>
          <a:p>
            <a:pPr/>
            <a:r>
              <a:t>Elements</a:t>
            </a:r>
          </a:p>
          <a:p>
            <a:pPr/>
            <a:r>
              <a:t>Order of declaration (if all else equal)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asc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Cascading</a:t>
            </a:r>
          </a:p>
        </p:txBody>
      </p:sp>
      <p:sp>
        <p:nvSpPr>
          <p:cNvPr id="164" name="&lt;ul&gt;…"/>
          <p:cNvSpPr txBox="1"/>
          <p:nvPr>
            <p:ph type="body" sz="half" idx="1"/>
          </p:nvPr>
        </p:nvSpPr>
        <p:spPr>
          <a:xfrm>
            <a:off x="952500" y="2590800"/>
            <a:ext cx="5252740" cy="6286500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lvl="1" marL="0" indent="2286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li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lvl="2" marL="0" indent="4572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</a:t>
            </a: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class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"one"</a:t>
            </a:r>
            <a:r>
              <a:rPr>
                <a:solidFill>
                  <a:srgbClr val="34BBC8"/>
                </a:solidFill>
              </a:rPr>
              <a:t>&gt;&lt;/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lvl="2" marL="0" indent="4572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lvl="2" marL="0" indent="4572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li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lvl="4" marL="0" indent="9144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</a:t>
            </a:r>
          </a:p>
          <a:p>
            <a:pPr lvl="5" marL="0" indent="11430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class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"one"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id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"two"</a:t>
            </a:r>
            <a:r>
              <a:rPr>
                <a:solidFill>
                  <a:srgbClr val="34BBC8"/>
                </a:solidFill>
              </a:rPr>
              <a:t>&gt;&lt;/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</a:t>
            </a:r>
          </a:p>
          <a:p>
            <a:pPr lvl="4" marL="0" indent="9144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li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lvl="2" marL="0" indent="4572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lvl="2" marL="0" indent="4572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style="color: blue;"</a:t>
            </a:r>
            <a:r>
              <a:rPr>
                <a:solidFill>
                  <a:srgbClr val="34BBC8"/>
                </a:solidFill>
              </a:rPr>
              <a:t>&gt;&lt;/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lvl="1" marL="0" indent="2286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li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</a:t>
            </a:r>
          </a:p>
        </p:txBody>
      </p:sp>
      <p:sp>
        <p:nvSpPr>
          <p:cNvPr id="165" name="&lt;style&gt;…"/>
          <p:cNvSpPr txBox="1"/>
          <p:nvPr/>
        </p:nvSpPr>
        <p:spPr>
          <a:xfrm>
            <a:off x="6616700" y="2590800"/>
            <a:ext cx="525274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</a:t>
            </a:r>
            <a:r>
              <a:t>style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/* ascending weight */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a</a:t>
            </a:r>
            <a:r>
              <a:t> </a:t>
            </a:r>
            <a:r>
              <a:rPr>
                <a:solidFill>
                  <a:srgbClr val="34BBC8"/>
                </a:solidFill>
              </a:rPr>
              <a:t>{ /* single element */ }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ul li p </a:t>
            </a:r>
            <a:r>
              <a:rPr>
                <a:solidFill>
                  <a:srgbClr val="34BBC8"/>
                </a:solidFill>
              </a:rPr>
              <a:t>{ /* multiple elements */ }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.one </a:t>
            </a:r>
            <a:r>
              <a:rPr>
                <a:solidFill>
                  <a:srgbClr val="34BBC8"/>
                </a:solidFill>
              </a:rPr>
              <a:t>{ /* single class */}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.one.another </a:t>
            </a:r>
            <a:r>
              <a:rPr>
                <a:solidFill>
                  <a:srgbClr val="34BBC8"/>
                </a:solidFill>
              </a:rPr>
              <a:t>{ /* multi classes */}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a.one </a:t>
            </a:r>
            <a:r>
              <a:rPr>
                <a:solidFill>
                  <a:srgbClr val="34BBC8"/>
                </a:solidFill>
              </a:rPr>
              <a:t>{ /* element plus class */ }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p a.one </a:t>
            </a:r>
            <a:r>
              <a:rPr>
                <a:solidFill>
                  <a:srgbClr val="34BBC8"/>
                </a:solidFill>
              </a:rPr>
              <a:t>{ /* multi el + class */}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CD7923"/>
                </a:solidFill>
              </a:rPr>
              <a:t>#two</a:t>
            </a:r>
            <a:r>
              <a:t> </a:t>
            </a:r>
            <a:r>
              <a:rPr>
                <a:solidFill>
                  <a:srgbClr val="34BBC8"/>
                </a:solidFill>
              </a:rPr>
              <a:t>{ /* id */ }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a#two</a:t>
            </a:r>
            <a:r>
              <a:t> </a:t>
            </a:r>
            <a:r>
              <a:rPr>
                <a:solidFill>
                  <a:srgbClr val="34BBC8"/>
                </a:solidFill>
              </a:rPr>
              <a:t>{ /* el + id */ }</a:t>
            </a:r>
            <a:endParaRPr>
              <a:solidFill>
                <a:srgbClr val="34BBC8"/>
              </a:solidFill>
            </a:endParaRPr>
          </a:p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p a#two</a:t>
            </a:r>
            <a:r>
              <a:t> </a:t>
            </a:r>
            <a:r>
              <a:rPr>
                <a:solidFill>
                  <a:srgbClr val="34BBC8"/>
                </a:solidFill>
              </a:rPr>
              <a:t>{/* multi el + id */}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&lt;/</a:t>
            </a:r>
            <a:r>
              <a:t>style</a:t>
            </a:r>
            <a:r>
              <a:rPr>
                <a:solidFill>
                  <a:srgbClr val="34BBC8"/>
                </a:solidFill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asc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Cascading</a:t>
            </a:r>
          </a:p>
        </p:txBody>
      </p:sp>
      <p:sp>
        <p:nvSpPr>
          <p:cNvPr id="168" name="!importa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!important</a:t>
            </a:r>
          </a:p>
          <a:p>
            <a:pPr marL="0" indent="0">
              <a:buSzTx/>
              <a:buNone/>
            </a:pPr>
            <a:r>
              <a:t>Overrides all other selectors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D53BD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rPr>
                <a:solidFill>
                  <a:srgbClr val="34BC26"/>
                </a:solidFill>
              </a:rPr>
              <a:t>color</a:t>
            </a:r>
            <a:r>
              <a:rPr>
                <a:solidFill>
                  <a:srgbClr val="F4F4F4"/>
                </a:solidFill>
              </a:rPr>
              <a:t>: </a:t>
            </a:r>
            <a:r>
              <a:rPr>
                <a:solidFill>
                  <a:srgbClr val="C33720"/>
                </a:solidFill>
              </a:rPr>
              <a:t>red</a:t>
            </a:r>
            <a:r>
              <a:rPr>
                <a:solidFill>
                  <a:srgbClr val="F4F4F4"/>
                </a:solidFill>
              </a:rPr>
              <a:t> </a:t>
            </a:r>
            <a:r>
              <a:t>!important</a:t>
            </a:r>
            <a:r>
              <a:rPr>
                <a:solidFill>
                  <a:srgbClr val="F4F4F4"/>
                </a:solidFill>
              </a:rPr>
              <a:t>;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}</a:t>
            </a:r>
            <a:r>
              <a:t>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34BBC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#thing</a:t>
            </a:r>
            <a:r>
              <a:rPr>
                <a:solidFill>
                  <a:srgbClr val="F4F4F4"/>
                </a:solidFill>
              </a:rPr>
              <a:t> </a:t>
            </a:r>
            <a:r>
              <a:t>{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34BC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t>color</a:t>
            </a:r>
            <a:r>
              <a:rPr>
                <a:solidFill>
                  <a:srgbClr val="F4F4F4"/>
                </a:solidFill>
              </a:rPr>
              <a:t>: </a:t>
            </a:r>
            <a:r>
              <a:rPr>
                <a:solidFill>
                  <a:srgbClr val="C33720"/>
                </a:solidFill>
              </a:rPr>
              <a:t>green</a:t>
            </a:r>
            <a:r>
              <a:rPr>
                <a:solidFill>
                  <a:srgbClr val="F4F4F4"/>
                </a:solidFill>
              </a:rPr>
              <a:t>;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}</a:t>
            </a:r>
            <a:r>
              <a:t>   </a:t>
            </a: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 Element will be red, </a:t>
            </a:r>
            <a:endParaRPr>
              <a:solidFill>
                <a:srgbClr val="F4F4F4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even though #thing is more specific */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asc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Cascading</a:t>
            </a:r>
          </a:p>
        </p:txBody>
      </p:sp>
      <p:sp>
        <p:nvSpPr>
          <p:cNvPr id="171" name="!importa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!important</a:t>
            </a:r>
          </a:p>
          <a:p>
            <a:pPr/>
            <a:r>
              <a:t>Overriding breaks cascading</a:t>
            </a:r>
          </a:p>
          <a:p>
            <a:pPr/>
            <a:r>
              <a:t>Creates super hard to find problems</a:t>
            </a:r>
          </a:p>
          <a:p>
            <a:pPr/>
            <a:r>
              <a:t>Once you start using it, have to use it elsewhere</a:t>
            </a:r>
          </a:p>
          <a:p>
            <a:pPr/>
            <a:r>
              <a:t>Don't start using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asc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Cascading</a:t>
            </a:r>
          </a:p>
        </p:txBody>
      </p:sp>
      <p:sp>
        <p:nvSpPr>
          <p:cNvPr id="174" name="Best practices - selec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Best practices - selectors</a:t>
            </a:r>
          </a:p>
          <a:p>
            <a:pPr/>
            <a:r>
              <a:t>Start with the widest styles possible</a:t>
            </a:r>
          </a:p>
          <a:p>
            <a:pPr/>
            <a:r>
              <a:t>Make narrower styles as wide as possible</a:t>
            </a:r>
          </a:p>
          <a:p>
            <a:pPr/>
            <a:r>
              <a:t>Prefer elements, then classes</a:t>
            </a:r>
          </a:p>
          <a:p>
            <a:pPr/>
            <a:r>
              <a:t>Avoid IDs and !important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asc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Cascading</a:t>
            </a:r>
          </a:p>
        </p:txBody>
      </p:sp>
      <p:sp>
        <p:nvSpPr>
          <p:cNvPr id="177" name="Best practices - organiz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Best practices - organization</a:t>
            </a:r>
          </a:p>
          <a:p>
            <a:pPr/>
            <a:r>
              <a:t>Within rules, alphabetize properties</a:t>
            </a:r>
          </a:p>
          <a:p>
            <a:pPr/>
            <a:r>
              <a:t>Remove unused styles </a:t>
            </a:r>
          </a:p>
          <a:p>
            <a:pPr/>
            <a:r>
              <a:t>Keep CSS files small - concatenate at build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ab: Managing C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Managing CSS</a:t>
            </a:r>
          </a:p>
        </p:txBody>
      </p:sp>
      <p:sp>
        <p:nvSpPr>
          <p:cNvPr id="180" name="Use a single CSS file for two or more p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Use a single CSS file for two or more pages</a:t>
            </a:r>
          </a:p>
          <a:p>
            <a:pPr/>
            <a:r>
              <a:t>For starter code, copy 'about' or 'player' pages from previous example to project directory</a:t>
            </a:r>
          </a:p>
          <a:p>
            <a:pPr/>
            <a:r>
              <a:t>Point &lt;links&gt; for all pages at one CSS file</a:t>
            </a:r>
          </a:p>
          <a:p>
            <a:pPr/>
            <a:r>
              <a:t>Add some rules which apply to all pages</a:t>
            </a:r>
          </a:p>
          <a:p>
            <a:pPr/>
            <a:r>
              <a:t>Use specificity &amp; cascading to limit some rules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SS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83" name="Like HTML5, a collection of feat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Like HTML5, a collection of features</a:t>
            </a:r>
          </a:p>
          <a:p>
            <a:pPr/>
            <a:r>
              <a:t>Check for browser support before using</a:t>
            </a:r>
          </a:p>
          <a:p>
            <a:pPr/>
            <a:r>
              <a:t>Lots of examples in "training-responsive" repo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23" name="Day 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2 </a:t>
            </a:r>
          </a:p>
          <a:p>
            <a:pPr/>
            <a:r>
              <a:t>CSS: Box Model, Display &amp; Positioning</a:t>
            </a:r>
          </a:p>
          <a:p>
            <a:pPr/>
            <a:r>
              <a:t>CSS: Selectors, Specificity, Cascade</a:t>
            </a:r>
          </a:p>
          <a:p>
            <a:pPr/>
            <a:r>
              <a:t>Intro to Javascript</a:t>
            </a:r>
          </a:p>
          <a:p>
            <a:pPr/>
            <a:r>
              <a:t>Control flow, data structures, functions</a:t>
            </a:r>
          </a:p>
          <a:p>
            <a:pPr/>
            <a:r>
              <a:t>JS 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SS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86" name="border-radiu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border-radius</a:t>
            </a:r>
          </a:p>
          <a:p>
            <a:pPr/>
            <a:r>
              <a:t>Add rounded corners to any element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SS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89" name="Backgrou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Backgrounds</a:t>
            </a:r>
          </a:p>
          <a:p>
            <a:pPr/>
            <a:r>
              <a:t>Supports multiple images</a:t>
            </a:r>
          </a:p>
          <a:p>
            <a:pPr/>
            <a:r>
              <a:t>Size: contain and cover (scale image)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SS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92" name="Gradi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Gradients</a:t>
            </a:r>
          </a:p>
          <a:p>
            <a:pPr/>
            <a:r>
              <a:t>Linear or radial</a:t>
            </a:r>
          </a:p>
          <a:p>
            <a:pPr/>
            <a:r>
              <a:t>Supports </a:t>
            </a:r>
          </a:p>
          <a:p>
            <a:pPr lvl="1"/>
            <a:r>
              <a:t>multiple colors</a:t>
            </a:r>
          </a:p>
          <a:p>
            <a:pPr lvl="1"/>
            <a:r>
              <a:t>transparency</a:t>
            </a:r>
          </a:p>
          <a:p>
            <a:pPr lvl="1"/>
            <a:r>
              <a:t>Repeats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SS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95" name="Shadow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Shadows</a:t>
            </a:r>
          </a:p>
          <a:p>
            <a:pPr/>
            <a:r>
              <a:t>Text or Box</a:t>
            </a:r>
          </a:p>
          <a:p>
            <a:pPr/>
            <a:r>
              <a:t>3D lighting axis</a:t>
            </a:r>
          </a:p>
          <a:p>
            <a:pPr/>
            <a:r>
              <a:t>Blur effect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SS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198" name="Web Fo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Web Fonts</a:t>
            </a:r>
          </a:p>
          <a:p>
            <a:pPr/>
            <a:r>
              <a:t>Must have access to / server for font files</a:t>
            </a:r>
          </a:p>
          <a:p>
            <a:pPr/>
            <a:r>
              <a:t>Define a name for font-family</a:t>
            </a:r>
          </a:p>
          <a:p>
            <a:pPr/>
            <a:r>
              <a:t>Apply as usual in other rules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SS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201" name="2D Transfor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2D Transforms</a:t>
            </a:r>
          </a:p>
          <a:p>
            <a:pPr/>
            <a:r>
              <a:t>translate</a:t>
            </a:r>
          </a:p>
          <a:p>
            <a:pPr/>
            <a:r>
              <a:t>rotate</a:t>
            </a:r>
          </a:p>
          <a:p>
            <a:pPr/>
            <a:r>
              <a:t>scale</a:t>
            </a:r>
          </a:p>
          <a:p>
            <a:pPr/>
            <a:r>
              <a:t>skew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SS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204" name="3D Transfor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3D Transforms</a:t>
            </a:r>
          </a:p>
          <a:p>
            <a:pPr/>
            <a:r>
              <a:t>rotateX</a:t>
            </a:r>
          </a:p>
          <a:p>
            <a:pPr/>
            <a:r>
              <a:t>rotateY</a:t>
            </a:r>
          </a:p>
          <a:p>
            <a:pPr/>
            <a:r>
              <a:t>rotateZ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SS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207" name="Transi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Transitions</a:t>
            </a:r>
          </a:p>
          <a:p>
            <a:pPr/>
            <a:r>
              <a:t>Smoothly change from one value to another</a:t>
            </a:r>
          </a:p>
          <a:p>
            <a:pPr/>
            <a:r>
              <a:t>Specify one or more properties and duration</a:t>
            </a:r>
          </a:p>
          <a:p>
            <a:pPr/>
            <a:r>
              <a:t>Later property changes will occur over time</a:t>
            </a:r>
          </a:p>
          <a:p>
            <a:pPr/>
            <a:r>
              <a:t>Option to specify transition timing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SS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210" name="Anim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Animations</a:t>
            </a:r>
          </a:p>
          <a:p>
            <a:pPr/>
            <a:r>
              <a:t>Organize multiple transitions</a:t>
            </a:r>
          </a:p>
          <a:p>
            <a:pPr/>
            <a:r>
              <a:t>Specify "keyframes" and times</a:t>
            </a:r>
          </a:p>
          <a:p>
            <a:pPr/>
            <a:r>
              <a:t>Loop, run reverse, alternate cycles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SS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213" name="Flexbo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Flexbox</a:t>
            </a:r>
          </a:p>
          <a:p>
            <a:pPr/>
            <a:r>
              <a:t>Next-gen solution for advanced positioning</a:t>
            </a:r>
          </a:p>
          <a:p>
            <a:pPr/>
            <a:r>
              <a:t>"Flex containers" hold 1+ "flex items"</a:t>
            </a:r>
          </a:p>
          <a:p>
            <a:pPr/>
            <a:r>
              <a:t>Specify direction - rows and columns</a:t>
            </a:r>
          </a:p>
          <a:p>
            <a:pPr/>
            <a:r>
              <a:t>Justify, align, wrap content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26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Functions: scope, context, hoisting</a:t>
            </a:r>
          </a:p>
          <a:p>
            <a:pPr/>
            <a:r>
              <a:t>Basic Objects and Prototypes</a:t>
            </a:r>
          </a:p>
          <a:p>
            <a:pPr/>
            <a:r>
              <a:t>JS Lab 2</a:t>
            </a:r>
          </a:p>
          <a:p>
            <a:pPr/>
            <a:r>
              <a:t>jQuery</a:t>
            </a:r>
          </a:p>
          <a:p>
            <a:pPr/>
            <a:r>
              <a:t>JS Lab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SS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CSS3</a:t>
            </a:r>
          </a:p>
        </p:txBody>
      </p:sp>
      <p:sp>
        <p:nvSpPr>
          <p:cNvPr id="216" name="Media Quer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Media Queries</a:t>
            </a:r>
          </a:p>
          <a:p>
            <a:pPr/>
            <a:r>
              <a:t>Create rules based on device characteristics</a:t>
            </a:r>
          </a:p>
          <a:p>
            <a:pPr/>
            <a:r>
              <a:t>Screen size in particular</a:t>
            </a:r>
          </a:p>
          <a:p>
            <a:pPr/>
            <a:r>
              <a:t>Rules change as device changes</a:t>
            </a:r>
          </a:p>
          <a:p>
            <a:pPr/>
            <a:r>
              <a:t>This is how responsive layouts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19" name="What is JavaScrip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JavaScript?</a:t>
            </a:r>
          </a:p>
          <a:p>
            <a:pPr/>
            <a:r>
              <a:t>Programming language</a:t>
            </a:r>
          </a:p>
          <a:p>
            <a:pPr/>
            <a:r>
              <a:t>Interpreted, dynamically typed</a:t>
            </a:r>
          </a:p>
          <a:p>
            <a:pPr/>
            <a:r>
              <a:t>Object- and Function- oriented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22" name="Functional programm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Functional programming</a:t>
            </a:r>
          </a:p>
          <a:p>
            <a:pPr/>
            <a:r>
              <a:t>Language group includes R, Lisp, and Scheme</a:t>
            </a:r>
          </a:p>
          <a:p>
            <a:pPr/>
            <a:r>
              <a:t>Emphasis on "higher-order" functions</a:t>
            </a:r>
          </a:p>
          <a:p>
            <a:pPr/>
            <a:r>
              <a:t>(a function that returns another function)</a:t>
            </a:r>
          </a:p>
          <a:p>
            <a:pPr/>
            <a:r>
              <a:t>Elegant and expressive patterns</a:t>
            </a:r>
          </a:p>
          <a:p>
            <a:pPr/>
            <a:r>
              <a:t>Well suited for the web's asynchronicity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25" name="JavaScript eco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JavaScript ecosystem</a:t>
            </a:r>
          </a:p>
          <a:p>
            <a:pPr/>
            <a:r>
              <a:t>Developed 1995 by Brendan Eich</a:t>
            </a:r>
          </a:p>
          <a:p>
            <a:pPr/>
            <a:r>
              <a:t>Written in 10 days for Netscape Navigator</a:t>
            </a:r>
          </a:p>
          <a:p>
            <a:pPr/>
            <a:r>
              <a:t>Some brilliant design choices</a:t>
            </a:r>
          </a:p>
          <a:p>
            <a:pPr/>
            <a:r>
              <a:t>Some controversial ones</a:t>
            </a:r>
          </a:p>
          <a:p>
            <a:pPr/>
            <a:r>
              <a:t>Look out for a few "gotchas"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28" name="JavaScript eco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JavaScript ecosystem</a:t>
            </a:r>
          </a:p>
          <a:p>
            <a:pPr/>
            <a:r>
              <a:t>Standardized as ECMAScript (ES)</a:t>
            </a:r>
          </a:p>
          <a:p>
            <a:pPr/>
            <a:r>
              <a:t>European Computer Mftrs. Assn.</a:t>
            </a:r>
          </a:p>
          <a:p>
            <a:pPr/>
            <a:r>
              <a:t>Working Group produces specifications</a:t>
            </a:r>
          </a:p>
          <a:p>
            <a:pPr/>
            <a:r>
              <a:t>Browser mftrs. then implement spec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31" name="JS Versions: ES3 (1999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ES3 (1999)</a:t>
            </a:r>
          </a:p>
          <a:p>
            <a:pPr/>
            <a:r>
              <a:t>“Vanilla” JavaScript (in terms of syntax)</a:t>
            </a:r>
          </a:p>
          <a:p>
            <a:pPr/>
            <a:r>
              <a:t>All basic language features existed</a:t>
            </a:r>
          </a:p>
          <a:p>
            <a:pPr/>
            <a:r>
              <a:t>Historically, ES3 implementation varied</a:t>
            </a:r>
          </a:p>
          <a:p>
            <a:pPr/>
            <a:r>
              <a:t>IE &lt;6 and Netscape were quite different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34" name="JS Versions: ES4 era (~2003-9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ES4 era (~2003-9)</a:t>
            </a:r>
          </a:p>
          <a:p>
            <a:pPr/>
            <a:r>
              <a:t>Historical footnote - version abandoned</a:t>
            </a:r>
          </a:p>
          <a:p>
            <a:pPr/>
            <a:r>
              <a:t>Working group could not reach consensus</a:t>
            </a:r>
          </a:p>
          <a:p>
            <a:pPr/>
            <a:r>
              <a:t>Spec skipped ahead to ES5</a:t>
            </a:r>
          </a:p>
          <a:p>
            <a:pPr/>
            <a:r>
              <a:t>Meanwhile, IE7 and other browsers aligned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37" name="JS Versions: ES5 (2009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ES5 (2009)</a:t>
            </a:r>
          </a:p>
          <a:p>
            <a:pPr/>
            <a:r>
              <a:t>ES3 + 'strict mode'</a:t>
            </a:r>
          </a:p>
          <a:p>
            <a:pPr/>
            <a:r>
              <a:t>Improvement / clarification on ES3</a:t>
            </a:r>
          </a:p>
          <a:p>
            <a:pPr/>
            <a:r>
              <a:t>All modern browsers (IE8+) support ES5</a:t>
            </a:r>
          </a:p>
          <a:p>
            <a:pPr/>
            <a:r>
              <a:t>Very little difference in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40" name="JS Versions: ES6 (2015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(2015)</a:t>
            </a:r>
          </a:p>
          <a:p>
            <a:pPr/>
            <a:r>
              <a:t>Next generation standard</a:t>
            </a:r>
          </a:p>
          <a:p>
            <a:pPr/>
            <a:r>
              <a:t>Introduces many new features</a:t>
            </a:r>
          </a:p>
          <a:p>
            <a:pPr lvl="1"/>
            <a:r>
              <a:t>Modules, classes, import / export keywords</a:t>
            </a:r>
          </a:p>
          <a:p>
            <a:pPr lvl="1"/>
            <a:r>
              <a:t>Lexically-scoped "arrow" functions (sets 'this')</a:t>
            </a:r>
          </a:p>
          <a:p>
            <a:pPr lvl="1"/>
            <a:r>
              <a:t>Promises, iterators, generators, oh 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43" name="JS Versions: ES6 (2015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(2015)</a:t>
            </a:r>
          </a:p>
          <a:p>
            <a:pPr/>
            <a:r>
              <a:t>Requires transpilation</a:t>
            </a:r>
          </a:p>
          <a:p>
            <a:pPr/>
            <a:r>
              <a:t>Modern browsers (IE10+) support 90-95%</a:t>
            </a:r>
          </a:p>
          <a:p>
            <a:pPr/>
            <a:r>
              <a:t>Unsupported features are not universal</a:t>
            </a:r>
          </a:p>
          <a:p>
            <a:pPr/>
            <a:r>
              <a:t>IE6-9 still have market share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el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Selectors</a:t>
            </a:r>
          </a:p>
        </p:txBody>
      </p:sp>
      <p:sp>
        <p:nvSpPr>
          <p:cNvPr id="129" name="Basic selector synt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Basic selector syntax</a:t>
            </a:r>
          </a:p>
          <a:p>
            <a:pPr/>
            <a:r>
              <a:t>Combinators </a:t>
            </a:r>
          </a:p>
          <a:p>
            <a:pPr/>
            <a:r>
              <a:t>Attribute selectors</a:t>
            </a:r>
          </a:p>
          <a:p>
            <a:pPr/>
            <a:r>
              <a:t>pseudo-classes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46" name="JS Versions: ES6 alternate na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ES6 alternate names</a:t>
            </a:r>
          </a:p>
          <a:p>
            <a:pPr/>
            <a:r>
              <a:t>ES Harmony (code name during spec process)</a:t>
            </a:r>
          </a:p>
          <a:p>
            <a:pPr/>
            <a:r>
              <a:t>ES2015 (date spec finalized) </a:t>
            </a:r>
          </a:p>
          <a:p>
            <a:pPr/>
            <a:r>
              <a:t>ES.Next</a:t>
            </a:r>
          </a:p>
          <a:p>
            <a:pPr lvl="1"/>
            <a:r>
              <a:t>referred to ES6 at time of writing</a:t>
            </a:r>
          </a:p>
          <a:p>
            <a:pPr lvl="1"/>
            <a:r>
              <a:t>Currently refers to ES2017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49" name="JS Versions: ES201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JS Versions: ES2016</a:t>
            </a:r>
          </a:p>
          <a:p>
            <a:pPr/>
            <a:r>
              <a:t>Smaller update</a:t>
            </a:r>
          </a:p>
          <a:p>
            <a:pPr/>
            <a:r>
              <a:t>Introduces </a:t>
            </a:r>
          </a:p>
          <a:p>
            <a:pPr lvl="1"/>
            <a:r>
              <a:t>Decorators</a:t>
            </a:r>
          </a:p>
          <a:p>
            <a:pPr lvl="1"/>
            <a:r>
              <a:t>Exponentiation operator (**) </a:t>
            </a:r>
          </a:p>
          <a:p>
            <a:pPr lvl="1"/>
            <a:r>
              <a:t>Array.prototype.includes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52" name="JavaScript eco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JavaScript ecosystem</a:t>
            </a:r>
          </a:p>
          <a:p>
            <a:pPr/>
            <a:r>
              <a:t>Implementation of spec varies by browser</a:t>
            </a:r>
          </a:p>
          <a:p>
            <a:pPr/>
            <a:r>
              <a:t>Many browsers support some, but not all ES6</a:t>
            </a:r>
          </a:p>
          <a:p>
            <a:pPr/>
            <a:r>
              <a:t>This is where "transpilation" comes 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55" name="Transpil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Transpiler</a:t>
            </a:r>
          </a:p>
          <a:p>
            <a:pPr/>
            <a:r>
              <a:t>A build-time tool</a:t>
            </a:r>
          </a:p>
          <a:p>
            <a:pPr/>
            <a:r>
              <a:t>Converts unsupported features to plain JS</a:t>
            </a:r>
          </a:p>
          <a:p>
            <a:pPr/>
            <a:r>
              <a:t>Creates helper function libraries </a:t>
            </a:r>
          </a:p>
          <a:p>
            <a:pPr/>
            <a:r>
              <a:t>Outputs rewritten code to use helpers</a:t>
            </a:r>
          </a:p>
          <a:p>
            <a:pPr/>
            <a:r>
              <a:t>Ex: Babel, Traceur, Closure, MS TS compiler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58" name="Code-alo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Code-along</a:t>
            </a:r>
          </a:p>
          <a:p>
            <a:pPr/>
            <a:r>
              <a:t>Open Dev Tools </a:t>
            </a:r>
          </a:p>
          <a:p>
            <a:pPr/>
            <a:r>
              <a:t>Switch to "Console" tab, execute statements</a:t>
            </a:r>
          </a:p>
          <a:p>
            <a:pPr/>
            <a:r>
              <a:t>Tip: up arrow scrolls through previous entries</a:t>
            </a:r>
          </a:p>
          <a:p>
            <a:pPr/>
            <a:r>
              <a:t>Tip: execute 'console.clear()' to reset display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61" name="Syntax - Vari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Variables</a:t>
            </a:r>
          </a:p>
          <a:p>
            <a:pPr/>
            <a:r>
              <a:t>Declare using 'var' keyword</a:t>
            </a:r>
          </a:p>
          <a:p>
            <a:pPr/>
            <a:r>
              <a:t>var camelCasePreferred</a:t>
            </a:r>
          </a:p>
          <a:p>
            <a:pPr/>
            <a:r>
              <a:t>Gotcha: without 'strict' mode, 'var' not required</a:t>
            </a:r>
          </a:p>
          <a:p>
            <a:pPr lvl="1"/>
            <a:r>
              <a:t>Variables without 'var' global by default</a:t>
            </a:r>
          </a:p>
          <a:p>
            <a:pPr lvl="1"/>
            <a:r>
              <a:t>This includes misspellings, etc - bad news!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64" name="Syntax - Vari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Variables</a:t>
            </a:r>
          </a:p>
          <a:p>
            <a:pPr/>
            <a:r>
              <a:t>Valid names can't…</a:t>
            </a:r>
          </a:p>
          <a:p>
            <a:pPr lvl="1"/>
            <a:r>
              <a:t>contain space or dash </a:t>
            </a:r>
          </a:p>
          <a:p>
            <a:pPr lvl="1"/>
            <a:r>
              <a:t>start with a number</a:t>
            </a:r>
          </a:p>
          <a:p>
            <a:pPr lvl="1"/>
            <a:r>
              <a:t>be a reserved word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67" name="Syntax - Assign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Assignment</a:t>
            </a:r>
          </a:p>
          <a:p>
            <a:pPr/>
            <a:r>
              <a:t>Use = to assign a value to a variable</a:t>
            </a:r>
          </a:p>
          <a:p>
            <a:pPr/>
            <a:r>
              <a:t>var myVar =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70" name="Syntax - Semicol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Semicolon</a:t>
            </a:r>
          </a:p>
          <a:p>
            <a:pPr/>
            <a:r>
              <a:t>End every executable statement with ';'</a:t>
            </a:r>
          </a:p>
          <a:p>
            <a:pPr/>
            <a:r>
              <a:t>var myVar = 5;</a:t>
            </a:r>
          </a:p>
          <a:p>
            <a:pPr/>
            <a:r>
              <a:t>Gotcha: Automatic Semicolon Insertion (ASI)</a:t>
            </a:r>
          </a:p>
          <a:p>
            <a:pPr/>
            <a:r>
              <a:t>Strict mode does not disable ASI</a:t>
            </a:r>
          </a:p>
          <a:p>
            <a:pPr/>
            <a:r>
              <a:t>Note: non-executables do not end with ';'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73" name="Syntax - Primitiv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Primitives</a:t>
            </a:r>
          </a:p>
          <a:p>
            <a:pPr/>
            <a:r>
              <a:t>JS has five primitive types</a:t>
            </a:r>
          </a:p>
          <a:p>
            <a:pPr/>
            <a:r>
              <a:t>Number, String, Boolean, undefined, null</a:t>
            </a:r>
          </a:p>
          <a:p>
            <a:pPr/>
            <a:r>
              <a:t>Primitives are immutable</a:t>
            </a:r>
          </a:p>
          <a:p>
            <a:pPr/>
            <a:r>
              <a:t>Variables take on the type they're assigned</a:t>
            </a:r>
          </a:p>
          <a:p>
            <a:pPr/>
            <a:r>
              <a:t>'typeof myVar' returns "number"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el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Selectors</a:t>
            </a:r>
          </a:p>
        </p:txBody>
      </p:sp>
      <p:sp>
        <p:nvSpPr>
          <p:cNvPr id="132" name="Basic selector synt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Basic selector syntax</a:t>
            </a:r>
          </a:p>
          <a:p>
            <a:pPr>
              <a:lnSpc>
                <a:spcPct val="150000"/>
              </a:lnSpc>
            </a:pPr>
            <a:r>
              <a:t>Tag name</a:t>
            </a:r>
          </a:p>
          <a:p>
            <a:pPr>
              <a:lnSpc>
                <a:spcPct val="150000"/>
              </a:lnSpc>
            </a:pPr>
            <a:r>
              <a:t>Class name - dot</a:t>
            </a:r>
          </a:p>
          <a:p>
            <a:pPr>
              <a:lnSpc>
                <a:spcPct val="150000"/>
              </a:lnSpc>
            </a:pPr>
            <a:r>
              <a:t>ID name - hash</a:t>
            </a:r>
          </a:p>
          <a:p>
            <a:pPr>
              <a:lnSpc>
                <a:spcPct val="150000"/>
              </a:lnSpc>
            </a:pPr>
            <a:r>
              <a:t>Tag plus class or ID</a:t>
            </a:r>
          </a:p>
        </p:txBody>
      </p:sp>
      <p:sp>
        <p:nvSpPr>
          <p:cNvPr id="133" name="table { /* applies to any and every table */ }"/>
          <p:cNvSpPr txBox="1"/>
          <p:nvPr/>
        </p:nvSpPr>
        <p:spPr>
          <a:xfrm>
            <a:off x="2337606" y="4531828"/>
            <a:ext cx="7826996" cy="459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table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rPr>
                <a:solidFill>
                  <a:srgbClr val="F4F4F4"/>
                </a:solidFill>
              </a:rPr>
              <a:t> </a:t>
            </a:r>
            <a:r>
              <a:t>/* applies to any and every table */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  <p:sp>
        <p:nvSpPr>
          <p:cNvPr id="134" name=".sale { /* applies to any element with class=&quot;sale&quot; */ }"/>
          <p:cNvSpPr txBox="1"/>
          <p:nvPr/>
        </p:nvSpPr>
        <p:spPr>
          <a:xfrm>
            <a:off x="2364075" y="5948384"/>
            <a:ext cx="9076880" cy="43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.sale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rPr>
                <a:solidFill>
                  <a:srgbClr val="F4F4F4"/>
                </a:solidFill>
              </a:rPr>
              <a:t> </a:t>
            </a:r>
            <a:r>
              <a:t>/* applies to any element with class="sale" */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  <p:sp>
        <p:nvSpPr>
          <p:cNvPr id="135" name="#special { /* applies to any element with id=&quot;special&quot;  }…"/>
          <p:cNvSpPr txBox="1"/>
          <p:nvPr/>
        </p:nvSpPr>
        <p:spPr>
          <a:xfrm>
            <a:off x="2364075" y="7251699"/>
            <a:ext cx="9396972" cy="79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#special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rPr>
                <a:solidFill>
                  <a:srgbClr val="F4F4F4"/>
                </a:solidFill>
              </a:rPr>
              <a:t> </a:t>
            </a:r>
            <a:r>
              <a:t>/* applies to any element with id="special" 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}</a:t>
            </a:r>
            <a:endParaRPr>
              <a:solidFill>
                <a:srgbClr val="34BBC8"/>
              </a:solidFill>
            </a:endParaRP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*/ Note that id value must be unique within html doc */</a:t>
            </a:r>
          </a:p>
        </p:txBody>
      </p:sp>
      <p:sp>
        <p:nvSpPr>
          <p:cNvPr id="136" name="table.sale { /* applies to any table with class=&quot;sale&quot; */ }"/>
          <p:cNvSpPr txBox="1"/>
          <p:nvPr/>
        </p:nvSpPr>
        <p:spPr>
          <a:xfrm>
            <a:off x="2364075" y="8742384"/>
            <a:ext cx="9557018" cy="43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table.sale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rPr>
                <a:solidFill>
                  <a:srgbClr val="F4F4F4"/>
                </a:solidFill>
              </a:rPr>
              <a:t> </a:t>
            </a:r>
            <a:r>
              <a:t>/* applies to any table with class="sale" */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76" name="Primitives - undefin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Primitives - undefined</a:t>
            </a:r>
          </a:p>
          <a:p>
            <a:pPr/>
            <a:r>
              <a:t>Placeholder value</a:t>
            </a:r>
          </a:p>
          <a:p>
            <a:pPr/>
            <a:r>
              <a:t>Used when JS needs to return something</a:t>
            </a:r>
          </a:p>
          <a:p>
            <a:pPr/>
            <a:r>
              <a:t>var myVar; // returns undefined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79" name="Primitives - Numb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Primitives - Number </a:t>
            </a:r>
          </a:p>
          <a:p>
            <a:pPr/>
            <a:r>
              <a:t>Number literals written as plain digits</a:t>
            </a:r>
          </a:p>
          <a:p>
            <a:pPr/>
            <a:r>
              <a:t>var myVar = 5; </a:t>
            </a:r>
          </a:p>
          <a:p>
            <a:pPr/>
            <a:r>
              <a:t>Gotcha: implemented as floating point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82" name="Primitives - Str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Primitives - String</a:t>
            </a:r>
          </a:p>
          <a:p>
            <a:pPr/>
            <a:r>
              <a:t>Single or double quotes</a:t>
            </a:r>
          </a:p>
          <a:p>
            <a:pPr/>
            <a:r>
              <a:t>var myVar = "5"; </a:t>
            </a:r>
          </a:p>
          <a:p>
            <a:pPr/>
            <a:r>
              <a:t>String primitives can't be changed</a:t>
            </a:r>
          </a:p>
          <a:p>
            <a:pPr/>
            <a:r>
              <a:t>"5" = "Five"; // error: invalid left side assignment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85" name="Primitives - Boole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Primitives - Boolean</a:t>
            </a:r>
          </a:p>
          <a:p>
            <a:pPr/>
            <a:r>
              <a:t>true or false (keywords - no quotes)</a:t>
            </a:r>
          </a:p>
          <a:p>
            <a:pPr/>
            <a:r>
              <a:t>var myVar = true;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88" name="Primitives - Nu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Primitives - Null</a:t>
            </a:r>
          </a:p>
          <a:p>
            <a:pPr/>
            <a:r>
              <a:t>An implementation quirk from version 1</a:t>
            </a:r>
          </a:p>
          <a:p>
            <a:pPr/>
            <a:r>
              <a:t>Can be used similar to undefined</a:t>
            </a:r>
          </a:p>
          <a:p>
            <a:pPr/>
            <a:r>
              <a:t>Subtly different though (typeof null === 'object')</a:t>
            </a:r>
          </a:p>
          <a:p>
            <a:pPr/>
            <a:r>
              <a:t>Best to just ignore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91" name="Syntax - Opera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Operators</a:t>
            </a:r>
          </a:p>
          <a:p>
            <a:pPr/>
            <a:r>
              <a:t>Parentheses are the "expression" operator</a:t>
            </a:r>
          </a:p>
          <a:p>
            <a:pPr/>
            <a:r>
              <a:t>Evaluate contents and return value</a:t>
            </a:r>
          </a:p>
          <a:p>
            <a:pPr/>
            <a:r>
              <a:t>Like order of operations in math</a:t>
            </a:r>
          </a:p>
          <a:p>
            <a:pPr/>
            <a:r>
              <a:t>typeof ( typeof myVar; ); // returns "string"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94" name="Syntax - Opera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Operators</a:t>
            </a:r>
          </a:p>
          <a:p>
            <a:pPr/>
            <a:r>
              <a:t>Typical math operators: +, -, *, /</a:t>
            </a:r>
          </a:p>
          <a:p>
            <a:pPr/>
            <a:r>
              <a:t>Increment ( ++/— ) and self-add ( += )</a:t>
            </a:r>
          </a:p>
          <a:p>
            <a:pPr/>
            <a:r>
              <a:t>Gotcha: + also performs string concatenation</a:t>
            </a:r>
          </a:p>
          <a:p>
            <a:pPr/>
            <a:r>
              <a:t>5 + 5 // returns 10</a:t>
            </a:r>
          </a:p>
          <a:p>
            <a:pPr/>
            <a:r>
              <a:t>5 + "5" // returns "55"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97" name="Syntax - Opera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Operators</a:t>
            </a:r>
          </a:p>
          <a:p>
            <a:pPr/>
            <a:r>
              <a:t>Compare using triple equals, ===</a:t>
            </a:r>
          </a:p>
          <a:p>
            <a:pPr/>
            <a:r>
              <a:t>Negative comparison via !==</a:t>
            </a:r>
          </a:p>
          <a:p>
            <a:pPr/>
            <a:r>
              <a:t>typeof ( typeof myVar; ) !== 'string'; //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00" name="Syntax - Opera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Operators</a:t>
            </a:r>
          </a:p>
          <a:p>
            <a:pPr/>
            <a:r>
              <a:t>Big Gotcha - double equals</a:t>
            </a:r>
          </a:p>
          <a:p>
            <a:pPr/>
            <a:r>
              <a:t>Performs type conversion</a:t>
            </a:r>
          </a:p>
          <a:p>
            <a:pPr/>
            <a:r>
              <a:t>5 == "5" // true - this can cause weird bugs</a:t>
            </a:r>
          </a:p>
          <a:p>
            <a:pPr/>
            <a:r>
              <a:t>No good reason to ever use double equals</a:t>
            </a:r>
          </a:p>
          <a:p>
            <a:pPr/>
            <a:r>
              <a:t>Use a "linter" (build tool) to detect &amp; remove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03" name="Gotcha - &quot;falsy&quo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Gotcha - "falsy"</a:t>
            </a:r>
          </a:p>
          <a:p>
            <a:pPr/>
            <a:r>
              <a:t>Booleans not the only type evaluated</a:t>
            </a:r>
          </a:p>
          <a:p>
            <a:pPr/>
            <a:r>
              <a:t>Any variable can be evaluated as if boolean</a:t>
            </a:r>
          </a:p>
          <a:p>
            <a:pPr/>
            <a:r>
              <a:t>0, empty string (""), and undefined are "falsy"</a:t>
            </a:r>
          </a:p>
          <a:p>
            <a:pPr/>
            <a:r>
              <a:t>var falsyVar = ''; ( falsyVar ) // returns false</a:t>
            </a:r>
          </a:p>
          <a:p>
            <a:pPr/>
            <a:r>
              <a:t>All other values evaluate as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el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Selectors</a:t>
            </a:r>
          </a:p>
        </p:txBody>
      </p:sp>
      <p:sp>
        <p:nvSpPr>
          <p:cNvPr id="139" name="Combina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Combinators</a:t>
            </a:r>
          </a:p>
          <a:p>
            <a:pPr>
              <a:lnSpc>
                <a:spcPct val="150000"/>
              </a:lnSpc>
            </a:pPr>
            <a:r>
              <a:t>Asterisk is "universal selector" (wild card)</a:t>
            </a:r>
          </a:p>
          <a:p>
            <a:pPr>
              <a:lnSpc>
                <a:spcPct val="150000"/>
              </a:lnSpc>
            </a:pPr>
            <a:r>
              <a:t>Simple space indicates descendants</a:t>
            </a:r>
          </a:p>
          <a:p>
            <a:pPr>
              <a:lnSpc>
                <a:spcPct val="150000"/>
              </a:lnSpc>
            </a:pPr>
            <a:r>
              <a:t>Greater than limits to direct descendants</a:t>
            </a:r>
          </a:p>
          <a:p>
            <a:pPr>
              <a:lnSpc>
                <a:spcPct val="150000"/>
              </a:lnSpc>
            </a:pPr>
            <a:r>
              <a:t>Comma creates groups which share a rule</a:t>
            </a:r>
          </a:p>
        </p:txBody>
      </p:sp>
      <p:sp>
        <p:nvSpPr>
          <p:cNvPr id="140" name="* { /* applies to any element */ }"/>
          <p:cNvSpPr txBox="1"/>
          <p:nvPr/>
        </p:nvSpPr>
        <p:spPr>
          <a:xfrm>
            <a:off x="2337606" y="4531828"/>
            <a:ext cx="5814988" cy="459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*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rPr>
                <a:solidFill>
                  <a:srgbClr val="F4F4F4"/>
                </a:solidFill>
              </a:rPr>
              <a:t> </a:t>
            </a:r>
            <a:r>
              <a:t>/* applies to any element */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  <p:sp>
        <p:nvSpPr>
          <p:cNvPr id="141" name="ul * { /* applies to any element within any ul */ }"/>
          <p:cNvSpPr txBox="1"/>
          <p:nvPr/>
        </p:nvSpPr>
        <p:spPr>
          <a:xfrm>
            <a:off x="2364075" y="5948384"/>
            <a:ext cx="8276650" cy="43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*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rPr>
                <a:solidFill>
                  <a:srgbClr val="F4F4F4"/>
                </a:solidFill>
              </a:rPr>
              <a:t> </a:t>
            </a:r>
            <a:r>
              <a:t>/* applies to any element within any ul */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  <p:sp>
        <p:nvSpPr>
          <p:cNvPr id="142" name="ul &gt; * { /* applies -directly- under ul - no grandkids */ }"/>
          <p:cNvSpPr txBox="1"/>
          <p:nvPr/>
        </p:nvSpPr>
        <p:spPr>
          <a:xfrm>
            <a:off x="2364075" y="7340600"/>
            <a:ext cx="9557018" cy="434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D53BD3"/>
                </a:solidFill>
              </a:rPr>
              <a:t>&gt;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*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rPr>
                <a:solidFill>
                  <a:srgbClr val="F4F4F4"/>
                </a:solidFill>
              </a:rPr>
              <a:t> </a:t>
            </a:r>
            <a:r>
              <a:t>/* applies -directly- under ul - no grandkids */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  <p:sp>
        <p:nvSpPr>
          <p:cNvPr id="143" name="ul *, p a { /* anything within ul, also any a under p  */ }"/>
          <p:cNvSpPr txBox="1"/>
          <p:nvPr/>
        </p:nvSpPr>
        <p:spPr>
          <a:xfrm>
            <a:off x="2364075" y="8732815"/>
            <a:ext cx="9557018" cy="434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CD7923"/>
                </a:solidFill>
              </a:rPr>
              <a:t>*, p a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{</a:t>
            </a:r>
            <a:r>
              <a:rPr>
                <a:solidFill>
                  <a:srgbClr val="F4F4F4"/>
                </a:solidFill>
              </a:rPr>
              <a:t> </a:t>
            </a:r>
            <a:r>
              <a:t>/* anything within ul, also any a under p  */</a:t>
            </a:r>
            <a:r>
              <a:rPr>
                <a:solidFill>
                  <a:srgbClr val="F4F4F4"/>
                </a:solidFill>
              </a:rPr>
              <a:t>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06" name="Control Struct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Control Structures</a:t>
            </a:r>
          </a:p>
          <a:p>
            <a:pPr/>
            <a:r>
              <a:t>if ( expression) { // then } else { // else }</a:t>
            </a:r>
          </a:p>
          <a:p>
            <a:pPr/>
            <a:r>
              <a:t>for (var i=0; i &lt; condition; i++) { // loop } </a:t>
            </a:r>
          </a:p>
          <a:p>
            <a:pPr/>
            <a:r>
              <a:t>while ( testValue ) { // until testValue !== true 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Lab: FizzBuzz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FizzBuzz</a:t>
            </a:r>
          </a:p>
        </p:txBody>
      </p:sp>
      <p:sp>
        <p:nvSpPr>
          <p:cNvPr id="309" name="Implement FizzBuzz in 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Implement FizzBuzz in JS</a:t>
            </a:r>
          </a:p>
          <a:p>
            <a:pPr/>
            <a:r>
              <a:t>For 1 to 100, print each number unless</a:t>
            </a:r>
          </a:p>
          <a:p>
            <a:pPr lvl="1"/>
            <a:r>
              <a:t>Divisible by 3, print "Fizz"</a:t>
            </a:r>
          </a:p>
          <a:p>
            <a:pPr lvl="1"/>
            <a:r>
              <a:t>Divisible by 5, print "Buzz"</a:t>
            </a:r>
          </a:p>
          <a:p>
            <a:pPr lvl="1"/>
            <a:r>
              <a:t>Divisible by 3 and 5, print "FizzBuzz"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12" name="Obj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Objects</a:t>
            </a:r>
          </a:p>
          <a:p>
            <a:pPr/>
            <a:r>
              <a:t>Everything that's not a primitive is an Object</a:t>
            </a:r>
          </a:p>
          <a:p>
            <a:pPr/>
            <a:r>
              <a:t>Objects are not much more than </a:t>
            </a:r>
          </a:p>
          <a:p>
            <a:pPr lvl="1"/>
            <a:r>
              <a:t>Property names</a:t>
            </a:r>
          </a:p>
          <a:p>
            <a:pPr lvl="1"/>
            <a:r>
              <a:t>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15" name="Object Liter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Object Literal</a:t>
            </a:r>
          </a:p>
          <a:p>
            <a:pPr marL="0" indent="0">
              <a:buSzTx/>
              <a:buNone/>
            </a:pPr>
            <a:r>
              <a:t>{ propName: "Property value", propMeta: myVar }</a:t>
            </a:r>
          </a:p>
          <a:p>
            <a:pPr/>
            <a:r>
              <a:t>Similar constraints as variables on names</a:t>
            </a:r>
          </a:p>
          <a:p>
            <a:pPr/>
            <a:r>
              <a:t>Value can be any valid JS data</a:t>
            </a:r>
          </a:p>
          <a:p>
            <a:pPr/>
            <a:r>
              <a:t>Note comma between pairs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18" name="Object Property Ac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Object Property Access</a:t>
            </a:r>
          </a:p>
          <a:p>
            <a:pPr/>
            <a:r>
              <a:t>Dot operator: someObject.propName</a:t>
            </a:r>
          </a:p>
          <a:p>
            <a:pPr/>
            <a:r>
              <a:t>Bracket operator: someObject[ propName ]</a:t>
            </a:r>
          </a:p>
          <a:p>
            <a:pPr lvl="1"/>
            <a:r>
              <a:t>Allows dynamic lookup (use a variable)</a:t>
            </a:r>
          </a:p>
          <a:p>
            <a:pPr lvl="1"/>
            <a:r>
              <a:t>Property names can contain spaces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Lab: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Objects</a:t>
            </a:r>
          </a:p>
        </p:txBody>
      </p:sp>
      <p:sp>
        <p:nvSpPr>
          <p:cNvPr id="321" name="Create a new file, players.js, and &lt;script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Create a new file, players.js, and &lt;script&gt;</a:t>
            </a:r>
          </a:p>
          <a:p>
            <a:pPr/>
            <a:r>
              <a:t>Add objects which correspond to players</a:t>
            </a:r>
          </a:p>
          <a:p>
            <a:pPr lvl="1"/>
            <a:r>
              <a:t>Name, Bio, Image, etc</a:t>
            </a:r>
          </a:p>
          <a:p>
            <a:pPr/>
            <a:r>
              <a:t>Load page in browser</a:t>
            </a:r>
          </a:p>
          <a:p>
            <a:pPr/>
            <a:r>
              <a:t>Access object properties in console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24" name="Array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Arrays</a:t>
            </a:r>
          </a:p>
          <a:p>
            <a:pPr/>
            <a:r>
              <a:t>Specialized Objects: ordered lists</a:t>
            </a:r>
          </a:p>
          <a:p>
            <a:pPr/>
            <a:r>
              <a:t>Contents can be a mix of any JS data</a:t>
            </a:r>
          </a:p>
          <a:p>
            <a:pPr/>
            <a:r>
              <a:t>Dynamic bounds, no allocation needed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27" name="Array Literal Synt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Array Literal Syntax</a:t>
            </a:r>
          </a:p>
          <a:p>
            <a:pPr/>
            <a:r>
              <a:t>Brackets containing comma-separated items</a:t>
            </a:r>
          </a:p>
          <a:p>
            <a:pPr/>
            <a:r>
              <a:t>var myArr = [ 1, 2, "three", varFour ];</a:t>
            </a:r>
          </a:p>
          <a:p>
            <a:pPr/>
            <a:r>
              <a:t>Access using Object bracket notation</a:t>
            </a:r>
          </a:p>
          <a:p>
            <a:pPr/>
            <a:r>
              <a:t>myArr[3]; // returns "three"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30" name="Object &quot;boxing&quo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Object "boxing"</a:t>
            </a:r>
          </a:p>
          <a:p>
            <a:pPr/>
            <a:r>
              <a:t>"some string".length returns 11</a:t>
            </a:r>
          </a:p>
          <a:p>
            <a:pPr/>
            <a:r>
              <a:t>How does a primitive have a method?</a:t>
            </a:r>
          </a:p>
          <a:p>
            <a:pPr/>
            <a:r>
              <a:t>Primitive is being converted to an object</a:t>
            </a:r>
          </a:p>
          <a:p>
            <a:pPr/>
            <a:r>
              <a:t>String( "some string" ).length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33" name="Construc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Constructors</a:t>
            </a:r>
          </a:p>
          <a:p>
            <a:pPr/>
            <a:r>
              <a:t>All primitives have a corresponding constructor</a:t>
            </a:r>
          </a:p>
          <a:p>
            <a:pPr/>
            <a:r>
              <a:t>Constructor is an ordinary function </a:t>
            </a:r>
          </a:p>
          <a:p>
            <a:pPr/>
            <a:r>
              <a:t>Capitalized name</a:t>
            </a:r>
          </a:p>
          <a:p>
            <a:pPr/>
            <a:r>
              <a:t>String( "some string" ), Number( 42 )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el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Selectors</a:t>
            </a:r>
          </a:p>
        </p:txBody>
      </p:sp>
      <p:sp>
        <p:nvSpPr>
          <p:cNvPr id="146" name="&lt;ul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li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lvl="4" marL="0" indent="905255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class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"one"</a:t>
            </a:r>
            <a:r>
              <a:rPr>
                <a:solidFill>
                  <a:srgbClr val="34BBC8"/>
                </a:solidFill>
              </a:rPr>
              <a:t>&gt;One&lt;/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34BBC8"/>
              </a:solidFill>
            </a:endParaRPr>
          </a:p>
          <a:p>
            <a:pPr lvl="3" marL="0" indent="678941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4BBC8"/>
                </a:solidFill>
              </a:rPr>
              <a:t> &lt;/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li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 </a:t>
            </a:r>
            <a:r>
              <a:rPr>
                <a:solidFill>
                  <a:srgbClr val="34BC26"/>
                </a:solidFill>
              </a:rPr>
              <a:t>class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"one" </a:t>
            </a:r>
            <a:r>
              <a:rPr>
                <a:solidFill>
                  <a:srgbClr val="34BC26"/>
                </a:solidFill>
              </a:rPr>
              <a:t>id</a:t>
            </a:r>
            <a:r>
              <a:rPr>
                <a:solidFill>
                  <a:srgbClr val="34BBC8"/>
                </a:solidFill>
              </a:rPr>
              <a:t>=</a:t>
            </a:r>
            <a:r>
              <a:rPr>
                <a:solidFill>
                  <a:srgbClr val="C33720"/>
                </a:solidFill>
              </a:rPr>
              <a:t>"two"</a:t>
            </a:r>
            <a:r>
              <a:rPr>
                <a:solidFill>
                  <a:srgbClr val="34BBC8"/>
                </a:solidFill>
              </a:rPr>
              <a:t>&gt;Two&lt;/</a:t>
            </a:r>
            <a:r>
              <a:rPr>
                <a:solidFill>
                  <a:srgbClr val="CD7923"/>
                </a:solidFill>
              </a:rPr>
              <a:t>a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li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li</a:t>
            </a:r>
            <a:r>
              <a:rPr>
                <a:solidFill>
                  <a:srgbClr val="34BBC8"/>
                </a:solidFill>
              </a:rPr>
              <a:t>&gt;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34BBC8"/>
                </a:solidFill>
              </a:rPr>
              <a:t>&lt;/</a:t>
            </a:r>
            <a:r>
              <a:rPr>
                <a:solidFill>
                  <a:srgbClr val="CD7923"/>
                </a:solidFill>
              </a:rPr>
              <a:t>ul</a:t>
            </a:r>
            <a:r>
              <a:rPr>
                <a:solidFill>
                  <a:srgbClr val="34BBC8"/>
                </a:solidFill>
              </a:rPr>
              <a:t>&gt;</a:t>
            </a:r>
            <a:r>
              <a:t> 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D792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</a:t>
            </a:r>
            <a:r>
              <a:rPr>
                <a:solidFill>
                  <a:srgbClr val="34BBC8"/>
                </a:solidFill>
              </a:rPr>
              <a:t>&lt;</a:t>
            </a:r>
            <a:r>
              <a:t>style</a:t>
            </a:r>
            <a:r>
              <a:rPr>
                <a:solidFill>
                  <a:srgbClr val="34BBC8"/>
                </a:solidFill>
              </a:rPr>
              <a:t>&gt;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/* will match both &lt;a&gt; */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ul</a:t>
            </a:r>
            <a:r>
              <a:t> </a:t>
            </a:r>
            <a:r>
              <a:rPr>
                <a:solidFill>
                  <a:srgbClr val="CD7923"/>
                </a:solidFill>
              </a:rPr>
              <a:t>li</a:t>
            </a:r>
            <a:r>
              <a:t> </a:t>
            </a:r>
            <a:r>
              <a:rPr>
                <a:solidFill>
                  <a:srgbClr val="CD7923"/>
                </a:solidFill>
              </a:rPr>
              <a:t>a</a:t>
            </a:r>
            <a:r>
              <a:t> </a:t>
            </a:r>
            <a:r>
              <a:rPr>
                <a:solidFill>
                  <a:srgbClr val="34BBC8"/>
                </a:solidFill>
              </a:rPr>
              <a:t>{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C3372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  </a:t>
            </a:r>
            <a:r>
              <a:rPr>
                <a:solidFill>
                  <a:srgbClr val="34BC26"/>
                </a:solidFill>
              </a:rPr>
              <a:t>color</a:t>
            </a:r>
            <a:r>
              <a:rPr>
                <a:solidFill>
                  <a:srgbClr val="F4F4F4"/>
                </a:solidFill>
              </a:rPr>
              <a:t>: </a:t>
            </a:r>
            <a:r>
              <a:t>purple</a:t>
            </a:r>
            <a:r>
              <a:rPr>
                <a:solidFill>
                  <a:srgbClr val="F4F4F4"/>
                </a:solidFill>
              </a:rPr>
              <a:t>;</a:t>
            </a:r>
            <a:endParaRPr>
              <a:solidFill>
                <a:srgbClr val="F4F4F4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34BBC8"/>
                </a:solidFill>
              </a:rPr>
              <a:t>}</a:t>
            </a:r>
            <a:endParaRPr>
              <a:solidFill>
                <a:srgbClr val="34BBC8"/>
              </a:solidFill>
            </a:endParaRP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4F4F4"/>
                </a:solidFill>
              </a:rPr>
              <a:t>    </a:t>
            </a:r>
            <a:r>
              <a:t>/* will match only "two" */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5230E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ul</a:t>
            </a:r>
            <a:r>
              <a:t> </a:t>
            </a:r>
            <a:r>
              <a:rPr>
                <a:solidFill>
                  <a:srgbClr val="CD7923"/>
                </a:solidFill>
              </a:rPr>
              <a:t>li</a:t>
            </a:r>
            <a:r>
              <a:t> </a:t>
            </a:r>
            <a:r>
              <a:rPr>
                <a:solidFill>
                  <a:srgbClr val="D53BD3"/>
                </a:solidFill>
              </a:rPr>
              <a:t>&gt;</a:t>
            </a:r>
            <a:r>
              <a:t> </a:t>
            </a:r>
            <a:r>
              <a:rPr>
                <a:solidFill>
                  <a:srgbClr val="CD7923"/>
                </a:solidFill>
              </a:rPr>
              <a:t>a</a:t>
            </a:r>
            <a:r>
              <a:t> </a:t>
            </a:r>
            <a:r>
              <a:rPr>
                <a:solidFill>
                  <a:srgbClr val="34BBC8"/>
                </a:solidFill>
              </a:rPr>
              <a:t>{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34BC26"/>
                </a:solidFill>
              </a:rPr>
              <a:t>color</a:t>
            </a:r>
            <a:r>
              <a:t>: </a:t>
            </a:r>
            <a:r>
              <a:rPr>
                <a:solidFill>
                  <a:srgbClr val="C33720"/>
                </a:solidFill>
              </a:rPr>
              <a:t>red</a:t>
            </a:r>
            <a:r>
              <a:t>;</a:t>
            </a:r>
          </a:p>
          <a:p>
            <a:pPr marL="0" indent="0" defTabSz="452627">
              <a:spcBef>
                <a:spcPts val="0"/>
              </a:spcBef>
              <a:buSzTx/>
              <a:buNone/>
              <a:tabLst>
                <a:tab pos="342900" algn="l"/>
                <a:tab pos="698500" algn="l"/>
                <a:tab pos="1054100" algn="l"/>
                <a:tab pos="1397000" algn="l"/>
                <a:tab pos="1752600" algn="l"/>
                <a:tab pos="2108200" algn="l"/>
                <a:tab pos="2463800" algn="l"/>
                <a:tab pos="2806700" algn="l"/>
                <a:tab pos="3162300" algn="l"/>
                <a:tab pos="3517900" algn="l"/>
                <a:tab pos="3860800" algn="l"/>
                <a:tab pos="4216400" algn="l"/>
              </a:tabLst>
              <a:defRPr sz="1782">
                <a:solidFill>
                  <a:srgbClr val="F4F4F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34BBC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36" name="'new' keywor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'new' keyword</a:t>
            </a:r>
          </a:p>
          <a:p>
            <a:pPr/>
            <a:r>
              <a:t>Adding the 'new' keyword creates an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instance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/>
            <a:r>
              <a:t>typeof String( "some string" ) // "string"</a:t>
            </a:r>
          </a:p>
          <a:p>
            <a:pPr/>
            <a:r>
              <a:t>typeof new String( "some string" ) // "object"</a:t>
            </a:r>
          </a:p>
          <a:p>
            <a:pPr/>
            <a:r>
              <a:t>More to come on how this 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39" name="Native Obj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Objects</a:t>
            </a:r>
          </a:p>
          <a:p>
            <a:pPr/>
            <a:r>
              <a:t>Constructors built into JavaScript</a:t>
            </a:r>
          </a:p>
          <a:p>
            <a:pPr/>
            <a:r>
              <a:t>Date, Math, RegExp, JSON, SyntaxError</a:t>
            </a:r>
          </a:p>
          <a:p>
            <a:pPr/>
            <a:r>
              <a:t>May return something very different w/o 'new'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342" name="Host obj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Host objects</a:t>
            </a:r>
          </a:p>
          <a:p>
            <a:pPr/>
            <a:r>
              <a:t>JS environment may provide additional functions</a:t>
            </a:r>
          </a:p>
          <a:p>
            <a:pPr/>
            <a:r>
              <a:t>In browser: XMLHttpRequest, Console</a:t>
            </a:r>
          </a:p>
          <a:p>
            <a:pPr/>
            <a:r>
              <a:t>In Node: Process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Lab: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Constructors</a:t>
            </a:r>
          </a:p>
        </p:txBody>
      </p:sp>
      <p:sp>
        <p:nvSpPr>
          <p:cNvPr id="345" name="Create two objects using Date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Create two objects using Date()</a:t>
            </a:r>
          </a:p>
          <a:p>
            <a:pPr/>
            <a:r>
              <a:t>With and without 'new' keyword</a:t>
            </a:r>
          </a:p>
          <a:p>
            <a:pPr/>
            <a:r>
              <a:t>Examine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348" name="What is a Functi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a Function?</a:t>
            </a:r>
          </a:p>
          <a:p>
            <a:pPr/>
            <a:r>
              <a:t>Functions are objects with certain methods</a:t>
            </a:r>
          </a:p>
          <a:p>
            <a:pPr/>
            <a:r>
              <a:t>call(), apply(), bind()</a:t>
            </a:r>
          </a:p>
          <a:p>
            <a:pPr/>
            <a:r>
              <a:t>myFunction() is sugar for myFunction.call()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351" name="Syntax - function decla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78358">
              <a:spcBef>
                <a:spcPts val="4100"/>
              </a:spcBef>
              <a:buSzTx/>
              <a:buNone/>
              <a:defRPr sz="3762"/>
            </a:pPr>
            <a:r>
              <a:t>Syntax - function declaration</a:t>
            </a:r>
          </a:p>
          <a:p>
            <a:pPr marL="0" indent="0" defTabSz="578358">
              <a:spcBef>
                <a:spcPts val="4100"/>
              </a:spcBef>
              <a:buSzTx/>
              <a:buNone/>
              <a:defRPr sz="3762"/>
            </a:pPr>
            <a:r>
              <a:t>function optionalName( arg1, arg2 ) {</a:t>
            </a:r>
          </a:p>
          <a:p>
            <a:pPr lvl="1" marL="0" indent="226313" defTabSz="578358">
              <a:spcBef>
                <a:spcPts val="4100"/>
              </a:spcBef>
              <a:buSzTx/>
              <a:buNone/>
              <a:defRPr sz="3762"/>
            </a:pPr>
            <a:r>
              <a:t>// function body - executable statements</a:t>
            </a:r>
          </a:p>
          <a:p>
            <a:pPr lvl="1" marL="0" indent="226313" defTabSz="578358">
              <a:spcBef>
                <a:spcPts val="4100"/>
              </a:spcBef>
              <a:buSzTx/>
              <a:buNone/>
              <a:defRPr sz="3762"/>
            </a:pPr>
            <a:r>
              <a:t>var concatArgs = arg1.toString() + arg2.toString();</a:t>
            </a:r>
          </a:p>
          <a:p>
            <a:pPr lvl="1" marL="0" indent="226313" defTabSz="578358">
              <a:spcBef>
                <a:spcPts val="4100"/>
              </a:spcBef>
              <a:buSzTx/>
              <a:buNone/>
              <a:defRPr sz="3762"/>
            </a:pPr>
            <a:r>
              <a:t>return concatArgs;</a:t>
            </a:r>
          </a:p>
          <a:p>
            <a:pPr marL="0" indent="0" defTabSz="578358">
              <a:spcBef>
                <a:spcPts val="4100"/>
              </a:spcBef>
              <a:buSzTx/>
              <a:buNone/>
              <a:defRPr sz="3762"/>
            </a:pPr>
            <a:r>
              <a:t>} // note: no semicolon after function declaration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354" name="'return' keywor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'return' keyword</a:t>
            </a:r>
          </a:p>
          <a:p>
            <a:pPr/>
            <a:r>
              <a:t>Ends function execution</a:t>
            </a:r>
          </a:p>
          <a:p>
            <a:pPr/>
            <a:r>
              <a:t>Sends back any value provided to it</a:t>
            </a:r>
          </a:p>
          <a:p>
            <a:pPr/>
            <a:r>
              <a:t>Can appear multiple times (ex: 'if' branches)</a:t>
            </a:r>
          </a:p>
          <a:p>
            <a:pPr/>
            <a:r>
              <a:t>If not specified, implicit 'return undefined'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357" name="Syntax - function exec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function execution</a:t>
            </a:r>
          </a:p>
          <a:p>
            <a:pPr/>
            <a:r>
              <a:t>optionalName( "blerg", 555 );</a:t>
            </a:r>
          </a:p>
          <a:p>
            <a:pPr/>
            <a:r>
              <a:t>Maybe assign return value to a variable</a:t>
            </a:r>
          </a:p>
          <a:p>
            <a:pPr/>
            <a:r>
              <a:t>var myVar = optionalName( "blerg", 555 );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360" name="Syntax - Object metho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Syntax - Object methods</a:t>
            </a:r>
          </a:p>
          <a:p>
            <a:pPr/>
            <a:r>
              <a:t>Methods are properties which point to a function</a:t>
            </a:r>
          </a:p>
          <a:p>
            <a:pPr/>
            <a:r>
              <a:t>myObj.myMethod = optionalName;</a:t>
            </a:r>
          </a:p>
          <a:p>
            <a:pPr/>
            <a:r>
              <a:t>Note: assign to function definition ( no parentheses)</a:t>
            </a:r>
          </a:p>
          <a:p>
            <a:pPr/>
            <a:r>
              <a:t>myObj.myMethod( "blerg", 555 );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Lab: CLI TicTacTo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CLI TicTacToe</a:t>
            </a:r>
          </a:p>
        </p:txBody>
      </p:sp>
      <p:sp>
        <p:nvSpPr>
          <p:cNvPr id="363" name="Pl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Plan</a:t>
            </a:r>
          </a:p>
          <a:p>
            <a:pPr/>
            <a:r>
              <a:t>List requirements</a:t>
            </a:r>
          </a:p>
          <a:p>
            <a:pPr lvl="1"/>
            <a:r>
              <a:t>Immediate</a:t>
            </a:r>
          </a:p>
          <a:p>
            <a:pPr lvl="1"/>
            <a:r>
              <a:t>Eventual</a:t>
            </a:r>
          </a:p>
          <a:p>
            <a:pPr/>
            <a:r>
              <a:t>Determine high-level structure from requirements</a:t>
            </a:r>
          </a:p>
          <a:p>
            <a:pPr lvl="1"/>
            <a:r>
              <a:t>Think: input, handling, storage,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el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Selectors</a:t>
            </a:r>
          </a:p>
        </p:txBody>
      </p:sp>
      <p:sp>
        <p:nvSpPr>
          <p:cNvPr id="149" name="Attribute selec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Attribute selectors</a:t>
            </a:r>
          </a:p>
          <a:p>
            <a:pPr/>
            <a:r>
              <a:t>[attribute="value"]</a:t>
            </a:r>
          </a:p>
          <a:p>
            <a:pPr/>
            <a:r>
              <a:t>input[type="text"]</a:t>
            </a:r>
          </a:p>
          <a:p>
            <a:pPr/>
            <a:r>
              <a:t>^= begins with, $= ends with, *= contains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Lab: CLI TicTacTo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CLI TicTacToe</a:t>
            </a:r>
          </a:p>
        </p:txBody>
      </p:sp>
      <p:sp>
        <p:nvSpPr>
          <p:cNvPr id="366" name="Impl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Implement</a:t>
            </a:r>
          </a:p>
          <a:p>
            <a:pPr/>
            <a:r>
              <a:t>Start small - implement one at a time:</a:t>
            </a:r>
          </a:p>
          <a:p>
            <a:pPr/>
            <a:r>
              <a:t>Accept player/move info via window.prompt</a:t>
            </a:r>
          </a:p>
          <a:p>
            <a:pPr/>
            <a:r>
              <a:t>Check validity of input</a:t>
            </a:r>
          </a:p>
          <a:p>
            <a:pPr/>
            <a:r>
              <a:t>If valid, store input</a:t>
            </a:r>
          </a:p>
          <a:p>
            <a:pPr/>
            <a:r>
              <a:t>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el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Selectors</a:t>
            </a:r>
          </a:p>
        </p:txBody>
      </p:sp>
      <p:sp>
        <p:nvSpPr>
          <p:cNvPr id="152" name="pseudo-class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pseudo-classes</a:t>
            </a:r>
          </a:p>
          <a:p>
            <a:pPr/>
            <a:r>
              <a:t>Meta-info about elements</a:t>
            </a:r>
          </a:p>
          <a:p>
            <a:pPr/>
            <a:r>
              <a:t>div:hover</a:t>
            </a:r>
          </a:p>
          <a:p>
            <a:pPr/>
            <a:r>
              <a:t>a:visited</a:t>
            </a:r>
          </a:p>
          <a:p>
            <a:pPr/>
            <a:r>
              <a:t>ul:last-child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