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ermediate JavaScript"/>
          <p:cNvSpPr txBox="1"/>
          <p:nvPr>
            <p:ph type="ctrTitle"/>
          </p:nvPr>
        </p:nvSpPr>
        <p:spPr>
          <a:xfrm>
            <a:off x="928563" y="1638300"/>
            <a:ext cx="11147674" cy="3302000"/>
          </a:xfrm>
          <a:prstGeom prst="rect">
            <a:avLst/>
          </a:prstGeom>
        </p:spPr>
        <p:txBody>
          <a:bodyPr/>
          <a:lstStyle/>
          <a:p>
            <a:pPr/>
            <a:r>
              <a:t>Intermediate JavaScript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156" name="Specific first, then gener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Specific first, then general</a:t>
            </a:r>
          </a:p>
          <a:p>
            <a:pPr/>
            <a:r>
              <a:t>Use JS data structures to the fullest</a:t>
            </a:r>
          </a:p>
          <a:p>
            <a:pPr/>
            <a:r>
              <a:t>Emphasis on refactoring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abs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 Overview</a:t>
            </a:r>
          </a:p>
        </p:txBody>
      </p:sp>
      <p:sp>
        <p:nvSpPr>
          <p:cNvPr id="159" name="Click a button, add a new TicTacToe g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Click a button, add a new TicTacToe game</a:t>
            </a:r>
          </a:p>
          <a:p>
            <a:pPr/>
            <a:r>
              <a:t>Each new Game must be fully independent</a:t>
            </a:r>
          </a:p>
          <a:p>
            <a:pPr/>
            <a:r>
              <a:t>Needs: </a:t>
            </a:r>
          </a:p>
          <a:p>
            <a:pPr lvl="1"/>
            <a:r>
              <a:t>Create board dynamically on button click </a:t>
            </a:r>
          </a:p>
          <a:p>
            <a:pPr lvl="1"/>
            <a:r>
              <a:t>Create new program data structures</a:t>
            </a:r>
          </a:p>
          <a:p>
            <a:pPr lvl="1"/>
            <a:r>
              <a:t>Bind new structures to new 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ab: Refactor 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Refactor board</a:t>
            </a:r>
          </a:p>
        </p:txBody>
      </p:sp>
      <p:sp>
        <p:nvSpPr>
          <p:cNvPr id="162" name="Goal: Create game board dynamical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Create game board dynamically</a:t>
            </a:r>
          </a:p>
          <a:p>
            <a:pPr/>
            <a:r>
              <a:t>Reason: First step towards playing multiple games</a:t>
            </a:r>
          </a:p>
          <a:p>
            <a:pPr/>
            <a:r>
              <a:t>Method: Move board markup creation from .html file to JavaScript</a:t>
            </a:r>
          </a:p>
          <a:p>
            <a:pPr/>
            <a:r>
              <a:t>Instructions: 00-tictactoe-carryover/00-01-changes.txt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ab: Refactor confi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Refactor config</a:t>
            </a:r>
          </a:p>
        </p:txBody>
      </p:sp>
      <p:sp>
        <p:nvSpPr>
          <p:cNvPr id="165" name="Goal: Standardize app-level sett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Standardize app-level settings</a:t>
            </a:r>
          </a:p>
          <a:p>
            <a:pPr/>
            <a:r>
              <a:t>Reason: Settings shouldn't be stored in code</a:t>
            </a:r>
          </a:p>
          <a:p>
            <a:pPr/>
            <a:r>
              <a:t>Method: Create settings object &amp; move values there</a:t>
            </a:r>
          </a:p>
          <a:p>
            <a:pPr/>
            <a:r>
              <a:t>Instructions: 00-tictactoe-carryover/01-02-changes.txt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ab: Add but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Add button</a:t>
            </a:r>
          </a:p>
        </p:txBody>
      </p:sp>
      <p:sp>
        <p:nvSpPr>
          <p:cNvPr id="168" name="Goal: Add butt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Add button</a:t>
            </a:r>
          </a:p>
          <a:p>
            <a:pPr/>
            <a:r>
              <a:t>Reason: Click will add multiple games in next step</a:t>
            </a:r>
          </a:p>
          <a:p>
            <a:pPr/>
            <a:r>
              <a:t>Method: Create new controls file, bind to button</a:t>
            </a:r>
          </a:p>
          <a:p>
            <a:pPr/>
            <a:r>
              <a:t>Instructions: 00-tictactoe-carryover/01-02-changes.txt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ab: Bind but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Bind button</a:t>
            </a:r>
          </a:p>
        </p:txBody>
      </p:sp>
      <p:sp>
        <p:nvSpPr>
          <p:cNvPr id="171" name="Goal: Create new game board on cli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Create new game board on click</a:t>
            </a:r>
          </a:p>
          <a:p>
            <a:pPr/>
            <a:r>
              <a:t>Reason: Intermediate step</a:t>
            </a:r>
          </a:p>
          <a:p>
            <a:pPr/>
            <a:r>
              <a:t>Method: Hook up button</a:t>
            </a:r>
          </a:p>
          <a:p>
            <a:pPr/>
            <a:r>
              <a:t>Instructions: 01-multi-game-controls/00-01-changes.txt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74" name="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Problem</a:t>
            </a:r>
          </a:p>
          <a:p>
            <a:pPr/>
            <a:r>
              <a:t>ES5 JS lacked language features </a:t>
            </a:r>
          </a:p>
          <a:p>
            <a:pPr lvl="1"/>
            <a:r>
              <a:t>import/export</a:t>
            </a:r>
          </a:p>
          <a:p>
            <a:pPr lvl="1"/>
            <a:r>
              <a:t>private</a:t>
            </a:r>
          </a:p>
          <a:p>
            <a:pPr lvl="1"/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77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Arrays</a:t>
            </a:r>
          </a:p>
          <a:p>
            <a:pPr/>
            <a:r>
              <a:t>Objects</a:t>
            </a:r>
          </a:p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80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Arrays</a:t>
            </a:r>
          </a:p>
          <a:p>
            <a:pPr lvl="1"/>
            <a:r>
              <a:t>Natural for collections or lists </a:t>
            </a:r>
          </a:p>
          <a:p>
            <a:pPr lvl="1"/>
            <a:r>
              <a:t>Dynamic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83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Objects</a:t>
            </a:r>
          </a:p>
          <a:p>
            <a:pPr lvl="1"/>
            <a:r>
              <a:t>key/value stores</a:t>
            </a:r>
          </a:p>
          <a:p>
            <a:pPr lvl="1"/>
            <a:r>
              <a:t>Nesting for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y 1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32" name="Introductions / Icebre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Introductions / Icebreakers</a:t>
            </a:r>
          </a:p>
          <a:p>
            <a:pPr/>
            <a:r>
              <a:t>Course Overview</a:t>
            </a:r>
          </a:p>
          <a:p>
            <a:pPr/>
            <a:r>
              <a:t>Review &amp; Setup</a:t>
            </a:r>
          </a:p>
          <a:p>
            <a:pPr/>
            <a:r>
              <a:t>Advanced Closures &amp; Hoisting</a:t>
            </a:r>
          </a:p>
          <a:p>
            <a:pPr/>
            <a:r>
              <a:t>OO JS / Architecture &amp; Patterns</a:t>
            </a:r>
          </a:p>
          <a:p>
            <a:pPr/>
            <a:r>
              <a:t>JavaScript Modules: AMD &amp; CommonJS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86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Functions</a:t>
            </a:r>
          </a:p>
          <a:p>
            <a:pPr lvl="1"/>
            <a:r>
              <a:t>Delimit inner and outer scope</a:t>
            </a:r>
          </a:p>
          <a:p>
            <a:pPr lvl="1"/>
            <a:r>
              <a:t>Isolate inner scope</a:t>
            </a:r>
          </a:p>
          <a:p>
            <a:pPr lvl="1"/>
            <a:r>
              <a:t>Identify external dependencies via arguments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89" name="&quot;Revealing Module&quot; patt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"Revealing Module" pattern</a:t>
            </a:r>
          </a:p>
          <a:p>
            <a:pPr marL="0" indent="0">
              <a:buSzTx/>
              <a:buNone/>
            </a:pPr>
            <a:r>
              <a:t>function makeModule() {</a:t>
            </a:r>
          </a:p>
          <a:p>
            <a:pPr lvl="1" marL="0" indent="228600">
              <a:buSzTx/>
              <a:buNone/>
            </a:pPr>
            <a:r>
              <a:t>function inner() {…}</a:t>
            </a:r>
          </a:p>
          <a:p>
            <a:pPr lvl="1" marL="0" indent="228600">
              <a:buSzTx/>
              <a:buNone/>
            </a:pPr>
            <a:r>
              <a:t>return { outsideAccess: inner };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ab: Neste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Nested Objects</a:t>
            </a:r>
          </a:p>
        </p:txBody>
      </p:sp>
      <p:sp>
        <p:nvSpPr>
          <p:cNvPr id="192" name="Goal: Organize code for dynamic re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Goal: Organize code for dynamic reuse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Method: Move all functionality underneath global object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Notes: This is another intermediate step on the way to multiple games. Games will not fully work until the 03- step.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Instructions: 01-multi-game-controls/01-02-changes.txt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ab: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Constructors</a:t>
            </a:r>
          </a:p>
        </p:txBody>
      </p:sp>
      <p:sp>
        <p:nvSpPr>
          <p:cNvPr id="195" name="Goal: Independent g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Independent games</a:t>
            </a:r>
          </a:p>
          <a:p>
            <a:pPr/>
            <a:r>
              <a:t>Method: Create &amp; hold multiple games to correspond to multiple boards</a:t>
            </a:r>
          </a:p>
          <a:p>
            <a:pPr/>
            <a:r>
              <a:t>Instructions: 01-multi-game-controls/02-03-changes.txt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98" name="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Problem</a:t>
            </a:r>
          </a:p>
          <a:p>
            <a:pPr/>
            <a:r>
              <a:t>Writing in global scope not good practice</a:t>
            </a:r>
          </a:p>
          <a:p>
            <a:pPr lvl="1"/>
            <a:r>
              <a:t>"Pollution": all globals are visible to each other</a:t>
            </a:r>
          </a:p>
          <a:p>
            <a:pPr lvl="1"/>
            <a:r>
              <a:t>Collision: all globals can modify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01" name="Sol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Solution</a:t>
            </a:r>
          </a:p>
          <a:p>
            <a:pPr/>
            <a:r>
              <a:t>Anonymous functions</a:t>
            </a:r>
          </a:p>
          <a:p>
            <a:pPr lvl="1"/>
            <a:r>
              <a:t>Create new, nested scope</a:t>
            </a:r>
          </a:p>
          <a:p>
            <a:pPr lvl="1"/>
            <a:r>
              <a:t>Can't be accessed from outside</a:t>
            </a:r>
          </a:p>
          <a:p>
            <a:pPr lvl="1"/>
            <a:r>
              <a:t>No reference from global namespace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04" name="IIF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IIFE</a:t>
            </a:r>
          </a:p>
          <a:p>
            <a:pPr/>
            <a:r>
              <a:t>Immediately Invoked Function Expression</a:t>
            </a:r>
          </a:p>
          <a:p>
            <a:pPr/>
            <a:r>
              <a:t>Two sets of parentheses:</a:t>
            </a:r>
          </a:p>
          <a:p>
            <a:pPr/>
            <a:r>
              <a:t>(function( namedArg ) { … })( suppliedParam );</a:t>
            </a:r>
          </a:p>
          <a:p>
            <a:pPr/>
            <a:r>
              <a:t>Creates function, executes, exits</a:t>
            </a:r>
          </a:p>
          <a:p>
            <a:pPr/>
            <a:r>
              <a:t>Some data may be preserved by closure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07" name="Disadvant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Disadvantages</a:t>
            </a:r>
          </a:p>
          <a:p>
            <a:pPr/>
            <a:r>
              <a:t>Anonymous functions</a:t>
            </a:r>
          </a:p>
          <a:p>
            <a:pPr lvl="1"/>
            <a:r>
              <a:t>How to communicate without global handle?</a:t>
            </a:r>
          </a:p>
          <a:p>
            <a:pPr lvl="1"/>
            <a:r>
              <a:t>Answer: events</a:t>
            </a:r>
          </a:p>
          <a:p>
            <a:pPr lvl="1"/>
            <a:r>
              <a:t>Lack of global makes testing &amp; debugging harder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ab: Non-Glob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Non-Global</a:t>
            </a:r>
          </a:p>
        </p:txBody>
      </p:sp>
      <p:sp>
        <p:nvSpPr>
          <p:cNvPr id="210" name="Goal: Remove dependence on global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Remove dependence on global object</a:t>
            </a:r>
          </a:p>
          <a:p>
            <a:pPr/>
            <a:r>
              <a:t>Reason: Avoid pollution, protect data, encapsulation</a:t>
            </a:r>
          </a:p>
          <a:p>
            <a:pPr/>
            <a:r>
              <a:t>Method: Wrap constructor functions in IIFEs, communicate via events</a:t>
            </a:r>
          </a:p>
          <a:p>
            <a:pPr/>
            <a:r>
              <a:t>Instructions: 01-multi-game-controls/02-03-changes.txt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213" name="By James Burke, 2009, inspired by DojoJS and LAB.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By James Burke, 2009, inspired by DojoJS and LAB.js</a:t>
            </a:r>
          </a:p>
          <a:p>
            <a:pPr/>
            <a:r>
              <a:t>A module loader + dependency manager</a:t>
            </a:r>
          </a:p>
          <a:p>
            <a:pPr/>
            <a:r>
              <a:t>Closely tied to AMD format</a:t>
            </a:r>
          </a:p>
          <a:p>
            <a:pPr/>
            <a:r>
              <a:t>Also bundling &amp;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35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216" name="AM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AMD</a:t>
            </a:r>
          </a:p>
          <a:p>
            <a:pPr/>
            <a:r>
              <a:t>Async Module Definition</a:t>
            </a:r>
          </a:p>
          <a:p>
            <a:pPr/>
            <a:r>
              <a:t>A formal syntax for IIFE pattern improvement</a:t>
            </a:r>
          </a:p>
          <a:p>
            <a:pPr/>
            <a:r>
              <a:t>Assumes a function given named 'define'</a:t>
            </a:r>
          </a:p>
          <a:p>
            <a:pPr/>
            <a:r>
              <a:t>define( [ 'dependency'… ], function( dep ) {…}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219" name="AM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AMD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define( [ 'dependency'… ], function( dep ) {…} )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First argument is an array of dependency names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define() needs to know how to find these (separately)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Callback won't be executed until all deps are loaded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Deps are passed as args, in the order listed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define() does not execute callback until requested (lazy)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222" name="Require function - Entry po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Require function - Entry point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If only one entry point, add 'data-main' to script tag:</a:t>
            </a:r>
          </a:p>
          <a:p>
            <a:pPr marL="283368" indent="-283368" defTabSz="496569">
              <a:spcBef>
                <a:spcPts val="3500"/>
              </a:spcBef>
              <a:defRPr sz="32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&lt;script data-main="scripts/main" src="scripts/require.js"&gt;</a:t>
            </a:r>
            <a:r>
              <a:t> 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For multiple entry points: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require( [ 'src/init' ], function( init ) { …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Similar to define, but executes callback once deps 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225" name="Module 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Module loading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requirejs( [ 'src/init' ], function( init ) { …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Searches relative to baseUrl. Value from (descending):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require.config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data-main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the directory containing the html that loaded require.js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Note '.js' suffix optional on module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Lab: 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RequireJS</a:t>
            </a:r>
          </a:p>
        </p:txBody>
      </p:sp>
      <p:sp>
        <p:nvSpPr>
          <p:cNvPr id="228" name="Goal: Implement RequireJS to handle module 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17830" indent="-417830" defTabSz="549148">
              <a:spcBef>
                <a:spcPts val="3900"/>
              </a:spcBef>
              <a:defRPr sz="3572"/>
            </a:pPr>
            <a:r>
              <a:t>Goal: Implement RequireJS to handle module loading</a:t>
            </a:r>
          </a:p>
          <a:p>
            <a:pPr marL="417830" indent="-417830" defTabSz="549148">
              <a:spcBef>
                <a:spcPts val="3900"/>
              </a:spcBef>
              <a:defRPr sz="3572"/>
            </a:pPr>
            <a:r>
              <a:t>Reason: Improvement over homegrown module loading</a:t>
            </a:r>
          </a:p>
          <a:p>
            <a:pPr marL="417830" indent="-417830" defTabSz="549148">
              <a:spcBef>
                <a:spcPts val="3900"/>
              </a:spcBef>
              <a:defRPr sz="3572"/>
            </a:pPr>
            <a:r>
              <a:t>Method: Wrap constructors in define functions, add require scripts</a:t>
            </a:r>
          </a:p>
          <a:p>
            <a:pPr marL="417830" indent="-417830" defTabSz="549148">
              <a:spcBef>
                <a:spcPts val="3900"/>
              </a:spcBef>
              <a:defRPr sz="3572"/>
            </a:pPr>
            <a:r>
              <a:t>Note: Files in this example are carried over from 01-multi-game-controls, not 02-remove-global-object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8" name="Day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1</a:t>
            </a:r>
          </a:p>
          <a:p>
            <a:pPr/>
            <a:r>
              <a:t>OO JS / Architecture &amp; Patterns</a:t>
            </a:r>
          </a:p>
          <a:p>
            <a:pPr/>
            <a:r>
              <a:t>Advanced Closures &amp; Hoisting</a:t>
            </a:r>
          </a:p>
          <a:p>
            <a:pPr/>
            <a:r>
              <a:t>JavaScript Modules: AMD &amp; CommonJS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1" name="Day 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 </a:t>
            </a:r>
          </a:p>
          <a:p>
            <a:pPr/>
            <a:r>
              <a:t>Grunt </a:t>
            </a:r>
          </a:p>
          <a:p>
            <a:pPr/>
            <a:r>
              <a:t>Webpack</a:t>
            </a:r>
          </a:p>
          <a:p>
            <a:pPr/>
            <a:r>
              <a:t>Ajax &amp; Promises</a:t>
            </a:r>
          </a:p>
          <a:p>
            <a:pPr/>
            <a:r>
              <a:t>Sass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4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Foundation 5 CSS &amp; Sass</a:t>
            </a:r>
          </a:p>
          <a:p>
            <a:pPr/>
            <a:r>
              <a:t>Foundation 5 JS</a:t>
            </a:r>
          </a:p>
          <a:p>
            <a:pPr/>
            <a:r>
              <a:t>Responsive Design &amp; Grids</a:t>
            </a:r>
          </a:p>
          <a:p>
            <a:pPr/>
            <a:r>
              <a:t>Icon &amp; Web fonts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147" name="Common Historical Themes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Historical Themes</a:t>
            </a:r>
          </a:p>
          <a:p>
            <a:pPr/>
            <a:r>
              <a:t>Versionless - ad hoc feature support</a:t>
            </a:r>
          </a:p>
          <a:p>
            <a:pPr/>
            <a:r>
              <a:t>Stateless - data not stored between actions</a:t>
            </a:r>
          </a:p>
          <a:p>
            <a:pPr/>
            <a:r>
              <a:t>Backwards compatible &amp; fault tolerant</a:t>
            </a:r>
          </a:p>
          <a:p>
            <a:pPr/>
            <a:r>
              <a:t>Iterative - modern web not planned</a:t>
            </a:r>
          </a:p>
          <a:p>
            <a:pPr/>
            <a:r>
              <a:t>Community builds solutions between iterations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150" name="Goals for Web Development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Goals for Web Development</a:t>
            </a:r>
          </a:p>
          <a:p>
            <a:pPr/>
            <a:r>
              <a:t>Clear: easily identify which code does what</a:t>
            </a:r>
          </a:p>
          <a:p>
            <a:pPr/>
            <a:r>
              <a:t>Usable: productive and helpful for users</a:t>
            </a:r>
          </a:p>
          <a:p>
            <a:pPr/>
            <a:r>
              <a:t>Robust: work as often as possible; fail gracefully</a:t>
            </a:r>
          </a:p>
          <a:p>
            <a:pPr/>
            <a:r>
              <a:t>Limber: easily reuse and adapt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153" name="Best Practices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Best Practices</a:t>
            </a:r>
          </a:p>
          <a:p>
            <a:pPr/>
            <a:r>
              <a:t>Small pieces</a:t>
            </a:r>
          </a:p>
          <a:p>
            <a:pPr/>
            <a:r>
              <a:t>Good organization &amp; formatting</a:t>
            </a:r>
          </a:p>
          <a:p>
            <a:pPr/>
            <a:r>
              <a:t>Separation of Concerns / Single Responsibility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