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rmediate JavaScript"/>
          <p:cNvSpPr txBox="1"/>
          <p:nvPr>
            <p:ph type="ctrTitle"/>
          </p:nvPr>
        </p:nvSpPr>
        <p:spPr>
          <a:xfrm>
            <a:off x="928563" y="1638300"/>
            <a:ext cx="11147674" cy="3302000"/>
          </a:xfrm>
          <a:prstGeom prst="rect">
            <a:avLst/>
          </a:prstGeom>
        </p:spPr>
        <p:txBody>
          <a:bodyPr/>
          <a:lstStyle/>
          <a:p>
            <a:pPr/>
            <a:r>
              <a:t>Intermediate JavaScript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Foundation 5 CSS &amp; Sass</a:t>
            </a:r>
          </a:p>
          <a:p>
            <a:pPr/>
            <a:r>
              <a:t>Foundation 5 JS</a:t>
            </a:r>
          </a:p>
          <a:p>
            <a:pPr/>
            <a:r>
              <a:t>Responsive Design &amp; Grids</a:t>
            </a:r>
          </a:p>
          <a:p>
            <a:pPr/>
            <a:r>
              <a:t>Icon &amp; Web fonts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u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</a:p>
        </p:txBody>
      </p:sp>
      <p:sp>
        <p:nvSpPr>
          <p:cNvPr id="135" name="From ZURB, a design compan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From ZURB, a design company</a:t>
            </a:r>
          </a:p>
          <a:p>
            <a:pPr/>
            <a:r>
              <a:t>A Swiss Army Knife / framework</a:t>
            </a:r>
          </a:p>
          <a:p>
            <a:pPr lvl="1"/>
            <a:r>
              <a:t>Flexible grid, MQ breakpoints, resets</a:t>
            </a:r>
          </a:p>
          <a:p>
            <a:pPr lvl="1"/>
            <a:r>
              <a:t>UI Widgets</a:t>
            </a:r>
          </a:p>
          <a:p>
            <a:pPr lvl="1"/>
            <a:r>
              <a:t>SASS mixins</a:t>
            </a:r>
          </a:p>
          <a:p>
            <a:pPr lvl="1"/>
            <a:r>
              <a:t>JS plugin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u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</a:p>
        </p:txBody>
      </p:sp>
      <p:sp>
        <p:nvSpPr>
          <p:cNvPr id="138" name="The Grid…"/>
          <p:cNvSpPr txBox="1"/>
          <p:nvPr>
            <p:ph type="body" sz="quarter" idx="1"/>
          </p:nvPr>
        </p:nvSpPr>
        <p:spPr>
          <a:xfrm>
            <a:off x="952500" y="2590800"/>
            <a:ext cx="3804295" cy="6286500"/>
          </a:xfrm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The Grid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Start with rows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Add column spans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Ex: first row =    2 / 4 / 6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Each row adds up to 12 cols for current viewport</a:t>
            </a:r>
          </a:p>
        </p:txBody>
      </p:sp>
      <p:pic>
        <p:nvPicPr>
          <p:cNvPr id="139" name="Screen Shot 2017-03-15 at 1.40.14 PM.png" descr="Screen Shot 2017-03-15 at 1.40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950" y="2821400"/>
            <a:ext cx="7607300" cy="582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u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</a:t>
            </a:r>
          </a:p>
        </p:txBody>
      </p:sp>
      <p:sp>
        <p:nvSpPr>
          <p:cNvPr id="142" name="Simpler UI Widg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32993">
              <a:spcBef>
                <a:spcPts val="2300"/>
              </a:spcBef>
              <a:buSzTx/>
              <a:buNone/>
              <a:defRPr sz="3135"/>
            </a:pPr>
            <a:r>
              <a:t>Simpler UI Widgets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&lt;ul class="accordion" data-accordion&gt;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&lt;li class="accordion-item is-active" data-accordion-item&gt;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&lt;a href="#" class="accordion-title"&gt;Accordion 1&lt;/a&gt;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&lt;div class="accordion-content" data-tab-content&gt;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  I would start in the open state, due to using the `is-active` state class.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  &lt;/div&gt;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&lt;/li&gt;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  &lt;!-- ... --&gt;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2166"/>
            </a:pPr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V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SVG</a:t>
            </a:r>
          </a:p>
        </p:txBody>
      </p:sp>
      <p:sp>
        <p:nvSpPr>
          <p:cNvPr id="145" name="Scalable Vector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Scalable Vector Graphics</a:t>
            </a:r>
          </a:p>
          <a:p>
            <a:pPr marL="381000" indent="-381000">
              <a:buSzPct val="100000"/>
            </a:pPr>
            <a:r>
              <a:t>Creates graphic through calculation / drawing</a:t>
            </a:r>
          </a:p>
          <a:p>
            <a:pPr marL="381000" indent="-381000">
              <a:buSzPct val="100000"/>
            </a:pPr>
            <a:r>
              <a:t>As opposed to static "raster" or bitmap approach</a:t>
            </a:r>
          </a:p>
          <a:p>
            <a:pPr marL="381000" indent="-381000">
              <a:buSzPct val="100000"/>
            </a:pPr>
            <a:r>
              <a:t>Con: larger file size for small images</a:t>
            </a:r>
          </a:p>
          <a:p>
            <a:pPr marL="381000" indent="-381000">
              <a:buSzPct val="100000"/>
            </a:pPr>
            <a:r>
              <a:t>Pro: scales to any size</a:t>
            </a:r>
          </a:p>
          <a:p>
            <a:pPr marL="381000" indent="-381000">
              <a:buSzPct val="100000"/>
            </a:pPr>
            <a:r>
              <a:t>Pro: can be changed programmatically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V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SVG</a:t>
            </a:r>
          </a:p>
        </p:txBody>
      </p:sp>
      <p:sp>
        <p:nvSpPr>
          <p:cNvPr id="148" name="&lt;svg width=&quot;100&quot; height=&quot;100&quot;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&lt;svg width="100" height="100"&gt;</a:t>
            </a:r>
          </a:p>
          <a:p>
            <a:pPr marL="0" indent="0">
              <a:buSzTx/>
              <a:buNone/>
            </a:pPr>
            <a:r>
              <a:t>  &lt;circle cx="50" cy="50" r="40" stroke="green" stroke-width="4" fill="yellow" /&gt;</a:t>
            </a:r>
          </a:p>
          <a:p>
            <a:pPr marL="0" indent="0">
              <a:buSzTx/>
              <a:buNone/>
            </a:pPr>
            <a:r>
              <a:t>&lt;/svg&gt;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Web Fo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Fonts</a:t>
            </a:r>
          </a:p>
        </p:txBody>
      </p:sp>
      <p:sp>
        <p:nvSpPr>
          <p:cNvPr id="151" name="@font-face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@font-face {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font-family: 'MyWebFont';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src: url('webfont.eot'); /* IE9 Compat Modes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src: url('webfont.eot?#iefix') format('embedded-opentype'), /* IE6-IE8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url('webfont.woff2') format('woff2'), /* Super Modern Browsers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url('webfont.woff') format('woff'), /* Pretty Modern Browsers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url('webfont.ttf')  format('truetype'), /* Safari, Android, iOS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     url('webfont.svg#svgFontName') format('svg'); /* Legacy iOS */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}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body {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  font-family: 'MyWebFont', Fallback, sans-serif;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824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c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Icons</a:t>
            </a:r>
          </a:p>
        </p:txBody>
      </p:sp>
      <p:sp>
        <p:nvSpPr>
          <p:cNvPr id="154" name="Icons are libraries of im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Icons are libraries of images</a:t>
            </a:r>
          </a:p>
          <a:p>
            <a:pPr/>
            <a:r>
              <a:t>Useful for UI like settings gear, mail envelope</a:t>
            </a:r>
          </a:p>
          <a:p>
            <a:pPr/>
            <a:r>
              <a:t>Foundation offers icons via web font</a:t>
            </a:r>
          </a:p>
          <a:p>
            <a:pPr/>
            <a:r>
              <a:t>add @font-face</a:t>
            </a:r>
          </a:p>
          <a:p>
            <a:pPr/>
            <a:r>
              <a:t>http://zurb.com/playground/foundation-icons</a:t>
            </a:r>
          </a:p>
          <a:p>
            <a:pPr/>
            <a:r>
              <a:t>Add class "general foundicon-[icon name]"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