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1040" r:id="rId2"/>
    <p:sldId id="1041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 Mark" initials="MM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B1F1"/>
    <a:srgbClr val="2179C2"/>
    <a:srgbClr val="65BBDD"/>
    <a:srgbClr val="2A72AC"/>
    <a:srgbClr val="E82B8F"/>
    <a:srgbClr val="5198D3"/>
    <a:srgbClr val="BC2662"/>
    <a:srgbClr val="1C6AAB"/>
    <a:srgbClr val="D6D6D6"/>
    <a:srgbClr val="9C9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54" autoAdjust="0"/>
    <p:restoredTop sz="91678" autoAdjust="0"/>
  </p:normalViewPr>
  <p:slideViewPr>
    <p:cSldViewPr snapToGrid="0" snapToObjects="1">
      <p:cViewPr>
        <p:scale>
          <a:sx n="100" d="100"/>
          <a:sy n="100" d="100"/>
        </p:scale>
        <p:origin x="920" y="5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5" d="100"/>
        <a:sy n="95" d="100"/>
      </p:scale>
      <p:origin x="0" y="0"/>
    </p:cViewPr>
  </p:notesTextViewPr>
  <p:sorterViewPr>
    <p:cViewPr>
      <p:scale>
        <a:sx n="172" d="100"/>
        <a:sy n="172" d="100"/>
      </p:scale>
      <p:origin x="0" y="81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/Ming/Desktop/Stockout%20Outlier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77772408222053"/>
          <c:y val="0.0466788289472768"/>
          <c:w val="0.902222759177795"/>
          <c:h val="0.88799106099466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Example!$G$2</c:f>
              <c:strCache>
                <c:ptCount val="1"/>
                <c:pt idx="0">
                  <c:v>Min-Q1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val>
            <c:numRef>
              <c:f>Example!$H$2</c:f>
              <c:numCache>
                <c:formatCode>0</c:formatCode>
                <c:ptCount val="1"/>
                <c:pt idx="0">
                  <c:v>3.0</c:v>
                </c:pt>
              </c:numCache>
            </c:numRef>
          </c:val>
        </c:ser>
        <c:ser>
          <c:idx val="1"/>
          <c:order val="1"/>
          <c:tx>
            <c:strRef>
              <c:f>Example!$G$3</c:f>
              <c:strCache>
                <c:ptCount val="1"/>
                <c:pt idx="0">
                  <c:v>Q1-Median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val>
            <c:numRef>
              <c:f>Example!$H$3</c:f>
              <c:numCache>
                <c:formatCode>0</c:formatCode>
                <c:ptCount val="1"/>
                <c:pt idx="0">
                  <c:v>3.0</c:v>
                </c:pt>
              </c:numCache>
            </c:numRef>
          </c:val>
        </c:ser>
        <c:ser>
          <c:idx val="2"/>
          <c:order val="2"/>
          <c:tx>
            <c:strRef>
              <c:f>Example!$G$4</c:f>
              <c:strCache>
                <c:ptCount val="1"/>
                <c:pt idx="0">
                  <c:v>Median-Q3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val>
            <c:numRef>
              <c:f>Example!$H$4</c:f>
              <c:numCache>
                <c:formatCode>0</c:formatCode>
                <c:ptCount val="1"/>
                <c:pt idx="0">
                  <c:v>3.0</c:v>
                </c:pt>
              </c:numCache>
            </c:numRef>
          </c:val>
        </c:ser>
        <c:ser>
          <c:idx val="3"/>
          <c:order val="3"/>
          <c:tx>
            <c:strRef>
              <c:f>Example!$G$5</c:f>
              <c:strCache>
                <c:ptCount val="1"/>
                <c:pt idx="0">
                  <c:v>Q3-Q3+1.5IQR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val>
            <c:numRef>
              <c:f>Example!$H$5</c:f>
              <c:numCache>
                <c:formatCode>0</c:formatCode>
                <c:ptCount val="1"/>
                <c:pt idx="0">
                  <c:v>2.0</c:v>
                </c:pt>
              </c:numCache>
            </c:numRef>
          </c:val>
        </c:ser>
        <c:ser>
          <c:idx val="4"/>
          <c:order val="4"/>
          <c:tx>
            <c:strRef>
              <c:f>Example!$G$6</c:f>
              <c:strCache>
                <c:ptCount val="1"/>
                <c:pt idx="0">
                  <c:v>Q3+1.5IQR-Max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Example!$H$6</c:f>
              <c:numCache>
                <c:formatCode>General</c:formatCode>
                <c:ptCount val="1"/>
                <c:pt idx="0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35293600"/>
        <c:axId val="835295376"/>
      </c:barChart>
      <c:catAx>
        <c:axId val="8352936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35295376"/>
        <c:crosses val="autoZero"/>
        <c:auto val="1"/>
        <c:lblAlgn val="ctr"/>
        <c:lblOffset val="100"/>
        <c:noMultiLvlLbl val="0"/>
      </c:catAx>
      <c:valAx>
        <c:axId val="835295376"/>
        <c:scaling>
          <c:orientation val="minMax"/>
        </c:scaling>
        <c:delete val="1"/>
        <c:axPos val="l"/>
        <c:majorTickMark val="none"/>
        <c:minorTickMark val="none"/>
        <c:tickLblPos val="nextTo"/>
        <c:crossAx val="835293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A904F-76E4-104E-8DE9-D7AC6A4A1063}" type="datetimeFigureOut">
              <a:rPr lang="en-US" smtClean="0"/>
              <a:t>1/19/17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18878-154F-AE40-A17E-EF2387B9A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61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18878-154F-AE40-A17E-EF2387B9AF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4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tiff"/><Relationship Id="rId3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714775" y="2524655"/>
            <a:ext cx="677768" cy="90369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innerShdw blurRad="635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 userDrawn="1"/>
        </p:nvSpPr>
        <p:spPr>
          <a:xfrm>
            <a:off x="714775" y="1563090"/>
            <a:ext cx="677768" cy="90369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635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 userDrawn="1"/>
        </p:nvSpPr>
        <p:spPr>
          <a:xfrm>
            <a:off x="714775" y="601525"/>
            <a:ext cx="677768" cy="90369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innerShdw blurRad="635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 userDrawn="1"/>
        </p:nvSpPr>
        <p:spPr>
          <a:xfrm>
            <a:off x="-6400" y="601528"/>
            <a:ext cx="677768" cy="1865255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innerShdw blurRad="635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 userDrawn="1"/>
        </p:nvSpPr>
        <p:spPr>
          <a:xfrm>
            <a:off x="-6400" y="0"/>
            <a:ext cx="677768" cy="5436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635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-6400" y="3486220"/>
            <a:ext cx="677768" cy="90369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innerShdw blurRad="635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/>
          <p:cNvSpPr/>
          <p:nvPr userDrawn="1"/>
        </p:nvSpPr>
        <p:spPr>
          <a:xfrm>
            <a:off x="-11280" y="4455515"/>
            <a:ext cx="677768" cy="90369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innerShdw blurRad="635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Rectangle 18"/>
          <p:cNvSpPr/>
          <p:nvPr userDrawn="1"/>
        </p:nvSpPr>
        <p:spPr>
          <a:xfrm>
            <a:off x="714775" y="4455518"/>
            <a:ext cx="677768" cy="187298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635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Rectangle 19"/>
          <p:cNvSpPr/>
          <p:nvPr userDrawn="1"/>
        </p:nvSpPr>
        <p:spPr>
          <a:xfrm>
            <a:off x="-11280" y="6392773"/>
            <a:ext cx="677768" cy="46522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635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Rectangle 20"/>
          <p:cNvSpPr/>
          <p:nvPr userDrawn="1"/>
        </p:nvSpPr>
        <p:spPr>
          <a:xfrm>
            <a:off x="714775" y="6392770"/>
            <a:ext cx="677768" cy="465231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innerShdw blurRad="635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>
          <a:xfrm>
            <a:off x="6543621" y="6136157"/>
            <a:ext cx="2077314" cy="3443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l"/>
            <a:r>
              <a:rPr lang="en-US" sz="1400" dirty="0">
                <a:solidFill>
                  <a:schemeClr val="bg1">
                    <a:lumMod val="50000"/>
                  </a:schemeClr>
                </a:solidFill>
                <a:cs typeface="Helvetica Neue"/>
              </a:rPr>
              <a:t>March 20, 2015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664" y="5516193"/>
            <a:ext cx="1933198" cy="51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943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59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57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3964241" y="6414093"/>
            <a:ext cx="257357" cy="6304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635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rot="16200000">
            <a:off x="3275906" y="6414093"/>
            <a:ext cx="257357" cy="63046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innerShdw blurRad="635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 rot="16200000">
            <a:off x="5001059" y="6065610"/>
            <a:ext cx="257357" cy="132742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innerShdw blurRad="635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 rot="16200000">
            <a:off x="6750835" y="6414093"/>
            <a:ext cx="257355" cy="63046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innerShdw blurRad="635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rot="16200000">
            <a:off x="8069631" y="5783632"/>
            <a:ext cx="257355" cy="189138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635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rot="16200000">
            <a:off x="1882610" y="6414093"/>
            <a:ext cx="257357" cy="63046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innerShdw blurRad="635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743712" y="365126"/>
            <a:ext cx="7771638" cy="36639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78316" y="6388609"/>
            <a:ext cx="2057400" cy="469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3922D-869F-3944-A4A5-22F2866957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85" y="203702"/>
            <a:ext cx="506552" cy="50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62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5"/>
          <p:cNvSpPr>
            <a:spLocks noGrp="1"/>
          </p:cNvSpPr>
          <p:nvPr>
            <p:ph type="title"/>
          </p:nvPr>
        </p:nvSpPr>
        <p:spPr>
          <a:xfrm>
            <a:off x="743712" y="365126"/>
            <a:ext cx="7771638" cy="36639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78316" y="6388609"/>
            <a:ext cx="2057400" cy="469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3922D-869F-3944-A4A5-22F2866957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85" y="203702"/>
            <a:ext cx="506552" cy="50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55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rot="16200000">
            <a:off x="7973568" y="5687568"/>
            <a:ext cx="1170432" cy="117043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635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 rot="16200000">
            <a:off x="7358602" y="6308782"/>
            <a:ext cx="549798" cy="54864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innerShdw blurRad="635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 rot="16200000">
            <a:off x="6740512" y="6308782"/>
            <a:ext cx="549798" cy="548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innerShdw blurRad="635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rot="16200000">
            <a:off x="6740512" y="5688147"/>
            <a:ext cx="549798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innerShdw blurRad="635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rot="16200000">
            <a:off x="6122422" y="6308781"/>
            <a:ext cx="549798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innerShdw blurRad="635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rot="16200000">
            <a:off x="5819165" y="5380623"/>
            <a:ext cx="549798" cy="115515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635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rot="16200000">
            <a:off x="4923279" y="6313193"/>
            <a:ext cx="549798" cy="548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635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 rot="16200000">
            <a:off x="3996146" y="6017098"/>
            <a:ext cx="549798" cy="1155155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innerShdw blurRad="635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 rot="16200000">
            <a:off x="4279727" y="5688147"/>
            <a:ext cx="549798" cy="548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innerShdw blurRad="635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48012" y="6034817"/>
            <a:ext cx="420624" cy="457200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 rot="16200000">
            <a:off x="3069013" y="5679744"/>
            <a:ext cx="549798" cy="548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635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 rot="16200000">
            <a:off x="2454627" y="6316354"/>
            <a:ext cx="549798" cy="54864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innerShdw blurRad="635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 rot="16200000">
            <a:off x="1836537" y="6316354"/>
            <a:ext cx="549798" cy="54864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innerShdw blurRad="635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 rot="16200000">
            <a:off x="618340" y="6316355"/>
            <a:ext cx="549798" cy="548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635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980" y="788688"/>
            <a:ext cx="2791866" cy="74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51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304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671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9529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1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820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28950" y="607593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750558" y="607593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3922D-869F-3944-A4A5-22F2866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6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189" rtl="0" eaLnBrk="1" latinLnBrk="0" hangingPunct="1">
        <a:spcBef>
          <a:spcPct val="0"/>
        </a:spcBef>
        <a:buNone/>
        <a:defRPr sz="2000" b="1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457189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2604221" y="3149262"/>
            <a:ext cx="3568281" cy="3158360"/>
            <a:chOff x="2604221" y="3149262"/>
            <a:chExt cx="3568281" cy="3158360"/>
          </a:xfrm>
        </p:grpSpPr>
        <p:grpSp>
          <p:nvGrpSpPr>
            <p:cNvPr id="84" name="Group 83"/>
            <p:cNvGrpSpPr/>
            <p:nvPr/>
          </p:nvGrpSpPr>
          <p:grpSpPr>
            <a:xfrm>
              <a:off x="2604221" y="3149262"/>
              <a:ext cx="3568281" cy="3158360"/>
              <a:chOff x="2675471" y="3149262"/>
              <a:chExt cx="3568281" cy="3158360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2675471" y="3149262"/>
                <a:ext cx="3568281" cy="3158360"/>
                <a:chOff x="2010450" y="3149262"/>
                <a:chExt cx="3568281" cy="3158360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2010450" y="3149262"/>
                  <a:ext cx="3377064" cy="3158360"/>
                  <a:chOff x="1784822" y="3173012"/>
                  <a:chExt cx="3377064" cy="3158360"/>
                </a:xfrm>
              </p:grpSpPr>
              <p:graphicFrame>
                <p:nvGraphicFramePr>
                  <p:cNvPr id="69" name="Chart 68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084676085"/>
                      </p:ext>
                    </p:extLst>
                  </p:nvPr>
                </p:nvGraphicFramePr>
                <p:xfrm>
                  <a:off x="1784822" y="3173012"/>
                  <a:ext cx="3377064" cy="3158360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3"/>
                  </a:graphicData>
                </a:graphic>
              </p:graphicFrame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3023941" y="3920282"/>
                    <a:ext cx="121680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" name="TextBox 27"/>
                <p:cNvSpPr txBox="1"/>
                <p:nvPr/>
              </p:nvSpPr>
              <p:spPr>
                <a:xfrm>
                  <a:off x="4462219" y="5968242"/>
                  <a:ext cx="8317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/>
                    <a:t>Min</a:t>
                  </a:r>
                  <a:endParaRPr lang="en-US" sz="1000" b="1" dirty="0"/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4462219" y="5393977"/>
                  <a:ext cx="8317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/>
                    <a:t>Q1</a:t>
                  </a:r>
                  <a:endParaRPr lang="en-US" sz="1000" b="1" dirty="0"/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4462219" y="4173751"/>
                  <a:ext cx="8317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/>
                    <a:t>Q3</a:t>
                  </a:r>
                  <a:endParaRPr lang="en-US" sz="1000" b="1" dirty="0"/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4476993" y="3781782"/>
                  <a:ext cx="110173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smtClean="0"/>
                    <a:t>Q3 + 1.5 </a:t>
                  </a:r>
                  <a:r>
                    <a:rPr lang="en-US" sz="1000" b="1" dirty="0" smtClean="0"/>
                    <a:t>X IQR</a:t>
                  </a:r>
                  <a:endParaRPr lang="en-US" sz="1000" b="1" dirty="0"/>
                </a:p>
              </p:txBody>
            </p:sp>
            <p:cxnSp>
              <p:nvCxnSpPr>
                <p:cNvPr id="76" name="Straight Arrow Connector 75"/>
                <p:cNvCxnSpPr/>
                <p:nvPr/>
              </p:nvCxnSpPr>
              <p:spPr>
                <a:xfrm>
                  <a:off x="4629651" y="4374943"/>
                  <a:ext cx="1726" cy="108770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TextBox 76"/>
                <p:cNvSpPr txBox="1"/>
                <p:nvPr/>
              </p:nvSpPr>
              <p:spPr>
                <a:xfrm>
                  <a:off x="4572000" y="4761898"/>
                  <a:ext cx="338554" cy="538920"/>
                </a:xfrm>
                <a:prstGeom prst="rect">
                  <a:avLst/>
                </a:prstGeom>
                <a:noFill/>
              </p:spPr>
              <p:txBody>
                <a:bodyPr vert="vert" wrap="square" rtlCol="0">
                  <a:spAutoFit/>
                </a:bodyPr>
                <a:lstStyle/>
                <a:p>
                  <a:r>
                    <a:rPr lang="en-US" sz="1000" b="1" smtClean="0"/>
                    <a:t>IQR</a:t>
                  </a:r>
                  <a:endParaRPr lang="en-US" sz="1000" b="1" dirty="0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3253834" y="3681184"/>
                  <a:ext cx="1220400" cy="203473"/>
                </a:xfrm>
                <a:prstGeom prst="rect">
                  <a:avLst/>
                </a:prstGeom>
                <a:pattFill prst="ltUpDiag">
                  <a:fgClr>
                    <a:schemeClr val="tx1"/>
                  </a:fgClr>
                  <a:bgClr>
                    <a:srgbClr val="FF0000"/>
                  </a:bgClr>
                </a:patt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TextBox 77"/>
              <p:cNvSpPr txBox="1"/>
              <p:nvPr/>
            </p:nvSpPr>
            <p:spPr>
              <a:xfrm>
                <a:off x="4216181" y="4705450"/>
                <a:ext cx="8317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/>
                  <a:t>Median</a:t>
                </a:r>
                <a:endParaRPr lang="en-US" sz="1000" b="1" dirty="0"/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5051775" y="3558073"/>
              <a:ext cx="831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Max</a:t>
              </a:r>
              <a:endParaRPr lang="en-US" sz="10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 smtClean="0"/>
              <a:t>Removing </a:t>
            </a:r>
            <a:r>
              <a:rPr lang="en-US" sz="2400" cap="none" dirty="0" err="1" smtClean="0"/>
              <a:t>Stockout</a:t>
            </a:r>
            <a:r>
              <a:rPr lang="en-US" sz="2400" cap="none" dirty="0" smtClean="0"/>
              <a:t> Outliers - Methodology</a:t>
            </a:r>
            <a:endParaRPr lang="en-US" sz="2400" cap="none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A3922D-869F-3944-A4A5-22F28669573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240911" y="4641448"/>
            <a:ext cx="787079" cy="2214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0" y="1476280"/>
                <a:ext cx="9144000" cy="5486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smtClean="0">
                          <a:latin typeface="Cambria Math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CA" sz="1400" b="0" i="0" smtClean="0">
                          <a:latin typeface="Cambria Math" charset="0"/>
                        </a:rPr>
                        <m:t>KU</m:t>
                      </m:r>
                      <m:r>
                        <m:rPr>
                          <m:nor/>
                        </m:rPr>
                        <a:rPr lang="en-CA" sz="1400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CA" sz="1400" b="0" i="0" smtClean="0">
                          <a:latin typeface="Cambria Math" charset="0"/>
                        </a:rPr>
                        <m:t>Level</m:t>
                      </m:r>
                      <m:r>
                        <m:rPr>
                          <m:nor/>
                        </m:rPr>
                        <a:rPr lang="en-CA" sz="1400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CA" sz="1400" b="0" i="0" smtClean="0">
                          <a:latin typeface="Cambria Math" charset="0"/>
                        </a:rPr>
                        <m:t>Stockout</m:t>
                      </m:r>
                      <m:r>
                        <m:rPr>
                          <m:nor/>
                        </m:rPr>
                        <a:rPr lang="en-CA" sz="1400" b="0" i="0" smtClean="0">
                          <a:latin typeface="Cambria Math" charset="0"/>
                        </a:rPr>
                        <m:t> % </m:t>
                      </m:r>
                      <m:r>
                        <m:rPr>
                          <m:nor/>
                        </m:rPr>
                        <a:rPr lang="en-CA" sz="1400" b="0" i="0" smtClean="0">
                          <a:latin typeface="Cambria Math" charset="0"/>
                        </a:rPr>
                        <m:t>by</m:t>
                      </m:r>
                      <m:r>
                        <m:rPr>
                          <m:nor/>
                        </m:rPr>
                        <a:rPr lang="en-CA" sz="1400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CA" sz="1400" b="0" i="0" smtClean="0">
                          <a:latin typeface="Cambria Math" charset="0"/>
                        </a:rPr>
                        <m:t>day</m:t>
                      </m:r>
                      <m:r>
                        <m:rPr>
                          <m:nor/>
                        </m:rPr>
                        <a:rPr lang="en-US" sz="1400" smtClean="0"/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400" i="0">
                                  <a:latin typeface="Cambria Math" charset="0"/>
                                </a:rPr>
                                <m:t>#</m:t>
                              </m:r>
                              <m:r>
                                <a:rPr lang="en-US" sz="1400" i="1">
                                  <a:latin typeface="Cambria Math" charset="0"/>
                                </a:rPr>
                                <m:t>𝑜𝑓</m:t>
                              </m:r>
                              <m:r>
                                <a:rPr lang="en-US" sz="1400" i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CA" sz="1400" b="0" i="1" smtClean="0">
                                  <a:latin typeface="Cambria Math" charset="0"/>
                                </a:rPr>
                                <m:t>𝑑𝑎𝑦𝑠</m:t>
                              </m:r>
                              <m:r>
                                <a:rPr lang="en-CA" sz="1400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charset="0"/>
                                </a:rPr>
                                <m:t>𝑠𝑡𝑜𝑐𝑘</m:t>
                              </m:r>
                              <m:r>
                                <a:rPr lang="en-CA" sz="1400" b="0" i="1" smtClean="0">
                                  <a:latin typeface="Cambria Math" charset="0"/>
                                </a:rPr>
                                <m:t>𝑒𝑑</m:t>
                              </m:r>
                              <m:r>
                                <a:rPr lang="en-CA" sz="1400" b="0" i="0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CA" sz="1400" b="0" i="0" smtClean="0">
                                  <a:latin typeface="Cambria Math" charset="0"/>
                                </a:rPr>
                                <m:t>out</m:t>
                              </m:r>
                              <m:r>
                                <a:rPr lang="en-US" sz="1400" i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charset="0"/>
                                </a:rPr>
                                <m:t>𝑓𝑜𝑟</m:t>
                              </m:r>
                              <m:r>
                                <a:rPr lang="en-US" sz="1400" i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charset="0"/>
                                </a:rPr>
                                <m:t>𝑎𝑙𝑙</m:t>
                              </m:r>
                              <m:r>
                                <a:rPr lang="en-US" sz="1400" i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charset="0"/>
                                </a:rPr>
                                <m:t>𝑠𝑡𝑜𝑟𝑒𝑠</m:t>
                              </m:r>
                              <m:r>
                                <a:rPr lang="en-US" sz="1400" i="0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en-CA" sz="1400" b="0" i="1" smtClean="0">
                                  <a:latin typeface="Cambria Math" charset="0"/>
                                </a:rPr>
                                <m:t>𝑑𝑎𝑦𝑠</m:t>
                              </m:r>
                              <m:r>
                                <a:rPr lang="en-US" sz="1400" i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charset="0"/>
                                </a:rPr>
                                <m:t>𝑖𝑛</m:t>
                              </m:r>
                              <m:r>
                                <a:rPr lang="en-US" sz="1400" i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CA" sz="1400" b="0" i="0" smtClean="0">
                                  <a:latin typeface="Cambria Math" charset="0"/>
                                </a:rPr>
                                <m:t>promotion</m:t>
                              </m:r>
                              <m:r>
                                <a:rPr lang="en-CA" sz="1400" b="0" i="0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charset="0"/>
                                </a:rPr>
                                <m:t>𝑝𝑒𝑟𝑖𝑜𝑑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400">
                                  <a:latin typeface="Cambria Math" charset="0"/>
                                </a:rPr>
                                <m:t>#</m:t>
                              </m:r>
                              <m:r>
                                <a:rPr lang="en-US" sz="1400" i="1">
                                  <a:latin typeface="Cambria Math" charset="0"/>
                                </a:rPr>
                                <m:t>𝑜𝑓</m:t>
                              </m:r>
                              <m:r>
                                <a:rPr lang="en-US" sz="1400">
                                  <a:latin typeface="Cambria Math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CA" sz="1400">
                                  <a:latin typeface="Cambria Math" charset="0"/>
                                </a:rPr>
                                <m:t>sales</m:t>
                              </m:r>
                              <m:r>
                                <a:rPr lang="en-CA" sz="1400">
                                  <a:latin typeface="Cambria Math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CA" sz="1400">
                                  <a:latin typeface="Cambria Math" charset="0"/>
                                </a:rPr>
                                <m:t>days</m:t>
                              </m:r>
                              <m:r>
                                <a:rPr lang="en-CA" sz="140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charset="0"/>
                                </a:rPr>
                                <m:t>𝑓𝑜𝑟</m:t>
                              </m:r>
                              <m:r>
                                <a:rPr lang="en-US" sz="140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charset="0"/>
                                </a:rPr>
                                <m:t>𝑎𝑙𝑙</m:t>
                              </m:r>
                              <m:r>
                                <a:rPr lang="en-US" sz="140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charset="0"/>
                                </a:rPr>
                                <m:t>𝑠𝑡𝑜𝑟𝑒𝑠</m:t>
                              </m:r>
                              <m:r>
                                <a:rPr lang="en-US" sz="1400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en-CA" sz="1400" i="1">
                                  <a:latin typeface="Cambria Math" charset="0"/>
                                </a:rPr>
                                <m:t>𝑑𝑎𝑦𝑠</m:t>
                              </m:r>
                              <m:r>
                                <a:rPr lang="en-US" sz="140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charset="0"/>
                                </a:rPr>
                                <m:t>𝑖𝑛</m:t>
                              </m:r>
                              <m:r>
                                <a:rPr lang="en-US" sz="1400">
                                  <a:latin typeface="Cambria Math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CA" sz="1400" b="0" i="0" smtClean="0">
                                  <a:latin typeface="Cambria Math" charset="0"/>
                                </a:rPr>
                                <m:t>promotion</m:t>
                              </m:r>
                              <m:r>
                                <a:rPr lang="en-CA" sz="1400" b="0" i="0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charset="0"/>
                                </a:rPr>
                                <m:t>𝑝𝑒𝑟𝑖𝑜𝑑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76280"/>
                <a:ext cx="9144000" cy="548612"/>
              </a:xfrm>
              <a:prstGeom prst="rect">
                <a:avLst/>
              </a:prstGeom>
              <a:blipFill rotWithShape="0">
                <a:blip r:embed="rId4"/>
                <a:stretch>
                  <a:fillRect t="-48889" b="-61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503916" y="999378"/>
            <a:ext cx="5759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 err="1" smtClean="0"/>
              <a:t>Stockout</a:t>
            </a:r>
            <a:r>
              <a:rPr lang="en-CA" sz="1600" b="1" dirty="0" smtClean="0"/>
              <a:t> Definition:</a:t>
            </a:r>
            <a:endParaRPr lang="en-CA" sz="16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503916" y="2930464"/>
            <a:ext cx="8136168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spc="300" dirty="0" smtClean="0">
                <a:solidFill>
                  <a:schemeClr val="bg2"/>
                </a:solidFill>
              </a:rPr>
              <a:t>EXAMPLE FOR ILLUSTRATIVE PURPOSES</a:t>
            </a:r>
            <a:endParaRPr lang="en-CA" sz="1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804901"/>
              </p:ext>
            </p:extLst>
          </p:nvPr>
        </p:nvGraphicFramePr>
        <p:xfrm>
          <a:off x="743712" y="3492625"/>
          <a:ext cx="1529631" cy="264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7255"/>
                <a:gridCol w="832376"/>
              </a:tblGrid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SKU 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Stockouts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00B0F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222848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11.0%</a:t>
                      </a: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222849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9.6%</a:t>
                      </a: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222847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7.3%</a:t>
                      </a: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223282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3.6%</a:t>
                      </a: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223273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1.2%</a:t>
                      </a: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223275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0.8%</a:t>
                      </a: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223278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0.7%</a:t>
                      </a: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223274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0.7%</a:t>
                      </a: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223270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0.7%</a:t>
                      </a: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223280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0.7%</a:t>
                      </a: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223279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0.7%</a:t>
                      </a: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223276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0.6%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719961" y="3681184"/>
            <a:ext cx="1567466" cy="2034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/>
          <p:nvPr/>
        </p:nvCxnSpPr>
        <p:spPr>
          <a:xfrm rot="10800000" flipH="1">
            <a:off x="2434444" y="3782920"/>
            <a:ext cx="12639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771688" y="3569823"/>
            <a:ext cx="8317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Outlier</a:t>
            </a:r>
            <a:endParaRPr lang="en-US" sz="10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6210646" y="3718306"/>
            <a:ext cx="24283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Benefits of this Methodology:</a:t>
            </a:r>
          </a:p>
          <a:p>
            <a:endParaRPr lang="en-US" sz="1200" dirty="0" smtClean="0"/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/>
              <a:t>Reflect the actual distribution</a:t>
            </a:r>
          </a:p>
          <a:p>
            <a:pPr marL="171450" indent="-171450">
              <a:buFont typeface="Arial" charset="0"/>
              <a:buChar char="•"/>
            </a:pPr>
            <a:endParaRPr lang="en-US" sz="1200" dirty="0"/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/>
              <a:t>Stay relevant as </a:t>
            </a:r>
            <a:r>
              <a:rPr lang="en-US" sz="1200" dirty="0" err="1" smtClean="0"/>
              <a:t>stockout</a:t>
            </a:r>
            <a:r>
              <a:rPr lang="en-US" sz="1200" dirty="0" smtClean="0"/>
              <a:t> decreases, threshold changes appropriately to match business performance</a:t>
            </a:r>
          </a:p>
          <a:p>
            <a:pPr marL="171450" indent="-171450">
              <a:buFont typeface="Arial" charset="0"/>
              <a:buChar char="•"/>
            </a:pPr>
            <a:endParaRPr lang="en-US" sz="1200" dirty="0"/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/>
              <a:t>Industry Standard for removing outliers</a:t>
            </a:r>
          </a:p>
          <a:p>
            <a:pPr marL="171450" indent="-171450">
              <a:buFont typeface="Arial" charset="0"/>
              <a:buChar char="•"/>
            </a:pPr>
            <a:endParaRPr lang="en-US" sz="1200" dirty="0"/>
          </a:p>
          <a:p>
            <a:pPr marL="171450" indent="-171450">
              <a:buFont typeface="Arial" charset="0"/>
              <a:buChar char="•"/>
            </a:pPr>
            <a:endParaRPr lang="en-US" sz="1200" dirty="0" smtClean="0"/>
          </a:p>
          <a:p>
            <a:pPr marL="171450" indent="-171450">
              <a:buFont typeface="Arial" charset="0"/>
              <a:buChar char="•"/>
            </a:pPr>
            <a:endParaRPr lang="en-US" sz="1200" dirty="0"/>
          </a:p>
          <a:p>
            <a:pPr marL="171450" indent="-171450">
              <a:buFont typeface="Arial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6508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 err="1" smtClean="0"/>
              <a:t>Stockout</a:t>
            </a:r>
            <a:r>
              <a:rPr lang="en-US" sz="2400" cap="none" dirty="0" smtClean="0"/>
              <a:t> Outliers </a:t>
            </a:r>
            <a:r>
              <a:rPr lang="mr-IN" sz="2400" cap="none" dirty="0" smtClean="0"/>
              <a:t>–</a:t>
            </a:r>
            <a:r>
              <a:rPr lang="en-US" sz="2400" cap="none" dirty="0" smtClean="0"/>
              <a:t> Event 12</a:t>
            </a:r>
            <a:endParaRPr lang="en-US" sz="2400" cap="none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A3922D-869F-3944-A4A5-22F28669573A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926567"/>
              </p:ext>
            </p:extLst>
          </p:nvPr>
        </p:nvGraphicFramePr>
        <p:xfrm>
          <a:off x="374650" y="1460500"/>
          <a:ext cx="8375651" cy="38862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5886"/>
                <a:gridCol w="583880"/>
                <a:gridCol w="664415"/>
                <a:gridCol w="852330"/>
                <a:gridCol w="731527"/>
                <a:gridCol w="993267"/>
                <a:gridCol w="986555"/>
                <a:gridCol w="1020111"/>
                <a:gridCol w="932864"/>
                <a:gridCol w="724816"/>
              </a:tblGrid>
              <a:tr h="603680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All SKUs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435" marR="8435" marT="843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791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Market Group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435" marR="8435" marT="8435" marB="0" anchor="ctr">
                    <a:solidFill>
                      <a:srgbClr val="2179C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Threshold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435" marR="8435" marT="8435" marB="0" anchor="ctr">
                    <a:solidFill>
                      <a:srgbClr val="2179C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# of Total SKUs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435" marR="8435" marT="8435" marB="0" anchor="ctr">
                    <a:solidFill>
                      <a:srgbClr val="2179C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# of Outlier SKUs 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435" marR="8435" marT="8435" marB="0" anchor="ctr">
                    <a:solidFill>
                      <a:srgbClr val="2179C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% of Outlier SKUs 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435" marR="8435" marT="8435" marB="0" anchor="ctr">
                    <a:solidFill>
                      <a:srgbClr val="2179C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Weighted </a:t>
                      </a:r>
                      <a:r>
                        <a:rPr lang="en-US" sz="900" b="1" u="none" strike="noStrike" dirty="0" smtClean="0">
                          <a:solidFill>
                            <a:schemeClr val="bg2"/>
                          </a:solidFill>
                          <a:effectLst/>
                        </a:rPr>
                        <a:t>MAPE </a:t>
                      </a:r>
                      <a:r>
                        <a:rPr lang="en-US" sz="9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with Outliers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435" marR="8435" marT="8435" marB="0" anchor="ctr">
                    <a:solidFill>
                      <a:srgbClr val="2179C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Weighted </a:t>
                      </a:r>
                      <a:r>
                        <a:rPr lang="en-US" sz="900" b="1" u="none" strike="noStrike" dirty="0" smtClean="0">
                          <a:solidFill>
                            <a:schemeClr val="bg2"/>
                          </a:solidFill>
                          <a:effectLst/>
                        </a:rPr>
                        <a:t>MAPE </a:t>
                      </a:r>
                      <a:r>
                        <a:rPr lang="en-US" sz="9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without Outliers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435" marR="8435" marT="8435" marB="0" anchor="ctr">
                    <a:solidFill>
                      <a:srgbClr val="2179C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Total Sales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435" marR="8435" marT="8435" marB="0" anchor="ctr">
                    <a:solidFill>
                      <a:srgbClr val="2179C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Outlier Sales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435" marR="8435" marT="8435" marB="0" anchor="ctr">
                    <a:solidFill>
                      <a:srgbClr val="2179C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% of Outlier Sales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435" marR="8435" marT="8435" marB="0" anchor="ctr">
                    <a:solidFill>
                      <a:srgbClr val="2179C2"/>
                    </a:solidFill>
                  </a:tcPr>
                </a:tc>
              </a:tr>
              <a:tr h="33957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Cosmetics</a:t>
                      </a:r>
                      <a:endParaRPr lang="en-US" sz="1000" b="1" i="0" u="none" strike="noStrike" dirty="0">
                        <a:solidFill>
                          <a:srgbClr val="333333"/>
                        </a:solidFill>
                        <a:effectLst/>
                        <a:latin typeface="Arial" charset="0"/>
                      </a:endParaRPr>
                    </a:p>
                  </a:txBody>
                  <a:tcPr marL="8435" marR="8435" marT="843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mr-IN" sz="1000" b="1" u="none" strike="noStrike" dirty="0">
                          <a:effectLst/>
                        </a:rPr>
                        <a:t>8.84%</a:t>
                      </a:r>
                      <a:endParaRPr lang="mr-I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435" marR="8435" marT="843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000" b="1" u="none" strike="noStrike" dirty="0">
                          <a:effectLst/>
                        </a:rPr>
                        <a:t>5382</a:t>
                      </a:r>
                      <a:endParaRPr lang="is-IS" sz="1000" b="1" i="0" u="none" strike="noStrike" dirty="0">
                        <a:solidFill>
                          <a:srgbClr val="333333"/>
                        </a:solidFill>
                        <a:effectLst/>
                        <a:latin typeface="Arial" charset="0"/>
                      </a:endParaRPr>
                    </a:p>
                  </a:txBody>
                  <a:tcPr marL="8435" marR="8435" marT="843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000" b="1" u="none" strike="noStrike" dirty="0">
                          <a:effectLst/>
                        </a:rPr>
                        <a:t>664</a:t>
                      </a:r>
                      <a:endParaRPr lang="is-IS" sz="1000" b="1" i="0" u="none" strike="noStrike" dirty="0">
                        <a:solidFill>
                          <a:srgbClr val="333333"/>
                        </a:solidFill>
                        <a:effectLst/>
                        <a:latin typeface="Arial" charset="0"/>
                      </a:endParaRPr>
                    </a:p>
                  </a:txBody>
                  <a:tcPr marL="8435" marR="8435" marT="843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mr-IN" sz="1000" b="1" u="none" strike="noStrike" dirty="0">
                          <a:effectLst/>
                        </a:rPr>
                        <a:t>12%</a:t>
                      </a:r>
                      <a:endParaRPr lang="mr-IN" sz="1000" b="1" i="0" u="none" strike="noStrike" dirty="0">
                        <a:solidFill>
                          <a:srgbClr val="333333"/>
                        </a:solidFill>
                        <a:effectLst/>
                        <a:latin typeface="Arial" charset="0"/>
                      </a:endParaRPr>
                    </a:p>
                  </a:txBody>
                  <a:tcPr marL="8435" marR="8435" marT="843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000" b="1" u="none" strike="noStrike" dirty="0">
                          <a:effectLst/>
                        </a:rPr>
                        <a:t>44.8%</a:t>
                      </a:r>
                      <a:endParaRPr lang="mr-I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435" marR="8435" marT="843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000" b="1" u="none" strike="noStrike" dirty="0">
                          <a:effectLst/>
                        </a:rPr>
                        <a:t>43.2%</a:t>
                      </a:r>
                      <a:endParaRPr lang="mr-I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435" marR="8435" marT="843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$25,504,460.48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435" marR="8435" marT="843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$1,063,030.97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435" marR="8435" marT="843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000" b="1" u="none" strike="noStrike" dirty="0">
                          <a:effectLst/>
                        </a:rPr>
                        <a:t>4%</a:t>
                      </a:r>
                      <a:endParaRPr lang="mr-I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435" marR="8435" marT="843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3957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>
                          <a:effectLst/>
                        </a:rPr>
                        <a:t>Personal Wash</a:t>
                      </a:r>
                      <a:endParaRPr lang="en-US" sz="1000" b="1" i="0" u="none" strike="noStrike">
                        <a:solidFill>
                          <a:srgbClr val="333333"/>
                        </a:solidFill>
                        <a:effectLst/>
                        <a:latin typeface="Arial" charset="0"/>
                      </a:endParaRPr>
                    </a:p>
                  </a:txBody>
                  <a:tcPr marL="8435" marR="8435" marT="843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mr-IN" sz="1000" b="1" u="none" strike="noStrike" dirty="0">
                          <a:effectLst/>
                        </a:rPr>
                        <a:t>11.77%</a:t>
                      </a:r>
                      <a:endParaRPr lang="mr-I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435" marR="8435" marT="843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u="none" strike="noStrike" dirty="0">
                          <a:effectLst/>
                        </a:rPr>
                        <a:t>334</a:t>
                      </a:r>
                      <a:endParaRPr lang="ru-RU" sz="1000" b="1" i="0" u="none" strike="noStrike" dirty="0">
                        <a:solidFill>
                          <a:srgbClr val="333333"/>
                        </a:solidFill>
                        <a:effectLst/>
                        <a:latin typeface="Arial" charset="0"/>
                      </a:endParaRPr>
                    </a:p>
                  </a:txBody>
                  <a:tcPr marL="8435" marR="8435" marT="843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000" b="1" u="none" strike="noStrike" dirty="0">
                          <a:effectLst/>
                        </a:rPr>
                        <a:t>62</a:t>
                      </a:r>
                      <a:endParaRPr lang="is-IS" sz="1000" b="1" i="0" u="none" strike="noStrike" dirty="0">
                        <a:solidFill>
                          <a:srgbClr val="333333"/>
                        </a:solidFill>
                        <a:effectLst/>
                        <a:latin typeface="Arial" charset="0"/>
                      </a:endParaRPr>
                    </a:p>
                  </a:txBody>
                  <a:tcPr marL="8435" marR="8435" marT="843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mr-IN" sz="1000" b="1" u="none" strike="noStrike" dirty="0">
                          <a:effectLst/>
                        </a:rPr>
                        <a:t>19%</a:t>
                      </a:r>
                      <a:endParaRPr lang="mr-IN" sz="1000" b="1" i="0" u="none" strike="noStrike" dirty="0">
                        <a:solidFill>
                          <a:srgbClr val="333333"/>
                        </a:solidFill>
                        <a:effectLst/>
                        <a:latin typeface="Arial" charset="0"/>
                      </a:endParaRPr>
                    </a:p>
                  </a:txBody>
                  <a:tcPr marL="8435" marR="8435" marT="843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000" b="1" u="none" strike="noStrike" dirty="0">
                          <a:effectLst/>
                        </a:rPr>
                        <a:t>55.6%</a:t>
                      </a:r>
                      <a:endParaRPr lang="mr-I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435" marR="8435" marT="843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000" b="1" u="none" strike="noStrike" dirty="0">
                          <a:effectLst/>
                        </a:rPr>
                        <a:t>49.7%</a:t>
                      </a:r>
                      <a:endParaRPr lang="mr-I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435" marR="8435" marT="843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$2,537,831.55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435" marR="8435" marT="843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$320,339.07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435" marR="8435" marT="843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000" b="1" u="none" strike="noStrike" dirty="0">
                          <a:effectLst/>
                        </a:rPr>
                        <a:t>13%</a:t>
                      </a:r>
                      <a:endParaRPr lang="mr-I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435" marR="8435" marT="843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622546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SKUs In Scope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435" marR="8435" marT="843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254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Market Group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435" marR="8435" marT="8435" marB="0" anchor="ctr">
                    <a:solidFill>
                      <a:srgbClr val="2179C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Threshold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435" marR="8435" marT="8435" marB="0" anchor="ctr">
                    <a:solidFill>
                      <a:srgbClr val="2179C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# of Total SKUs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435" marR="8435" marT="8435" marB="0" anchor="ctr">
                    <a:solidFill>
                      <a:srgbClr val="2179C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# of Outlier SKUs 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435" marR="8435" marT="8435" marB="0" anchor="ctr">
                    <a:solidFill>
                      <a:srgbClr val="2179C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% of Outlier SKUs 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435" marR="8435" marT="8435" marB="0" anchor="ctr">
                    <a:solidFill>
                      <a:srgbClr val="2179C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Weighted </a:t>
                      </a:r>
                      <a:r>
                        <a:rPr lang="en-US" sz="900" b="1" u="none" strike="noStrike" dirty="0" smtClean="0">
                          <a:solidFill>
                            <a:schemeClr val="bg2"/>
                          </a:solidFill>
                          <a:effectLst/>
                        </a:rPr>
                        <a:t>MAPE </a:t>
                      </a:r>
                      <a:r>
                        <a:rPr lang="en-US" sz="9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with Outliers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435" marR="8435" marT="8435" marB="0" anchor="ctr">
                    <a:solidFill>
                      <a:srgbClr val="2179C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Weighted </a:t>
                      </a:r>
                      <a:r>
                        <a:rPr lang="en-US" sz="900" b="1" u="none" strike="noStrike" dirty="0" smtClean="0">
                          <a:solidFill>
                            <a:schemeClr val="bg2"/>
                          </a:solidFill>
                          <a:effectLst/>
                        </a:rPr>
                        <a:t>MAPE </a:t>
                      </a:r>
                      <a:r>
                        <a:rPr lang="en-US" sz="9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without Outliers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435" marR="8435" marT="8435" marB="0" anchor="ctr">
                    <a:solidFill>
                      <a:srgbClr val="2179C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Total Sales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435" marR="8435" marT="8435" marB="0" anchor="ctr">
                    <a:solidFill>
                      <a:srgbClr val="2179C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Outlier Sales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435" marR="8435" marT="8435" marB="0" anchor="ctr">
                    <a:solidFill>
                      <a:srgbClr val="2179C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% of Outlier Sales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435" marR="8435" marT="8435" marB="0" anchor="ctr">
                    <a:solidFill>
                      <a:srgbClr val="2179C2"/>
                    </a:solidFill>
                  </a:tcPr>
                </a:tc>
              </a:tr>
              <a:tr h="33957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Cosmetics</a:t>
                      </a:r>
                      <a:endParaRPr lang="en-US" sz="1000" b="1" i="0" u="none" strike="noStrike" dirty="0">
                        <a:solidFill>
                          <a:srgbClr val="333333"/>
                        </a:solidFill>
                        <a:effectLst/>
                        <a:latin typeface="Arial" charset="0"/>
                      </a:endParaRPr>
                    </a:p>
                  </a:txBody>
                  <a:tcPr marL="8435" marR="8435" marT="843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mr-IN" sz="1000" b="1" u="none" strike="noStrike" dirty="0">
                          <a:effectLst/>
                        </a:rPr>
                        <a:t>8.84%</a:t>
                      </a:r>
                      <a:endParaRPr lang="mr-I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435" marR="8435" marT="843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4435</a:t>
                      </a:r>
                      <a:endParaRPr lang="en-US" sz="1000" b="1" i="0" u="none" strike="noStrike" dirty="0">
                        <a:solidFill>
                          <a:srgbClr val="333333"/>
                        </a:solidFill>
                        <a:effectLst/>
                        <a:latin typeface="Arial" charset="0"/>
                      </a:endParaRPr>
                    </a:p>
                  </a:txBody>
                  <a:tcPr marL="8435" marR="8435" marT="8435" marB="0" anchor="ctr">
                    <a:solidFill>
                      <a:srgbClr val="40B1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000" b="1" u="none" strike="noStrike" dirty="0">
                          <a:effectLst/>
                        </a:rPr>
                        <a:t>219</a:t>
                      </a:r>
                      <a:endParaRPr lang="is-IS" sz="1000" b="1" i="0" u="none" strike="noStrike" dirty="0">
                        <a:solidFill>
                          <a:srgbClr val="333333"/>
                        </a:solidFill>
                        <a:effectLst/>
                        <a:latin typeface="Arial" charset="0"/>
                      </a:endParaRPr>
                    </a:p>
                  </a:txBody>
                  <a:tcPr marL="8435" marR="8435" marT="8435" marB="0" anchor="ctr">
                    <a:solidFill>
                      <a:srgbClr val="40B1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mr-IN" sz="1000" b="1" u="none" strike="noStrike" dirty="0">
                          <a:effectLst/>
                        </a:rPr>
                        <a:t>5%</a:t>
                      </a:r>
                      <a:endParaRPr lang="mr-IN" sz="1000" b="1" i="0" u="none" strike="noStrike" dirty="0">
                        <a:solidFill>
                          <a:srgbClr val="333333"/>
                        </a:solidFill>
                        <a:effectLst/>
                        <a:latin typeface="Arial" charset="0"/>
                      </a:endParaRPr>
                    </a:p>
                  </a:txBody>
                  <a:tcPr marL="8435" marR="8435" marT="8435" marB="0" anchor="ctr">
                    <a:solidFill>
                      <a:srgbClr val="40B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000" b="1" u="none" strike="noStrike" dirty="0">
                          <a:effectLst/>
                        </a:rPr>
                        <a:t>35.9%</a:t>
                      </a:r>
                      <a:endParaRPr lang="mr-I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435" marR="8435" marT="843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000" b="1" u="none" strike="noStrike" dirty="0">
                          <a:effectLst/>
                        </a:rPr>
                        <a:t>35.6%</a:t>
                      </a:r>
                      <a:endParaRPr lang="mr-I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435" marR="8435" marT="843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$24,904,180.24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435" marR="8435" marT="843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$708,238.49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435" marR="8435" marT="843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000" b="1" u="none" strike="noStrike" dirty="0">
                          <a:effectLst/>
                        </a:rPr>
                        <a:t>3%</a:t>
                      </a:r>
                      <a:endParaRPr lang="mr-I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435" marR="8435" marT="843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3957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Personal Wash</a:t>
                      </a:r>
                      <a:endParaRPr lang="en-US" sz="1000" b="1" i="0" u="none" strike="noStrike" dirty="0">
                        <a:solidFill>
                          <a:srgbClr val="333333"/>
                        </a:solidFill>
                        <a:effectLst/>
                        <a:latin typeface="Arial" charset="0"/>
                      </a:endParaRPr>
                    </a:p>
                  </a:txBody>
                  <a:tcPr marL="8435" marR="8435" marT="843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mr-IN" sz="1000" b="1" u="none" strike="noStrike" dirty="0">
                          <a:effectLst/>
                        </a:rPr>
                        <a:t>11.77%</a:t>
                      </a:r>
                      <a:endParaRPr lang="mr-I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435" marR="8435" marT="843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s-IS" sz="1000" b="1" u="none" strike="noStrike" dirty="0">
                          <a:effectLst/>
                        </a:rPr>
                        <a:t>244</a:t>
                      </a:r>
                      <a:endParaRPr lang="is-IS" sz="1000" b="1" i="0" u="none" strike="noStrike" dirty="0">
                        <a:solidFill>
                          <a:srgbClr val="333333"/>
                        </a:solidFill>
                        <a:effectLst/>
                        <a:latin typeface="Arial" charset="0"/>
                      </a:endParaRPr>
                    </a:p>
                  </a:txBody>
                  <a:tcPr marL="8435" marR="8435" marT="8435" marB="0" anchor="ctr">
                    <a:solidFill>
                      <a:srgbClr val="40B1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17</a:t>
                      </a:r>
                      <a:endParaRPr lang="en-US" sz="1000" b="1" i="0" u="none" strike="noStrike" dirty="0">
                        <a:solidFill>
                          <a:srgbClr val="333333"/>
                        </a:solidFill>
                        <a:effectLst/>
                        <a:latin typeface="Arial" charset="0"/>
                      </a:endParaRPr>
                    </a:p>
                  </a:txBody>
                  <a:tcPr marL="8435" marR="8435" marT="8435" marB="0" anchor="ctr">
                    <a:solidFill>
                      <a:srgbClr val="40B1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mr-IN" sz="1000" b="1" u="none" strike="noStrike" dirty="0">
                          <a:effectLst/>
                        </a:rPr>
                        <a:t>7%</a:t>
                      </a:r>
                      <a:endParaRPr lang="mr-IN" sz="1000" b="1" i="0" u="none" strike="noStrike" dirty="0">
                        <a:solidFill>
                          <a:srgbClr val="333333"/>
                        </a:solidFill>
                        <a:effectLst/>
                        <a:latin typeface="Arial" charset="0"/>
                      </a:endParaRPr>
                    </a:p>
                  </a:txBody>
                  <a:tcPr marL="8435" marR="8435" marT="8435" marB="0" anchor="ctr">
                    <a:solidFill>
                      <a:srgbClr val="40B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000" b="1" u="none" strike="noStrike" dirty="0">
                          <a:effectLst/>
                        </a:rPr>
                        <a:t>46.0%</a:t>
                      </a:r>
                      <a:endParaRPr lang="mr-I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435" marR="8435" marT="843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000" b="1" u="none" strike="noStrike" dirty="0">
                          <a:effectLst/>
                        </a:rPr>
                        <a:t>43.4%</a:t>
                      </a:r>
                      <a:endParaRPr lang="mr-I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435" marR="8435" marT="843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$2,235,798.78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435" marR="8435" marT="843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$212,384.22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435" marR="8435" marT="843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000" b="1" u="none" strike="noStrike" dirty="0">
                          <a:effectLst/>
                        </a:rPr>
                        <a:t>9%</a:t>
                      </a:r>
                      <a:endParaRPr lang="mr-I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435" marR="8435" marT="843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7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lors">
  <a:themeElements>
    <a:clrScheme name="Rubikloud">
      <a:dk1>
        <a:srgbClr val="333333"/>
      </a:dk1>
      <a:lt1>
        <a:srgbClr val="FEFEFE"/>
      </a:lt1>
      <a:dk2>
        <a:srgbClr val="009390"/>
      </a:dk2>
      <a:lt2>
        <a:srgbClr val="FEFEFE"/>
      </a:lt2>
      <a:accent1>
        <a:srgbClr val="0079C2"/>
      </a:accent1>
      <a:accent2>
        <a:srgbClr val="009390"/>
      </a:accent2>
      <a:accent3>
        <a:srgbClr val="6EB43F"/>
      </a:accent3>
      <a:accent4>
        <a:srgbClr val="FCC152"/>
      </a:accent4>
      <a:accent5>
        <a:srgbClr val="F37465"/>
      </a:accent5>
      <a:accent6>
        <a:srgbClr val="70CFF3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lors" id="{95809800-BEAF-094D-BA3B-3BE62C93BE0E}" vid="{396916D2-4F8B-7343-91A2-A1B5BB4D29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Colors</Template>
  <TotalTime>83291</TotalTime>
  <Words>270</Words>
  <Application>Microsoft Macintosh PowerPoint</Application>
  <PresentationFormat>On-screen Show (4:3)</PresentationFormat>
  <Paragraphs>113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Cambria Math</vt:lpstr>
      <vt:lpstr>Helvetica Neue</vt:lpstr>
      <vt:lpstr>Mangal</vt:lpstr>
      <vt:lpstr>Colors</vt:lpstr>
      <vt:lpstr>Removing Stockout Outliers - Methodology</vt:lpstr>
      <vt:lpstr>Stockout Outliers – Event 12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Byron Fung</cp:lastModifiedBy>
  <cp:revision>1710</cp:revision>
  <cp:lastPrinted>2016-08-31T13:48:32Z</cp:lastPrinted>
  <dcterms:created xsi:type="dcterms:W3CDTF">2015-03-24T14:57:52Z</dcterms:created>
  <dcterms:modified xsi:type="dcterms:W3CDTF">2017-01-19T22:01:14Z</dcterms:modified>
</cp:coreProperties>
</file>