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6" r:id="rId6"/>
    <p:sldId id="267" r:id="rId7"/>
    <p:sldId id="269" r:id="rId8"/>
    <p:sldId id="271" r:id="rId9"/>
    <p:sldId id="270" r:id="rId10"/>
    <p:sldId id="268" r:id="rId11"/>
    <p:sldId id="264" r:id="rId12"/>
    <p:sldId id="265" r:id="rId13"/>
    <p:sldId id="272" r:id="rId14"/>
    <p:sldId id="258" r:id="rId15"/>
    <p:sldId id="260" r:id="rId16"/>
    <p:sldId id="262" r:id="rId17"/>
    <p:sldId id="263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Barlow Condensed" panose="00000506000000000000" pitchFamily="2" charset="0"/>
      <p:regular r:id="rId24"/>
      <p:bold r:id="rId25"/>
      <p:italic r:id="rId26"/>
      <p:boldItalic r:id="rId27"/>
    </p:embeddedFont>
    <p:embeddedFont>
      <p:font typeface="Barlow Condensed Medium" panose="00000606000000000000" pitchFamily="2" charset="0"/>
      <p:regular r:id="rId28"/>
      <p:bold r:id="rId29"/>
      <p:italic r:id="rId30"/>
      <p:boldItalic r:id="rId31"/>
    </p:embeddedFont>
    <p:embeddedFont>
      <p:font typeface="Barlow Condensed SemiBold" panose="00000706000000000000" pitchFamily="2" charset="0"/>
      <p:regular r:id="rId32"/>
      <p:bold r:id="rId33"/>
      <p:italic r:id="rId34"/>
      <p:boldItalic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389C836-1A06-45CE-A321-2039C3D00A60}">
          <p14:sldIdLst>
            <p14:sldId id="256"/>
            <p14:sldId id="257"/>
            <p14:sldId id="259"/>
            <p14:sldId id="261"/>
            <p14:sldId id="266"/>
            <p14:sldId id="267"/>
            <p14:sldId id="269"/>
            <p14:sldId id="271"/>
            <p14:sldId id="270"/>
            <p14:sldId id="268"/>
            <p14:sldId id="264"/>
            <p14:sldId id="265"/>
            <p14:sldId id="272"/>
          </p14:sldIdLst>
        </p14:section>
        <p14:section name="Backup" id="{F7206104-6331-4BAD-82BE-011EDE3A6B38}">
          <p14:sldIdLst>
            <p14:sldId id="258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oKEujPhTB6zePWDJZ+UnTOJKbE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770190-5480-1EFB-C17B-B1F4D2634F97}" name="Elias Marcon" initials="EM" userId="Elias Marc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92" y="15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304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u</a:t>
            </a:r>
            <a:r>
              <a:rPr lang="en-US" sz="10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nderstand whether our synthetic data is classified as well as the original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/>
          </a:p>
        </p:txBody>
      </p:sp>
      <p:sp>
        <p:nvSpPr>
          <p:cNvPr id="285" name="Google Shape;2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164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u</a:t>
            </a:r>
            <a:r>
              <a:rPr lang="en-US" sz="10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nderstand whether our synthetic data is classified as well as the original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/>
          </a:p>
        </p:txBody>
      </p:sp>
      <p:sp>
        <p:nvSpPr>
          <p:cNvPr id="285" name="Google Shape;2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/>
              <a:t>Worst case resize</a:t>
            </a:r>
            <a:endParaRPr sz="1000" b="0"/>
          </a:p>
        </p:txBody>
      </p:sp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f31ff652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/>
          </a:p>
        </p:txBody>
      </p:sp>
      <p:sp>
        <p:nvSpPr>
          <p:cNvPr id="271" name="Google Shape;271;g1bf31ff652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/>
              <a:t>and the opposite workflow for training on synthesized data</a:t>
            </a:r>
            <a:endParaRPr sz="1000" b="0"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209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791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928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581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12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10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1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0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1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1"/>
          <p:cNvGrpSpPr/>
          <p:nvPr/>
        </p:nvGrpSpPr>
        <p:grpSpPr>
          <a:xfrm rot="10800000" flipH="1">
            <a:off x="6382576" y="4059387"/>
            <a:ext cx="2761414" cy="1094591"/>
            <a:chOff x="5543377" y="-26649"/>
            <a:chExt cx="3613944" cy="1432522"/>
          </a:xfrm>
        </p:grpSpPr>
        <p:sp>
          <p:nvSpPr>
            <p:cNvPr id="99" name="Google Shape;99;p11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1" name="Google Shape;121;p11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E9E6E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25" name="Google Shape;125;p1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2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70" name="Google Shape;170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3"/>
          <p:cNvGrpSpPr/>
          <p:nvPr/>
        </p:nvGrpSpPr>
        <p:grpSpPr>
          <a:xfrm>
            <a:off x="6396261" y="-26652"/>
            <a:ext cx="2761414" cy="1094591"/>
            <a:chOff x="5543377" y="-26649"/>
            <a:chExt cx="3613944" cy="1432522"/>
          </a:xfrm>
        </p:grpSpPr>
        <p:sp>
          <p:nvSpPr>
            <p:cNvPr id="212" name="Google Shape;212;p13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>
            <a:off x="-413095" y="3658794"/>
            <a:ext cx="2192144" cy="1495179"/>
            <a:chOff x="-293169" y="3658798"/>
            <a:chExt cx="2192144" cy="1495179"/>
          </a:xfrm>
        </p:grpSpPr>
        <p:sp>
          <p:nvSpPr>
            <p:cNvPr id="234" name="Google Shape;234;p13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862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3"/>
          <p:cNvSpPr txBox="1">
            <a:spLocks noGrp="1"/>
          </p:cNvSpPr>
          <p:nvPr>
            <p:ph type="ctrTitle"/>
          </p:nvPr>
        </p:nvSpPr>
        <p:spPr>
          <a:xfrm>
            <a:off x="2683241" y="152398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847543" y="143653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ctrTitle" idx="3"/>
          </p:nvPr>
        </p:nvSpPr>
        <p:spPr>
          <a:xfrm>
            <a:off x="2683241" y="218923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/>
          </p:nvPr>
        </p:nvSpPr>
        <p:spPr>
          <a:xfrm>
            <a:off x="847543" y="210178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ctrTitle" idx="5"/>
          </p:nvPr>
        </p:nvSpPr>
        <p:spPr>
          <a:xfrm>
            <a:off x="2683241" y="285448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6"/>
          </p:nvPr>
        </p:nvSpPr>
        <p:spPr>
          <a:xfrm>
            <a:off x="847543" y="276703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ctrTitle" idx="7"/>
          </p:nvPr>
        </p:nvSpPr>
        <p:spPr>
          <a:xfrm>
            <a:off x="2683241" y="3519736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8"/>
          </p:nvPr>
        </p:nvSpPr>
        <p:spPr>
          <a:xfrm>
            <a:off x="847543" y="343228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cxnSp>
        <p:nvCxnSpPr>
          <p:cNvPr id="260" name="Google Shape;260;p13"/>
          <p:cNvCxnSpPr/>
          <p:nvPr/>
        </p:nvCxnSpPr>
        <p:spPr>
          <a:xfrm>
            <a:off x="256950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13"/>
          <p:cNvSpPr txBox="1">
            <a:spLocks noGrp="1"/>
          </p:cNvSpPr>
          <p:nvPr>
            <p:ph type="ctrTitle" idx="9"/>
          </p:nvPr>
        </p:nvSpPr>
        <p:spPr>
          <a:xfrm>
            <a:off x="2683241" y="741898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inf.ufpr.br/vri/databases/breast-cancer-histopathological-database-breakhi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eb.inf.ufpr.br/vri/databases/breast-cancer-histopathological-database-breakhis/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"/>
          <p:cNvSpPr txBox="1">
            <a:spLocks noGrp="1"/>
          </p:cNvSpPr>
          <p:nvPr>
            <p:ph type="ctrTitle"/>
          </p:nvPr>
        </p:nvSpPr>
        <p:spPr>
          <a:xfrm>
            <a:off x="2499878" y="1709302"/>
            <a:ext cx="4144243" cy="17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</a:pPr>
            <a:r>
              <a:rPr lang="en-US" sz="4800"/>
              <a:t>Can synthesized data fool U(-net)?</a:t>
            </a:r>
            <a:endParaRPr/>
          </a:p>
        </p:txBody>
      </p:sp>
      <p:sp>
        <p:nvSpPr>
          <p:cNvPr id="268" name="Google Shape;268;p1"/>
          <p:cNvSpPr/>
          <p:nvPr/>
        </p:nvSpPr>
        <p:spPr>
          <a:xfrm>
            <a:off x="400825" y="3964806"/>
            <a:ext cx="4572000" cy="101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Medical Imaging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Niklas Khoss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Elias Marcon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-US" sz="12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endParaRPr sz="1200" b="0" i="0" u="none" strike="noStrike" cap="none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Discussion &amp; Problems</a:t>
            </a:r>
            <a:endParaRPr/>
          </a:p>
        </p:txBody>
      </p:sp>
      <p:cxnSp>
        <p:nvCxnSpPr>
          <p:cNvPr id="337" name="Google Shape;337;p6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330;p4">
            <a:extLst>
              <a:ext uri="{FF2B5EF4-FFF2-40B4-BE49-F238E27FC236}">
                <a16:creationId xmlns:a16="http://schemas.microsoft.com/office/drawing/2014/main" id="{E7E572CA-8C2C-6520-D27E-44C997A96197}"/>
              </a:ext>
            </a:extLst>
          </p:cNvPr>
          <p:cNvSpPr txBox="1"/>
          <p:nvPr/>
        </p:nvSpPr>
        <p:spPr>
          <a:xfrm>
            <a:off x="447194" y="1179814"/>
            <a:ext cx="8095500" cy="290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3 GAN Architekturen ausprobiert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GANs funktionieren gar nicht oder nicht auf allen Subtypen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Cluster Problems (Kicked-Outed, Jobs not started, kurzfristig) !!!!!!!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GANs Divergence (Übertraining bei GAN Loss </a:t>
            </a: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 definieren was loss ist A-loss, D-loss wie zustandekommen)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GANs Variety  ein 6x6 Bild einfügen (Architektur 2)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Architektur 3 64x64 (Augenkrebs bilder) und Archtiektur 1 256x256 out of memory (überhaupt keine Variation gehabt)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endParaRPr lang="de-AT"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BCD8D65-F9A3-6823-7932-D0AFB8E1F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595" b="50461"/>
          <a:stretch/>
        </p:blipFill>
        <p:spPr>
          <a:xfrm>
            <a:off x="7366174" y="256960"/>
            <a:ext cx="1500026" cy="14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>
            <a:spLocks noGrp="1"/>
          </p:cNvSpPr>
          <p:nvPr>
            <p:ph type="ctrTitle"/>
          </p:nvPr>
        </p:nvSpPr>
        <p:spPr>
          <a:xfrm>
            <a:off x="2415260" y="1108572"/>
            <a:ext cx="3772180" cy="20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Do you have any further Questions?</a:t>
            </a:r>
            <a:endParaRPr sz="54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pic>
        <p:nvPicPr>
          <p:cNvPr id="367" name="Google Shape;3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0118" y="3267606"/>
            <a:ext cx="1534643" cy="153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Sources</a:t>
            </a:r>
            <a:endParaRPr/>
          </a:p>
        </p:txBody>
      </p:sp>
      <p:cxnSp>
        <p:nvCxnSpPr>
          <p:cNvPr id="373" name="Google Shape;373;p5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Google Shape;374;p5"/>
          <p:cNvSpPr txBox="1"/>
          <p:nvPr/>
        </p:nvSpPr>
        <p:spPr>
          <a:xfrm>
            <a:off x="632752" y="1207216"/>
            <a:ext cx="7020951" cy="314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Pictures are from </a:t>
            </a:r>
            <a:r>
              <a:rPr lang="en-US" sz="1200" b="0" i="0" u="sng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/>
          </a:p>
          <a:p>
            <a:pPr marL="171450" marR="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Dataset can be found here </a:t>
            </a:r>
            <a:r>
              <a:rPr lang="en-US" sz="1200" b="0" i="0" u="sng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https://web.inf.ufpr.br/vri/databases/breast-cancer-histopathological-database-breakhis/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/>
          </a:p>
          <a:p>
            <a:pPr marL="171450" marR="0" lvl="0" indent="-95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Überraschungsfünde</a:t>
            </a:r>
            <a:endParaRPr/>
          </a:p>
        </p:txBody>
      </p:sp>
      <p:cxnSp>
        <p:nvCxnSpPr>
          <p:cNvPr id="288" name="Google Shape;288;p2"/>
          <p:cNvCxnSpPr/>
          <p:nvPr/>
        </p:nvCxnSpPr>
        <p:spPr>
          <a:xfrm>
            <a:off x="632753" y="981736"/>
            <a:ext cx="3358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2"/>
          <p:cNvSpPr txBox="1"/>
          <p:nvPr/>
        </p:nvSpPr>
        <p:spPr>
          <a:xfrm>
            <a:off x="227777" y="1308549"/>
            <a:ext cx="5381913" cy="6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Trained_mix:</a:t>
            </a:r>
          </a:p>
          <a:p>
            <a:pPr marL="342900" lvl="1" indent="-171450">
              <a:lnSpc>
                <a:spcPct val="115000"/>
              </a:lnSpc>
              <a:buSzPts val="8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test_gan &gt;&gt; test_mixed &gt;&gt; test_original Classification Report</a:t>
            </a:r>
            <a:endParaRPr/>
          </a:p>
          <a:p>
            <a:pPr marL="1714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87283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Objectives</a:t>
            </a:r>
            <a:endParaRPr/>
          </a:p>
        </p:txBody>
      </p:sp>
      <p:cxnSp>
        <p:nvCxnSpPr>
          <p:cNvPr id="288" name="Google Shape;288;p2"/>
          <p:cNvCxnSpPr/>
          <p:nvPr/>
        </p:nvCxnSpPr>
        <p:spPr>
          <a:xfrm>
            <a:off x="632753" y="981736"/>
            <a:ext cx="3358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2"/>
          <p:cNvSpPr txBox="1"/>
          <p:nvPr/>
        </p:nvSpPr>
        <p:spPr>
          <a:xfrm>
            <a:off x="227777" y="1308549"/>
            <a:ext cx="4344223" cy="6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evelop a GAN model that synthesises a histopathological data set (BreakHis)</a:t>
            </a:r>
            <a:endParaRPr/>
          </a:p>
          <a:p>
            <a:pPr marL="1714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90" name="Google Shape;290;p2"/>
          <p:cNvSpPr txBox="1"/>
          <p:nvPr/>
        </p:nvSpPr>
        <p:spPr>
          <a:xfrm>
            <a:off x="632753" y="1924081"/>
            <a:ext cx="3358955" cy="50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2 GAN models would be trained (benign/malignant)</a:t>
            </a:r>
            <a:endParaRPr/>
          </a:p>
        </p:txBody>
      </p:sp>
      <p:sp>
        <p:nvSpPr>
          <p:cNvPr id="291" name="Google Shape;291;p2"/>
          <p:cNvSpPr txBox="1"/>
          <p:nvPr/>
        </p:nvSpPr>
        <p:spPr>
          <a:xfrm>
            <a:off x="227775" y="3186488"/>
            <a:ext cx="3462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Tr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ain an already existing NN (Unet, DenseNet, ResNet, etc.)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for quantitative evaluation of the synthetic data </a:t>
            </a:r>
            <a:endParaRPr/>
          </a:p>
        </p:txBody>
      </p:sp>
      <p:sp>
        <p:nvSpPr>
          <p:cNvPr id="292" name="Google Shape;292;p2"/>
          <p:cNvSpPr txBox="1"/>
          <p:nvPr/>
        </p:nvSpPr>
        <p:spPr>
          <a:xfrm>
            <a:off x="4818450" y="3180444"/>
            <a:ext cx="3226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Output: comparison of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the NN performances (in terms of accuracy, precision, recall, F1 score)</a:t>
            </a:r>
            <a:endParaRPr/>
          </a:p>
        </p:txBody>
      </p:sp>
      <p:pic>
        <p:nvPicPr>
          <p:cNvPr id="293" name="Google Shape;2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1268" y="3051478"/>
            <a:ext cx="965688" cy="96568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"/>
          <p:cNvSpPr txBox="1"/>
          <p:nvPr/>
        </p:nvSpPr>
        <p:spPr>
          <a:xfrm>
            <a:off x="4818450" y="1362112"/>
            <a:ext cx="4250815" cy="2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generated synthetic data is then given into the NN</a:t>
            </a:r>
            <a:endParaRPr/>
          </a:p>
        </p:txBody>
      </p:sp>
      <p:sp>
        <p:nvSpPr>
          <p:cNvPr id="295" name="Google Shape;295;p2"/>
          <p:cNvSpPr txBox="1"/>
          <p:nvPr/>
        </p:nvSpPr>
        <p:spPr>
          <a:xfrm>
            <a:off x="5371273" y="1700314"/>
            <a:ext cx="2959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possible test data sets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:</a:t>
            </a:r>
            <a:endParaRPr/>
          </a:p>
        </p:txBody>
      </p:sp>
      <p:sp>
        <p:nvSpPr>
          <p:cNvPr id="296" name="Google Shape;296;p2"/>
          <p:cNvSpPr txBox="1"/>
          <p:nvPr/>
        </p:nvSpPr>
        <p:spPr>
          <a:xfrm>
            <a:off x="5930412" y="1981234"/>
            <a:ext cx="1644162" cy="71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original</a:t>
            </a:r>
            <a:endParaRPr/>
          </a:p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mixed</a:t>
            </a:r>
            <a:endParaRPr/>
          </a:p>
          <a:p>
            <a:pPr marL="342900" marR="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synthetic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4099" y="2014387"/>
            <a:ext cx="657088" cy="65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9753" y="3068208"/>
            <a:ext cx="926472" cy="92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575" y="1393373"/>
            <a:ext cx="4849700" cy="10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</a:t>
            </a:r>
            <a:endParaRPr/>
          </a:p>
        </p:txBody>
      </p:sp>
      <p:cxnSp>
        <p:nvCxnSpPr>
          <p:cNvPr id="314" name="Google Shape;314;p3"/>
          <p:cNvCxnSpPr/>
          <p:nvPr/>
        </p:nvCxnSpPr>
        <p:spPr>
          <a:xfrm>
            <a:off x="632753" y="981736"/>
            <a:ext cx="295169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5" name="Google Shape;3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8600" y="120319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"/>
          <p:cNvSpPr txBox="1"/>
          <p:nvPr/>
        </p:nvSpPr>
        <p:spPr>
          <a:xfrm>
            <a:off x="632753" y="2103193"/>
            <a:ext cx="276987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Breast Cancer Histopathological Database (</a:t>
            </a:r>
            <a:r>
              <a:rPr lang="en-US" sz="1200" b="0" i="0" u="sng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BreakHis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3795575" y="1588175"/>
            <a:ext cx="4849800" cy="17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7051" y="2805439"/>
            <a:ext cx="2607400" cy="171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95575" y="2835226"/>
            <a:ext cx="2562100" cy="16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"/>
          <p:cNvSpPr txBox="1"/>
          <p:nvPr/>
        </p:nvSpPr>
        <p:spPr>
          <a:xfrm>
            <a:off x="977050" y="4518875"/>
            <a:ext cx="53805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benign (left), malignant (right)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(700x460x3)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Expected results</a:t>
            </a:r>
            <a:endParaRPr/>
          </a:p>
        </p:txBody>
      </p:sp>
      <p:cxnSp>
        <p:nvCxnSpPr>
          <p:cNvPr id="337" name="Google Shape;337;p6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8" name="Google Shape;3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191" y="31863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4579" y="1492077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"/>
          <p:cNvSpPr txBox="1"/>
          <p:nvPr/>
        </p:nvSpPr>
        <p:spPr>
          <a:xfrm>
            <a:off x="6102096" y="752525"/>
            <a:ext cx="23544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optional, if time allows: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612950" y="4082702"/>
            <a:ext cx="29913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deteriorating performance of NN, if GAN performs badly</a:t>
            </a:r>
            <a:endParaRPr/>
          </a:p>
        </p:txBody>
      </p:sp>
      <p:sp>
        <p:nvSpPr>
          <p:cNvPr id="342" name="Google Shape;342;p6"/>
          <p:cNvSpPr txBox="1"/>
          <p:nvPr/>
        </p:nvSpPr>
        <p:spPr>
          <a:xfrm>
            <a:off x="931374" y="2403025"/>
            <a:ext cx="235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consistent performance of NN (Acc, Prec, Recall, F1)</a:t>
            </a:r>
            <a:endParaRPr/>
          </a:p>
        </p:txBody>
      </p:sp>
      <p:pic>
        <p:nvPicPr>
          <p:cNvPr id="343" name="Google Shape;3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947" y="1508911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"/>
          <p:cNvSpPr txBox="1"/>
          <p:nvPr/>
        </p:nvSpPr>
        <p:spPr>
          <a:xfrm>
            <a:off x="6102107" y="1492084"/>
            <a:ext cx="2764093" cy="81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train on synthetic data and test on original dataset</a:t>
            </a:r>
            <a:endParaRPr/>
          </a:p>
        </p:txBody>
      </p:sp>
      <p:pic>
        <p:nvPicPr>
          <p:cNvPr id="345" name="Google Shape;3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947" y="318630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"/>
          <p:cNvSpPr txBox="1"/>
          <p:nvPr/>
        </p:nvSpPr>
        <p:spPr>
          <a:xfrm>
            <a:off x="6102107" y="3372108"/>
            <a:ext cx="2584599" cy="5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take samples along GAN training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(100, 500, etc. epochs) and evaluate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1" grpId="0"/>
      <p:bldP spid="342" grpId="0"/>
      <p:bldP spid="344" grpId="0"/>
      <p:bldP spid="3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Open issues</a:t>
            </a:r>
            <a:endParaRPr/>
          </a:p>
        </p:txBody>
      </p:sp>
      <p:cxnSp>
        <p:nvCxnSpPr>
          <p:cNvPr id="352" name="Google Shape;352;p7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" name="Google Shape;353;p7"/>
          <p:cNvSpPr txBox="1"/>
          <p:nvPr/>
        </p:nvSpPr>
        <p:spPr>
          <a:xfrm>
            <a:off x="4816125" y="2121750"/>
            <a:ext cx="36165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if GAN performance is not good enough:</a:t>
            </a:r>
            <a:b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reduce benign/malignant to the largest cancer type</a:t>
            </a:r>
            <a:endParaRPr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54" name="Google Shape;3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546" y="2955076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7"/>
          <p:cNvSpPr txBox="1"/>
          <p:nvPr/>
        </p:nvSpPr>
        <p:spPr>
          <a:xfrm>
            <a:off x="5407696" y="3870716"/>
            <a:ext cx="2345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implementing feedback 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461275" y="2275971"/>
            <a:ext cx="35097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select suitable NN (ResNet, DenseNet etc.) and GAN arch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itecture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57" name="Google Shape;357;p7"/>
          <p:cNvSpPr txBox="1"/>
          <p:nvPr/>
        </p:nvSpPr>
        <p:spPr>
          <a:xfrm>
            <a:off x="671932" y="3868174"/>
            <a:ext cx="3436049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do we have enough time and resources?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58" name="Google Shape;3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6135" y="1275326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4371" y="1275326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662" y="295506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6613" y="2955063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f31ff6524_1_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Problem Area</a:t>
            </a:r>
            <a:endParaRPr/>
          </a:p>
        </p:txBody>
      </p:sp>
      <p:cxnSp>
        <p:nvCxnSpPr>
          <p:cNvPr id="274" name="Google Shape;274;g1bf31ff6524_1_13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bf31ff6524_1_13"/>
          <p:cNvSpPr txBox="1"/>
          <p:nvPr/>
        </p:nvSpPr>
        <p:spPr>
          <a:xfrm>
            <a:off x="143638" y="2212478"/>
            <a:ext cx="31710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Very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difficult to obtain labelled data in the medical field, because 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labelling is expensive and time intense</a:t>
            </a:r>
            <a:endParaRPr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635000" marR="0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6" name="Google Shape;276;g1bf31ff6524_1_13"/>
          <p:cNvSpPr txBox="1"/>
          <p:nvPr/>
        </p:nvSpPr>
        <p:spPr>
          <a:xfrm>
            <a:off x="2357300" y="3387297"/>
            <a:ext cx="34704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Solution:</a:t>
            </a:r>
            <a:br>
              <a:rPr lang="en-US" sz="1200"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Creating synthetic data (from existing datasets)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7" name="Google Shape;277;g1bf31ff6524_1_13"/>
          <p:cNvSpPr txBox="1"/>
          <p:nvPr/>
        </p:nvSpPr>
        <p:spPr>
          <a:xfrm>
            <a:off x="5538525" y="2250025"/>
            <a:ext cx="360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Legal/privacy issues with patient data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8" name="Google Shape;278;g1bf31ff6524_1_13"/>
          <p:cNvSpPr txBox="1"/>
          <p:nvPr/>
        </p:nvSpPr>
        <p:spPr>
          <a:xfrm>
            <a:off x="3135219" y="2240360"/>
            <a:ext cx="2871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marR="0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Sharing </a:t>
            </a: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data </a:t>
            </a: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is not a common practice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79" name="Google Shape;279;g1bf31ff6524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642" y="1276752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bf31ff6524_1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0798" y="13399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bf31ff6524_1_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7978" y="127675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bf31ff6524_1_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7973" y="3482704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  <p:bldP spid="277" grpId="0"/>
      <p:bldP spid="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Workflow</a:t>
            </a:r>
            <a:endParaRPr/>
          </a:p>
        </p:txBody>
      </p:sp>
      <p:cxnSp>
        <p:nvCxnSpPr>
          <p:cNvPr id="305" name="Google Shape;305;p16"/>
          <p:cNvCxnSpPr/>
          <p:nvPr/>
        </p:nvCxnSpPr>
        <p:spPr>
          <a:xfrm>
            <a:off x="632753" y="981736"/>
            <a:ext cx="295169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16"/>
          <p:cNvSpPr txBox="1"/>
          <p:nvPr/>
        </p:nvSpPr>
        <p:spPr>
          <a:xfrm>
            <a:off x="6799376" y="1244334"/>
            <a:ext cx="1888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optional:</a:t>
            </a:r>
            <a:b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reversed flow (first train on synthetic and then test on original data)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6659726" y="1870833"/>
            <a:ext cx="216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FD3B79-26BB-CB7F-BFDC-7644BFD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7" y="1244334"/>
            <a:ext cx="8954965" cy="3538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Research question</a:t>
            </a:r>
            <a:endParaRPr/>
          </a:p>
        </p:txBody>
      </p:sp>
      <p:cxnSp>
        <p:nvCxnSpPr>
          <p:cNvPr id="326" name="Google Shape;326;p4"/>
          <p:cNvCxnSpPr/>
          <p:nvPr/>
        </p:nvCxnSpPr>
        <p:spPr>
          <a:xfrm>
            <a:off x="632753" y="981736"/>
            <a:ext cx="529006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4"/>
          <p:cNvSpPr txBox="1"/>
          <p:nvPr/>
        </p:nvSpPr>
        <p:spPr>
          <a:xfrm>
            <a:off x="2290082" y="1409672"/>
            <a:ext cx="5690136" cy="107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465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How does the performance (Recall, Accuracy, F1-Score, Precision) of an established model change when evaluated with synthesised data?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6858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6858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Can a GAN model synthesize histopathological images well enough to be indistinguishable for a pre-trained classifier? 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28" name="Google Shape;3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48" y="149502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5500" y="3351279"/>
            <a:ext cx="842228" cy="84222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"/>
          <p:cNvSpPr txBox="1"/>
          <p:nvPr/>
        </p:nvSpPr>
        <p:spPr>
          <a:xfrm>
            <a:off x="3355851" y="3066211"/>
            <a:ext cx="5265006" cy="141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literature research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implement &amp; evaluate ML model (DenseNet)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marR="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vo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implement &amp; evaluate GAN model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Jupyter notebook / python script (Pytorch or TF)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31" name="Google Shape;3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548" y="3351279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Methods</a:t>
            </a:r>
            <a:endParaRPr/>
          </a:p>
        </p:txBody>
      </p:sp>
      <p:cxnSp>
        <p:nvCxnSpPr>
          <p:cNvPr id="337" name="Google Shape;337;p6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30;p4">
            <a:extLst>
              <a:ext uri="{FF2B5EF4-FFF2-40B4-BE49-F238E27FC236}">
                <a16:creationId xmlns:a16="http://schemas.microsoft.com/office/drawing/2014/main" id="{390D7CAB-1085-3469-DFF1-5F56B29388A5}"/>
              </a:ext>
            </a:extLst>
          </p:cNvPr>
          <p:cNvSpPr txBox="1"/>
          <p:nvPr/>
        </p:nvSpPr>
        <p:spPr>
          <a:xfrm>
            <a:off x="1701712" y="1170353"/>
            <a:ext cx="5265006" cy="29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Used densenet pretrained on imagenet weights (Bild vl.)</a:t>
            </a:r>
          </a:p>
          <a:p>
            <a:pPr marL="3175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Gan Architecture</a:t>
            </a:r>
          </a:p>
          <a:p>
            <a:pPr marL="317500" lvl="8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       Standard Gan Architektur Bild einfügen</a:t>
            </a:r>
            <a:endParaRPr lang="de-AT"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Jupyter Notebooks for Evaluation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Cluster for model training (~1 TB, &gt;&gt; 1000 Stunden)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lang="de-AT"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lang="de-AT"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lang="de-AT"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68828D-7A4F-4426-73EF-41DFA0ED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38" y="2696378"/>
            <a:ext cx="23717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Results Densenet Training</a:t>
            </a:r>
            <a:endParaRPr/>
          </a:p>
        </p:txBody>
      </p:sp>
      <p:cxnSp>
        <p:nvCxnSpPr>
          <p:cNvPr id="337" name="Google Shape;337;p6"/>
          <p:cNvCxnSpPr>
            <a:cxnSpLocks/>
          </p:cNvCxnSpPr>
          <p:nvPr/>
        </p:nvCxnSpPr>
        <p:spPr>
          <a:xfrm>
            <a:off x="632753" y="981736"/>
            <a:ext cx="38930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30;p4">
            <a:extLst>
              <a:ext uri="{FF2B5EF4-FFF2-40B4-BE49-F238E27FC236}">
                <a16:creationId xmlns:a16="http://schemas.microsoft.com/office/drawing/2014/main" id="{868CAC26-C167-E2D3-4961-43A9E363B603}"/>
              </a:ext>
            </a:extLst>
          </p:cNvPr>
          <p:cNvSpPr txBox="1"/>
          <p:nvPr/>
        </p:nvSpPr>
        <p:spPr>
          <a:xfrm>
            <a:off x="632753" y="1107370"/>
            <a:ext cx="8095500" cy="117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Densenet ausprobiert auf 40x, 100x, 200x,400x </a:t>
            </a: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* (64,128,256) Size  40X 128x128 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 Table/Matrix mit Spalten (Resolution), Rows (pixels) 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 mit allen Daten trainiert/ Accurarcy Werte sind Test Accuracy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59140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Results GAN </a:t>
            </a:r>
            <a:endParaRPr/>
          </a:p>
        </p:txBody>
      </p:sp>
      <p:cxnSp>
        <p:nvCxnSpPr>
          <p:cNvPr id="337" name="Google Shape;337;p6"/>
          <p:cNvCxnSpPr/>
          <p:nvPr/>
        </p:nvCxnSpPr>
        <p:spPr>
          <a:xfrm>
            <a:off x="632753" y="981736"/>
            <a:ext cx="295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30;p4">
            <a:extLst>
              <a:ext uri="{FF2B5EF4-FFF2-40B4-BE49-F238E27FC236}">
                <a16:creationId xmlns:a16="http://schemas.microsoft.com/office/drawing/2014/main" id="{868CAC26-C167-E2D3-4961-43A9E363B603}"/>
              </a:ext>
            </a:extLst>
          </p:cNvPr>
          <p:cNvSpPr txBox="1"/>
          <p:nvPr/>
        </p:nvSpPr>
        <p:spPr>
          <a:xfrm>
            <a:off x="632753" y="1107370"/>
            <a:ext cx="8095500" cy="117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GAN Images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GAN 128x128 beste leistung (64x64 zu schlechte Bilder, 256x256 Out of memory)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lang="de-AT"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Pro Type ein Originalbild und ein Gan generiertes bild einfügen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4 Subtypes gut </a:t>
            </a:r>
            <a:endParaRPr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6575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Results GAN </a:t>
            </a:r>
            <a:endParaRPr/>
          </a:p>
        </p:txBody>
      </p:sp>
      <p:cxnSp>
        <p:nvCxnSpPr>
          <p:cNvPr id="337" name="Google Shape;337;p6"/>
          <p:cNvCxnSpPr>
            <a:cxnSpLocks/>
          </p:cNvCxnSpPr>
          <p:nvPr/>
        </p:nvCxnSpPr>
        <p:spPr>
          <a:xfrm>
            <a:off x="632753" y="981736"/>
            <a:ext cx="351286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30;p4">
            <a:extLst>
              <a:ext uri="{FF2B5EF4-FFF2-40B4-BE49-F238E27FC236}">
                <a16:creationId xmlns:a16="http://schemas.microsoft.com/office/drawing/2014/main" id="{868CAC26-C167-E2D3-4961-43A9E363B603}"/>
              </a:ext>
            </a:extLst>
          </p:cNvPr>
          <p:cNvSpPr txBox="1"/>
          <p:nvPr/>
        </p:nvSpPr>
        <p:spPr>
          <a:xfrm>
            <a:off x="632753" y="1107370"/>
            <a:ext cx="8095500" cy="117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1">
              <a:lnSpc>
                <a:spcPct val="150000"/>
              </a:lnSpc>
              <a:buClr>
                <a:srgbClr val="434343"/>
              </a:buClr>
              <a:buSzPts val="1300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4 Subtypen gut </a:t>
            </a: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 nochmal ein Gan trainiert nur für dieses Subtypen 100k epochs  D_Loss und A_Loss für 1 gutes und 1 schlechtes (gehen alle aus) Bilder herzeigen  kompletten 100k plotten (tatsächliche Epochwahl, 100k Epochs folder CSVs)  FID Score ausgerechnet Grafik einfügen (erklären)</a:t>
            </a:r>
            <a:endParaRPr lang="de-AT" sz="1200" b="0" i="0" u="none" strike="noStrike" cap="none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F83F9B-A02F-8352-F50A-09EC89B1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12" y="2862638"/>
            <a:ext cx="2447819" cy="16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Results Densenet Testing</a:t>
            </a:r>
            <a:endParaRPr/>
          </a:p>
        </p:txBody>
      </p:sp>
      <p:cxnSp>
        <p:nvCxnSpPr>
          <p:cNvPr id="337" name="Google Shape;337;p6"/>
          <p:cNvCxnSpPr>
            <a:cxnSpLocks/>
          </p:cNvCxnSpPr>
          <p:nvPr/>
        </p:nvCxnSpPr>
        <p:spPr>
          <a:xfrm>
            <a:off x="632753" y="981736"/>
            <a:ext cx="38930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30;p4">
            <a:extLst>
              <a:ext uri="{FF2B5EF4-FFF2-40B4-BE49-F238E27FC236}">
                <a16:creationId xmlns:a16="http://schemas.microsoft.com/office/drawing/2014/main" id="{868CAC26-C167-E2D3-4961-43A9E363B603}"/>
              </a:ext>
            </a:extLst>
          </p:cNvPr>
          <p:cNvSpPr txBox="1"/>
          <p:nvPr/>
        </p:nvSpPr>
        <p:spPr>
          <a:xfrm>
            <a:off x="632753" y="1107370"/>
            <a:ext cx="8095500" cy="299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Evaluierung Densenet 3x3 Columns Original, Mixed, Gan (</a:t>
            </a: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Accuracy)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Classification Report herzeigen mit Beschriftung (3 herzeigen/ Train_original_Test_original gegen Train_original_Test_gan, Train_gan_Test_original </a:t>
            </a: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Wingdings" panose="05000000000000000000" pitchFamily="2" charset="2"/>
              </a:rPr>
              <a:t> KEY FINDING </a:t>
            </a: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Train_gan_Test_original FUNKTIONIERT GUT WAR AUCH RESEARCH QUESTION/STORY)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lang="de-AT"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r>
              <a:rPr lang="de-AT" sz="12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Zeigen alle Classification Report von Trained_gan</a:t>
            </a: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lang="de-AT"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  <a:p>
            <a:pPr marL="317500" lvl="1" indent="-171450">
              <a:lnSpc>
                <a:spcPct val="150000"/>
              </a:lnSpc>
              <a:buClr>
                <a:srgbClr val="434343"/>
              </a:buClr>
              <a:buSzPts val="1300"/>
              <a:buFont typeface="Arial"/>
              <a:buChar char="•"/>
            </a:pPr>
            <a:endParaRPr lang="de-AT" sz="120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01544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Bildschirmpräsentation (16:9)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Barlow Condensed Medium</vt:lpstr>
      <vt:lpstr>Arvo</vt:lpstr>
      <vt:lpstr>Barlow Condensed</vt:lpstr>
      <vt:lpstr>Arial</vt:lpstr>
      <vt:lpstr>Barlow Condensed SemiBold</vt:lpstr>
      <vt:lpstr>Fira Sans Extra Condensed Medium</vt:lpstr>
      <vt:lpstr>My Creative CV by slidesgo</vt:lpstr>
      <vt:lpstr>Can synthesized data fool U(-net)?</vt:lpstr>
      <vt:lpstr>Problem Area</vt:lpstr>
      <vt:lpstr>Workflow</vt:lpstr>
      <vt:lpstr>Research question</vt:lpstr>
      <vt:lpstr>Methods</vt:lpstr>
      <vt:lpstr>Results Densenet Training</vt:lpstr>
      <vt:lpstr>Results GAN </vt:lpstr>
      <vt:lpstr>Results GAN </vt:lpstr>
      <vt:lpstr>Results Densenet Testing</vt:lpstr>
      <vt:lpstr>Discussion &amp; Problems</vt:lpstr>
      <vt:lpstr>Do you have any further Questions?</vt:lpstr>
      <vt:lpstr>Sources</vt:lpstr>
      <vt:lpstr>Überraschungsfünde</vt:lpstr>
      <vt:lpstr>Project Objectives</vt:lpstr>
      <vt:lpstr>Data</vt:lpstr>
      <vt:lpstr>Expected results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synthesized data fool U(-net)?</dc:title>
  <dc:creator>Elias Marcon</dc:creator>
  <cp:lastModifiedBy>Elias Marcon</cp:lastModifiedBy>
  <cp:revision>11</cp:revision>
  <dcterms:modified xsi:type="dcterms:W3CDTF">2023-01-23T21:31:05Z</dcterms:modified>
</cp:coreProperties>
</file>