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Medium" panose="00000606000000000000" pitchFamily="2" charset="0"/>
      <p:regular r:id="rId21"/>
      <p:bold r:id="rId22"/>
      <p:italic r:id="rId23"/>
      <p:boldItalic r:id="rId24"/>
    </p:embeddedFont>
    <p:embeddedFont>
      <p:font typeface="Barlow Condensed SemiBold" panose="00000706000000000000" pitchFamily="2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oKEujPhTB6zePWDJZ+UnTOJK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76" y="239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f31ff652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/>
          </a:p>
        </p:txBody>
      </p:sp>
      <p:sp>
        <p:nvSpPr>
          <p:cNvPr id="271" name="Google Shape;271;g1bf31ff652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u</a:t>
            </a:r>
            <a:r>
              <a:rPr lang="en-US" sz="10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nderstand whether our synthetic data is classified as well as the original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/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and the opposite workflow for training on synthesized data</a:t>
            </a:r>
            <a:endParaRPr sz="1000" b="0"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/>
              <a:t>Worst case resize</a:t>
            </a:r>
            <a:endParaRPr sz="1000" b="0"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10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1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 rot="10800000" flipH="1">
            <a:off x="6382576" y="4059387"/>
            <a:ext cx="2761414" cy="1094591"/>
            <a:chOff x="5543377" y="-26649"/>
            <a:chExt cx="3613944" cy="1432522"/>
          </a:xfrm>
        </p:grpSpPr>
        <p:sp>
          <p:nvSpPr>
            <p:cNvPr id="99" name="Google Shape;99;p1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1" name="Google Shape;121;p11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9E6E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25" name="Google Shape;125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70" name="Google Shape;170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3"/>
          <p:cNvGrpSpPr/>
          <p:nvPr/>
        </p:nvGrpSpPr>
        <p:grpSpPr>
          <a:xfrm>
            <a:off x="6396261" y="-26652"/>
            <a:ext cx="2761414" cy="1094591"/>
            <a:chOff x="5543377" y="-26649"/>
            <a:chExt cx="3613944" cy="1432522"/>
          </a:xfrm>
        </p:grpSpPr>
        <p:sp>
          <p:nvSpPr>
            <p:cNvPr id="212" name="Google Shape;212;p13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-413095" y="3658794"/>
            <a:ext cx="2192144" cy="1495179"/>
            <a:chOff x="-293169" y="3658798"/>
            <a:chExt cx="2192144" cy="1495179"/>
          </a:xfrm>
        </p:grpSpPr>
        <p:sp>
          <p:nvSpPr>
            <p:cNvPr id="234" name="Google Shape;234;p13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3"/>
          <p:cNvSpPr txBox="1">
            <a:spLocks noGrp="1"/>
          </p:cNvSpPr>
          <p:nvPr>
            <p:ph type="ctrTitle"/>
          </p:nvPr>
        </p:nvSpPr>
        <p:spPr>
          <a:xfrm>
            <a:off x="2683241" y="152398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847543" y="143653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ctrTitle" idx="3"/>
          </p:nvPr>
        </p:nvSpPr>
        <p:spPr>
          <a:xfrm>
            <a:off x="2683241" y="218923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/>
          </p:nvPr>
        </p:nvSpPr>
        <p:spPr>
          <a:xfrm>
            <a:off x="847543" y="210178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ctrTitle" idx="5"/>
          </p:nvPr>
        </p:nvSpPr>
        <p:spPr>
          <a:xfrm>
            <a:off x="2683241" y="285448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6"/>
          </p:nvPr>
        </p:nvSpPr>
        <p:spPr>
          <a:xfrm>
            <a:off x="847543" y="276703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ctrTitle" idx="7"/>
          </p:nvPr>
        </p:nvSpPr>
        <p:spPr>
          <a:xfrm>
            <a:off x="2683241" y="351973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8"/>
          </p:nvPr>
        </p:nvSpPr>
        <p:spPr>
          <a:xfrm>
            <a:off x="847543" y="343228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cxnSp>
        <p:nvCxnSpPr>
          <p:cNvPr id="260" name="Google Shape;260;p13"/>
          <p:cNvCxnSpPr/>
          <p:nvPr/>
        </p:nvCxnSpPr>
        <p:spPr>
          <a:xfrm>
            <a:off x="256950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13"/>
          <p:cNvSpPr txBox="1">
            <a:spLocks noGrp="1"/>
          </p:cNvSpPr>
          <p:nvPr>
            <p:ph type="ctrTitle" idx="9"/>
          </p:nvPr>
        </p:nvSpPr>
        <p:spPr>
          <a:xfrm>
            <a:off x="2683241" y="741898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inf.ufpr.br/vri/databases/breast-cancer-histopathological-database-breakhi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eb.inf.ufpr.br/vri/databases/breast-cancer-histopathological-database-breakhis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 txBox="1">
            <a:spLocks noGrp="1"/>
          </p:cNvSpPr>
          <p:nvPr>
            <p:ph type="ctrTitle"/>
          </p:nvPr>
        </p:nvSpPr>
        <p:spPr>
          <a:xfrm>
            <a:off x="2499878" y="1709302"/>
            <a:ext cx="4144243" cy="17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</a:pPr>
            <a:r>
              <a:rPr lang="en-US" sz="4800"/>
              <a:t>Can synthesized data fool U(-net)?</a:t>
            </a:r>
            <a:endParaRPr/>
          </a:p>
        </p:txBody>
      </p:sp>
      <p:sp>
        <p:nvSpPr>
          <p:cNvPr id="268" name="Google Shape;268;p1"/>
          <p:cNvSpPr/>
          <p:nvPr/>
        </p:nvSpPr>
        <p:spPr>
          <a:xfrm>
            <a:off x="400825" y="3964806"/>
            <a:ext cx="4572000" cy="101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Medical Imaging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Niklas Khoss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Elias Marcon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-US" sz="12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endParaRPr sz="1200" b="0" i="0" u="none" strike="noStrike" cap="none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Sources</a:t>
            </a:r>
            <a:endParaRPr/>
          </a:p>
        </p:txBody>
      </p:sp>
      <p:cxnSp>
        <p:nvCxnSpPr>
          <p:cNvPr id="373" name="Google Shape;373;p5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5"/>
          <p:cNvSpPr txBox="1"/>
          <p:nvPr/>
        </p:nvSpPr>
        <p:spPr>
          <a:xfrm>
            <a:off x="632752" y="1207216"/>
            <a:ext cx="7020951" cy="314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Pictures are from 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/>
          </a:p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Dataset can be found here 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https://web.inf.ufpr.br/vri/databases/breast-cancer-histopathological-database-breakhis/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/>
          </a:p>
          <a:p>
            <a:pPr marL="171450" marR="0" lvl="0" indent="-95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f31ff6524_1_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Problem Area</a:t>
            </a:r>
            <a:endParaRPr/>
          </a:p>
        </p:txBody>
      </p:sp>
      <p:cxnSp>
        <p:nvCxnSpPr>
          <p:cNvPr id="274" name="Google Shape;274;g1bf31ff6524_1_13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bf31ff6524_1_13"/>
          <p:cNvSpPr txBox="1"/>
          <p:nvPr/>
        </p:nvSpPr>
        <p:spPr>
          <a:xfrm>
            <a:off x="143638" y="2212478"/>
            <a:ext cx="31710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Very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difficult to obtain labelled data in the medical field, because 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labelling is expensive and time intense</a:t>
            </a: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6" name="Google Shape;276;g1bf31ff6524_1_13"/>
          <p:cNvSpPr txBox="1"/>
          <p:nvPr/>
        </p:nvSpPr>
        <p:spPr>
          <a:xfrm>
            <a:off x="2357300" y="3387297"/>
            <a:ext cx="34704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Solution:</a:t>
            </a:r>
            <a:br>
              <a:rPr lang="en-US" sz="1200"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Creating synthetic data (from existing datasets)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7" name="Google Shape;277;g1bf31ff6524_1_13"/>
          <p:cNvSpPr txBox="1"/>
          <p:nvPr/>
        </p:nvSpPr>
        <p:spPr>
          <a:xfrm>
            <a:off x="5538525" y="2250025"/>
            <a:ext cx="360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Legal/privacy issues with patient data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8" name="Google Shape;278;g1bf31ff6524_1_13"/>
          <p:cNvSpPr txBox="1"/>
          <p:nvPr/>
        </p:nvSpPr>
        <p:spPr>
          <a:xfrm>
            <a:off x="3135219" y="2240360"/>
            <a:ext cx="2871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Sharing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data 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is not a common practice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79" name="Google Shape;279;g1bf31ff6524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642" y="1276752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bf31ff6524_1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0798" y="13399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bf31ff6524_1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7978" y="127675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bf31ff6524_1_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7973" y="3482704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  <p:bldP spid="277" grpId="0"/>
      <p:bldP spid="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Objectives</a:t>
            </a:r>
            <a:endParaRPr/>
          </a:p>
        </p:txBody>
      </p:sp>
      <p:cxnSp>
        <p:nvCxnSpPr>
          <p:cNvPr id="288" name="Google Shape;288;p2"/>
          <p:cNvCxnSpPr/>
          <p:nvPr/>
        </p:nvCxnSpPr>
        <p:spPr>
          <a:xfrm>
            <a:off x="632753" y="981736"/>
            <a:ext cx="3358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"/>
          <p:cNvSpPr txBox="1"/>
          <p:nvPr/>
        </p:nvSpPr>
        <p:spPr>
          <a:xfrm>
            <a:off x="227777" y="1308549"/>
            <a:ext cx="4344223" cy="6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evelop a GAN model that synthesises a histopathological data set (BreakHis)</a:t>
            </a:r>
            <a:endParaRPr/>
          </a:p>
          <a:p>
            <a:pPr marL="1714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632753" y="1924081"/>
            <a:ext cx="3358955" cy="50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2 GAN models would be trained (benign/malignant)</a:t>
            </a:r>
            <a:endParaRPr/>
          </a:p>
        </p:txBody>
      </p:sp>
      <p:sp>
        <p:nvSpPr>
          <p:cNvPr id="291" name="Google Shape;291;p2"/>
          <p:cNvSpPr txBox="1"/>
          <p:nvPr/>
        </p:nvSpPr>
        <p:spPr>
          <a:xfrm>
            <a:off x="227775" y="3186488"/>
            <a:ext cx="3462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ain an already existing NN (Unet, DenseNet, ResNet, etc.)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for quantitative evaluation of the synthetic data </a:t>
            </a:r>
            <a:endParaRPr/>
          </a:p>
        </p:txBody>
      </p:sp>
      <p:sp>
        <p:nvSpPr>
          <p:cNvPr id="292" name="Google Shape;292;p2"/>
          <p:cNvSpPr txBox="1"/>
          <p:nvPr/>
        </p:nvSpPr>
        <p:spPr>
          <a:xfrm>
            <a:off x="4818450" y="3180444"/>
            <a:ext cx="3226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Output: comparison of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the NN performances (in terms of accuracy, precision, recall, F1 score)</a:t>
            </a:r>
            <a:endParaRPr/>
          </a:p>
        </p:txBody>
      </p:sp>
      <p:pic>
        <p:nvPicPr>
          <p:cNvPr id="293" name="Google Shape;2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1263" y="2965995"/>
            <a:ext cx="965688" cy="965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"/>
          <p:cNvSpPr txBox="1"/>
          <p:nvPr/>
        </p:nvSpPr>
        <p:spPr>
          <a:xfrm>
            <a:off x="4818450" y="1362112"/>
            <a:ext cx="4250815" cy="2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generated synthetic data is then given into the NN</a:t>
            </a:r>
            <a:endParaRPr/>
          </a:p>
        </p:txBody>
      </p:sp>
      <p:sp>
        <p:nvSpPr>
          <p:cNvPr id="295" name="Google Shape;295;p2"/>
          <p:cNvSpPr txBox="1"/>
          <p:nvPr/>
        </p:nvSpPr>
        <p:spPr>
          <a:xfrm>
            <a:off x="5371273" y="1700314"/>
            <a:ext cx="2959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possible test data sets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:</a:t>
            </a:r>
            <a:endParaRPr/>
          </a:p>
        </p:txBody>
      </p:sp>
      <p:sp>
        <p:nvSpPr>
          <p:cNvPr id="296" name="Google Shape;296;p2"/>
          <p:cNvSpPr txBox="1"/>
          <p:nvPr/>
        </p:nvSpPr>
        <p:spPr>
          <a:xfrm>
            <a:off x="5930412" y="1981234"/>
            <a:ext cx="1644162" cy="71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original</a:t>
            </a:r>
            <a:endParaRPr/>
          </a:p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mixed</a:t>
            </a:r>
            <a:endParaRPr/>
          </a:p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synthetic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4099" y="2014387"/>
            <a:ext cx="657088" cy="65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7476" y="3074261"/>
            <a:ext cx="926472" cy="92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Workflow</a:t>
            </a:r>
            <a:endParaRPr/>
          </a:p>
        </p:txBody>
      </p:sp>
      <p:cxnSp>
        <p:nvCxnSpPr>
          <p:cNvPr id="305" name="Google Shape;305;p16"/>
          <p:cNvCxnSpPr/>
          <p:nvPr/>
        </p:nvCxnSpPr>
        <p:spPr>
          <a:xfrm>
            <a:off x="632753" y="981736"/>
            <a:ext cx="295169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16"/>
          <p:cNvSpPr txBox="1"/>
          <p:nvPr/>
        </p:nvSpPr>
        <p:spPr>
          <a:xfrm>
            <a:off x="6799355" y="520027"/>
            <a:ext cx="1888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optional:</a:t>
            </a:r>
            <a:b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reversed flow (first train on synthetic and then test on original data)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6659726" y="1870833"/>
            <a:ext cx="216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FD3B79-26BB-CB7F-BFDC-7644BFD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" y="1244334"/>
            <a:ext cx="8954965" cy="353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575" y="1393373"/>
            <a:ext cx="4849700" cy="10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</a:t>
            </a:r>
            <a:endParaRPr/>
          </a:p>
        </p:txBody>
      </p:sp>
      <p:cxnSp>
        <p:nvCxnSpPr>
          <p:cNvPr id="314" name="Google Shape;314;p3"/>
          <p:cNvCxnSpPr/>
          <p:nvPr/>
        </p:nvCxnSpPr>
        <p:spPr>
          <a:xfrm>
            <a:off x="632753" y="981736"/>
            <a:ext cx="295169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5" name="Google Shape;3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600" y="120319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"/>
          <p:cNvSpPr txBox="1"/>
          <p:nvPr/>
        </p:nvSpPr>
        <p:spPr>
          <a:xfrm>
            <a:off x="632753" y="2103193"/>
            <a:ext cx="276987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Breast Cancer Histopathological Database (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BreakHis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3795575" y="1588175"/>
            <a:ext cx="4849800" cy="1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7051" y="2805439"/>
            <a:ext cx="2607400" cy="171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95575" y="2835226"/>
            <a:ext cx="2562100" cy="16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"/>
          <p:cNvSpPr txBox="1"/>
          <p:nvPr/>
        </p:nvSpPr>
        <p:spPr>
          <a:xfrm>
            <a:off x="977050" y="4518875"/>
            <a:ext cx="5380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benign (left), malignant (right)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(700x460x3)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Research question &amp; Methods</a:t>
            </a:r>
            <a:endParaRPr/>
          </a:p>
        </p:txBody>
      </p:sp>
      <p:cxnSp>
        <p:nvCxnSpPr>
          <p:cNvPr id="326" name="Google Shape;326;p4"/>
          <p:cNvCxnSpPr/>
          <p:nvPr/>
        </p:nvCxnSpPr>
        <p:spPr>
          <a:xfrm>
            <a:off x="632753" y="981736"/>
            <a:ext cx="529006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4"/>
          <p:cNvSpPr txBox="1"/>
          <p:nvPr/>
        </p:nvSpPr>
        <p:spPr>
          <a:xfrm>
            <a:off x="2345500" y="1501049"/>
            <a:ext cx="54738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How does the performance (Recall, Accuracy, F1-Score, Precision) of an established model change when evaluated with synthesised data?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Can a GAN model synthesize histopathological images well enough to be indistinguishable for a pre-trained classifier?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28" name="Google Shape;3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48" y="149502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5500" y="3351279"/>
            <a:ext cx="842228" cy="84222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"/>
          <p:cNvSpPr txBox="1"/>
          <p:nvPr/>
        </p:nvSpPr>
        <p:spPr>
          <a:xfrm>
            <a:off x="3355851" y="3066211"/>
            <a:ext cx="5265006" cy="141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literature research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 &amp; evaluate ML model (U-Net, ResNet, DenseNet)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vo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 &amp; evaluate GAN model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Jupyter notebook / python script (Pytorch or TF)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31" name="Google Shape;3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548" y="3351279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Expected results</a:t>
            </a:r>
            <a:endParaRPr/>
          </a:p>
        </p:txBody>
      </p:sp>
      <p:cxnSp>
        <p:nvCxnSpPr>
          <p:cNvPr id="337" name="Google Shape;337;p6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8" name="Google Shape;3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91" y="31863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4579" y="1492077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"/>
          <p:cNvSpPr txBox="1"/>
          <p:nvPr/>
        </p:nvSpPr>
        <p:spPr>
          <a:xfrm>
            <a:off x="6102096" y="752525"/>
            <a:ext cx="2354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optional, if time allows: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612950" y="4082702"/>
            <a:ext cx="29913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deteriorating performance of NN, if GAN performs badly</a:t>
            </a:r>
            <a:endParaRPr/>
          </a:p>
        </p:txBody>
      </p:sp>
      <p:sp>
        <p:nvSpPr>
          <p:cNvPr id="342" name="Google Shape;342;p6"/>
          <p:cNvSpPr txBox="1"/>
          <p:nvPr/>
        </p:nvSpPr>
        <p:spPr>
          <a:xfrm>
            <a:off x="931374" y="2403025"/>
            <a:ext cx="235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consistent performance of NN (Acc, Prec, Recall, F1)</a:t>
            </a:r>
            <a:endParaRPr/>
          </a:p>
        </p:txBody>
      </p:sp>
      <p:pic>
        <p:nvPicPr>
          <p:cNvPr id="343" name="Google Shape;3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947" y="1508911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"/>
          <p:cNvSpPr txBox="1"/>
          <p:nvPr/>
        </p:nvSpPr>
        <p:spPr>
          <a:xfrm>
            <a:off x="6102107" y="1492084"/>
            <a:ext cx="2764093" cy="81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train on synthetic data and test on original dataset</a:t>
            </a:r>
            <a:endParaRPr/>
          </a:p>
        </p:txBody>
      </p:sp>
      <p:pic>
        <p:nvPicPr>
          <p:cNvPr id="345" name="Google Shape;3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947" y="318630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"/>
          <p:cNvSpPr txBox="1"/>
          <p:nvPr/>
        </p:nvSpPr>
        <p:spPr>
          <a:xfrm>
            <a:off x="6102107" y="3372108"/>
            <a:ext cx="2584599" cy="5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take samples along GAN training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(100, 500, etc. epochs) and evaluate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1" grpId="0"/>
      <p:bldP spid="342" grpId="0"/>
      <p:bldP spid="344" grpId="0"/>
      <p:bldP spid="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Open issues</a:t>
            </a:r>
            <a:endParaRPr/>
          </a:p>
        </p:txBody>
      </p:sp>
      <p:cxnSp>
        <p:nvCxnSpPr>
          <p:cNvPr id="352" name="Google Shape;352;p7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7"/>
          <p:cNvSpPr txBox="1"/>
          <p:nvPr/>
        </p:nvSpPr>
        <p:spPr>
          <a:xfrm>
            <a:off x="4816125" y="2121750"/>
            <a:ext cx="3616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if GAN performance is not good enough:</a:t>
            </a:r>
            <a:b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reduce benign/malignant to the largest cancer type</a:t>
            </a: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46" y="2955076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7"/>
          <p:cNvSpPr txBox="1"/>
          <p:nvPr/>
        </p:nvSpPr>
        <p:spPr>
          <a:xfrm>
            <a:off x="5407696" y="3870716"/>
            <a:ext cx="2345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implementing feedback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461275" y="2275971"/>
            <a:ext cx="35097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select suitable NN (ResNet, DenseNet etc.) and GAN arch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itecture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57" name="Google Shape;357;p7"/>
          <p:cNvSpPr txBox="1"/>
          <p:nvPr/>
        </p:nvSpPr>
        <p:spPr>
          <a:xfrm>
            <a:off x="671932" y="3868174"/>
            <a:ext cx="3436049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do we have enough time and resources?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58" name="Google Shape;3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6135" y="1275326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371" y="1275326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662" y="295506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6613" y="2955063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>
            <a:spLocks noGrp="1"/>
          </p:cNvSpPr>
          <p:nvPr>
            <p:ph type="ctrTitle"/>
          </p:nvPr>
        </p:nvSpPr>
        <p:spPr>
          <a:xfrm>
            <a:off x="2415260" y="1108572"/>
            <a:ext cx="3772180" cy="20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Do you have any further Questions?</a:t>
            </a:r>
            <a:endParaRPr sz="54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pic>
        <p:nvPicPr>
          <p:cNvPr id="367" name="Google Shape;3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118" y="3267606"/>
            <a:ext cx="1534643" cy="153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Barlow Condensed Medium</vt:lpstr>
      <vt:lpstr>Arial</vt:lpstr>
      <vt:lpstr>Fira Sans Extra Condensed Medium</vt:lpstr>
      <vt:lpstr>Barlow Condensed SemiBold</vt:lpstr>
      <vt:lpstr>Arvo</vt:lpstr>
      <vt:lpstr>Barlow Condensed</vt:lpstr>
      <vt:lpstr>My Creative CV by slidesgo</vt:lpstr>
      <vt:lpstr>Can synthesized data fool U(-net)?</vt:lpstr>
      <vt:lpstr>Problem Area</vt:lpstr>
      <vt:lpstr>Project Objectives</vt:lpstr>
      <vt:lpstr>Workflow</vt:lpstr>
      <vt:lpstr>Data</vt:lpstr>
      <vt:lpstr>Research question &amp; Methods</vt:lpstr>
      <vt:lpstr>Expected results</vt:lpstr>
      <vt:lpstr>Open issues</vt:lpstr>
      <vt:lpstr>Do you have any further 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synthesized data fool U(-net)?</dc:title>
  <dc:creator>Elias Marcon</dc:creator>
  <cp:lastModifiedBy>Elias Marcon</cp:lastModifiedBy>
  <cp:revision>1</cp:revision>
  <dcterms:modified xsi:type="dcterms:W3CDTF">2022-12-22T20:12:45Z</dcterms:modified>
</cp:coreProperties>
</file>