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5" r:id="rId1"/>
  </p:sldMasterIdLst>
  <p:notesMasterIdLst>
    <p:notesMasterId r:id="rId13"/>
  </p:notesMasterIdLst>
  <p:sldIdLst>
    <p:sldId id="302" r:id="rId2"/>
    <p:sldId id="303" r:id="rId3"/>
    <p:sldId id="312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</p:sldIdLst>
  <p:sldSz cx="9144000" cy="5143500" type="screen16x9"/>
  <p:notesSz cx="6858000" cy="9144000"/>
  <p:embeddedFontLst>
    <p:embeddedFont>
      <p:font typeface="Montserrat ExtraBold" panose="00000900000000000000" pitchFamily="2" charset="0"/>
      <p:bold r:id="rId14"/>
      <p:boldItalic r:id="rId15"/>
    </p:embeddedFont>
    <p:embeddedFont>
      <p:font typeface="Montserrat SemiBold" panose="00000700000000000000" pitchFamily="2" charset="0"/>
      <p:regular r:id="rId16"/>
      <p:bold r:id="rId17"/>
      <p:italic r:id="rId18"/>
      <p:boldItalic r:id="rId19"/>
    </p:embeddedFont>
    <p:embeddedFont>
      <p:font typeface="Overpass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IS FERMINO DE SOUZA" initials="TFDS" lastIdx="2" clrIdx="0">
    <p:extLst>
      <p:ext uri="{19B8F6BF-5375-455C-9EA6-DF929625EA0E}">
        <p15:presenceInfo xmlns:p15="http://schemas.microsoft.com/office/powerpoint/2012/main" userId="S::tais.souza59@etec.sp.gov.br::48679aeb-7575-44de-9966-fd42ceea3a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6EC"/>
    <a:srgbClr val="25A9EE"/>
    <a:srgbClr val="FDFDFD"/>
    <a:srgbClr val="FC7474"/>
    <a:srgbClr val="FB5757"/>
    <a:srgbClr val="AB79F8"/>
    <a:srgbClr val="836FFF"/>
    <a:srgbClr val="9FD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295C8A-7981-4E2F-A845-584EE7129FD5}">
  <a:tblStyle styleId="{28295C8A-7981-4E2F-A845-584EE7129F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6E85E72-A252-4C35-B5A3-213B727590F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380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74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954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139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066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39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507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700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159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321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443000"/>
            <a:ext cx="6210000" cy="172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91425" y="3722944"/>
            <a:ext cx="30063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5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ctrTitle"/>
          </p:nvPr>
        </p:nvSpPr>
        <p:spPr>
          <a:xfrm flipH="1">
            <a:off x="1578351" y="2861975"/>
            <a:ext cx="164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ubTitle" idx="1"/>
          </p:nvPr>
        </p:nvSpPr>
        <p:spPr>
          <a:xfrm flipH="1">
            <a:off x="1587599" y="1891350"/>
            <a:ext cx="2023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ctrTitle" idx="2"/>
          </p:nvPr>
        </p:nvSpPr>
        <p:spPr>
          <a:xfrm flipH="1">
            <a:off x="6228549" y="2861975"/>
            <a:ext cx="1337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subTitle" idx="3"/>
          </p:nvPr>
        </p:nvSpPr>
        <p:spPr>
          <a:xfrm flipH="1">
            <a:off x="5542123" y="1891350"/>
            <a:ext cx="20235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title" idx="4"/>
          </p:nvPr>
        </p:nvSpPr>
        <p:spPr>
          <a:xfrm>
            <a:off x="618974" y="278538"/>
            <a:ext cx="7853400" cy="7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Light"/>
              <a:buChar char="●"/>
              <a:defRPr sz="18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Char char="○"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Char char="■"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Char char="●"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Char char="○"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Char char="■"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Char char="●"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Char char="○"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 Light"/>
              <a:buChar char="■"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10" Type="http://schemas.openxmlformats.org/officeDocument/2006/relationships/image" Target="../media/image10.sv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6">
            <a:extLst>
              <a:ext uri="{FF2B5EF4-FFF2-40B4-BE49-F238E27FC236}">
                <a16:creationId xmlns:a16="http://schemas.microsoft.com/office/drawing/2014/main" id="{8DDBCD88-87B2-4A2F-A75F-9D92CFC10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8192" y="1906010"/>
            <a:ext cx="5127615" cy="133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7051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0;p30">
            <a:extLst>
              <a:ext uri="{FF2B5EF4-FFF2-40B4-BE49-F238E27FC236}">
                <a16:creationId xmlns:a16="http://schemas.microsoft.com/office/drawing/2014/main" id="{529BC2AC-C535-4CE5-AFBC-F7C99D1C9AC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16957" y="2181162"/>
            <a:ext cx="1510086" cy="781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5">
                    <a:lumMod val="75000"/>
                  </a:schemeClr>
                </a:solidFill>
              </a:rPr>
              <a:t>Planer</a:t>
            </a:r>
            <a:endParaRPr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70753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0;p30">
            <a:extLst>
              <a:ext uri="{FF2B5EF4-FFF2-40B4-BE49-F238E27FC236}">
                <a16:creationId xmlns:a16="http://schemas.microsoft.com/office/drawing/2014/main" id="{529BC2AC-C535-4CE5-AFBC-F7C99D1C9AC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95598" y="2181162"/>
            <a:ext cx="1152804" cy="781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5">
                    <a:lumMod val="75000"/>
                  </a:schemeClr>
                </a:solidFill>
              </a:rPr>
              <a:t>DER</a:t>
            </a:r>
            <a:endParaRPr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743D8D-472C-4B5A-B944-3B6D20F98697}"/>
              </a:ext>
            </a:extLst>
          </p:cNvPr>
          <p:cNvSpPr txBox="1"/>
          <p:nvPr/>
        </p:nvSpPr>
        <p:spPr>
          <a:xfrm>
            <a:off x="396644" y="672175"/>
            <a:ext cx="6585496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**Introdução**</a:t>
            </a:r>
          </a:p>
          <a:p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Pesquisas e dados ( Coisa simples como da ultima vez, do porque nós fizemos o projeto ) #</a:t>
            </a:r>
          </a:p>
          <a:p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UserStory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#</a:t>
            </a:r>
          </a:p>
          <a:p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StoryBoard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(++Inovação) #</a:t>
            </a:r>
          </a:p>
          <a:p>
            <a:endParaRPr lang="pt-BR" sz="1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**Ferramentas**</a:t>
            </a:r>
          </a:p>
          <a:p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BPMN #</a:t>
            </a:r>
          </a:p>
          <a:p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Desenho de solução/LLD #Tais</a:t>
            </a:r>
          </a:p>
          <a:p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Planner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(Falar das reuniões e atas de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deciçoes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e do modelo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scrum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adotado) &gt; GitHub &gt; Documentação #Carlos</a:t>
            </a:r>
          </a:p>
          <a:p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DER #</a:t>
            </a:r>
          </a:p>
          <a:p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Prototipo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de tela (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figma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+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whimsical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) #Elias</a:t>
            </a:r>
          </a:p>
          <a:p>
            <a:endParaRPr lang="pt-BR" sz="1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**Site** </a:t>
            </a:r>
          </a:p>
          <a:p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Home #</a:t>
            </a:r>
          </a:p>
          <a:p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Cadastro #</a:t>
            </a:r>
          </a:p>
          <a:p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Login #Tais </a:t>
            </a:r>
          </a:p>
          <a:p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DashUser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(Logar como contratante) # Tais</a:t>
            </a:r>
          </a:p>
          <a:p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DashBoard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(Logar como suporte) # Elias</a:t>
            </a:r>
          </a:p>
          <a:p>
            <a:endParaRPr lang="pt-BR" sz="1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**JAVA**</a:t>
            </a:r>
          </a:p>
          <a:p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Login no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java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(Tela) ##Carlos</a:t>
            </a:r>
          </a:p>
          <a:p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Cadastrar maquina (Tela) ##Carlos</a:t>
            </a:r>
          </a:p>
          <a:p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Moostrar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tela de dados (Tela) &gt; Mostrar que dados estão no banco #Carlos</a:t>
            </a:r>
          </a:p>
          <a:p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Mostrar alertas do slack #</a:t>
            </a:r>
          </a:p>
          <a:p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Mostrar AWS (Comandos simples,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ja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que talvez não de para colocar o app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java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nele) #</a:t>
            </a:r>
          </a:p>
        </p:txBody>
      </p:sp>
    </p:spTree>
    <p:extLst>
      <p:ext uri="{BB962C8B-B14F-4D97-AF65-F5344CB8AC3E}">
        <p14:creationId xmlns:p14="http://schemas.microsoft.com/office/powerpoint/2010/main" val="278067493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92;p34">
            <a:extLst>
              <a:ext uri="{FF2B5EF4-FFF2-40B4-BE49-F238E27FC236}">
                <a16:creationId xmlns:a16="http://schemas.microsoft.com/office/drawing/2014/main" id="{3185F85E-42AD-461C-82F3-09B8F2518C11}"/>
              </a:ext>
            </a:extLst>
          </p:cNvPr>
          <p:cNvSpPr txBox="1">
            <a:spLocks/>
          </p:cNvSpPr>
          <p:nvPr/>
        </p:nvSpPr>
        <p:spPr>
          <a:xfrm>
            <a:off x="757493" y="506423"/>
            <a:ext cx="2009652" cy="473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>
                <a:solidFill>
                  <a:schemeClr val="tx1"/>
                </a:solidFill>
                <a:latin typeface="Montserrat ExtraBold" panose="00000900000000000000" pitchFamily="2" charset="0"/>
              </a:rPr>
              <a:t>Time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70E12C09-6652-4106-A21D-0A8F0B461BB4}"/>
              </a:ext>
            </a:extLst>
          </p:cNvPr>
          <p:cNvSpPr/>
          <p:nvPr/>
        </p:nvSpPr>
        <p:spPr>
          <a:xfrm>
            <a:off x="2111384" y="1154583"/>
            <a:ext cx="1025012" cy="101429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Google Shape;194;p34">
            <a:extLst>
              <a:ext uri="{FF2B5EF4-FFF2-40B4-BE49-F238E27FC236}">
                <a16:creationId xmlns:a16="http://schemas.microsoft.com/office/drawing/2014/main" id="{55D550C8-E168-4D2A-B6B5-C0DC8276D1F4}"/>
              </a:ext>
            </a:extLst>
          </p:cNvPr>
          <p:cNvSpPr txBox="1">
            <a:spLocks/>
          </p:cNvSpPr>
          <p:nvPr/>
        </p:nvSpPr>
        <p:spPr>
          <a:xfrm flipH="1">
            <a:off x="1789651" y="2299716"/>
            <a:ext cx="1665711" cy="31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1400" b="1" dirty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Carlos Henrique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D907512-68DB-4C82-B45E-C2BF81D97AD7}"/>
              </a:ext>
            </a:extLst>
          </p:cNvPr>
          <p:cNvSpPr/>
          <p:nvPr/>
        </p:nvSpPr>
        <p:spPr>
          <a:xfrm>
            <a:off x="4087052" y="1154583"/>
            <a:ext cx="1025012" cy="1014293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Google Shape;194;p34">
            <a:extLst>
              <a:ext uri="{FF2B5EF4-FFF2-40B4-BE49-F238E27FC236}">
                <a16:creationId xmlns:a16="http://schemas.microsoft.com/office/drawing/2014/main" id="{42D59924-FA24-4797-8A3B-08999AD60B36}"/>
              </a:ext>
            </a:extLst>
          </p:cNvPr>
          <p:cNvSpPr txBox="1">
            <a:spLocks/>
          </p:cNvSpPr>
          <p:nvPr/>
        </p:nvSpPr>
        <p:spPr>
          <a:xfrm flipH="1">
            <a:off x="3842981" y="2299716"/>
            <a:ext cx="1500599" cy="31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1400" b="1" dirty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Christian Silva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37CDC97-41A6-4435-9479-ABA64B98D6D9}"/>
              </a:ext>
            </a:extLst>
          </p:cNvPr>
          <p:cNvSpPr/>
          <p:nvPr/>
        </p:nvSpPr>
        <p:spPr>
          <a:xfrm>
            <a:off x="6060960" y="1154584"/>
            <a:ext cx="1025012" cy="1014292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Google Shape;194;p34">
            <a:extLst>
              <a:ext uri="{FF2B5EF4-FFF2-40B4-BE49-F238E27FC236}">
                <a16:creationId xmlns:a16="http://schemas.microsoft.com/office/drawing/2014/main" id="{3CF02DEC-C6CE-4AFA-A33C-44C738618FEC}"/>
              </a:ext>
            </a:extLst>
          </p:cNvPr>
          <p:cNvSpPr txBox="1">
            <a:spLocks/>
          </p:cNvSpPr>
          <p:nvPr/>
        </p:nvSpPr>
        <p:spPr>
          <a:xfrm flipH="1">
            <a:off x="5880598" y="2307986"/>
            <a:ext cx="1385736" cy="31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1400" b="1" dirty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Elias Nachle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BAE99DD-B37F-4EE3-9072-6FD555228F86}"/>
              </a:ext>
            </a:extLst>
          </p:cNvPr>
          <p:cNvSpPr/>
          <p:nvPr/>
        </p:nvSpPr>
        <p:spPr>
          <a:xfrm>
            <a:off x="2110000" y="2858657"/>
            <a:ext cx="1025012" cy="1014291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Google Shape;194;p34">
            <a:extLst>
              <a:ext uri="{FF2B5EF4-FFF2-40B4-BE49-F238E27FC236}">
                <a16:creationId xmlns:a16="http://schemas.microsoft.com/office/drawing/2014/main" id="{079D34C3-5C44-4469-80D8-E8D56624DCA6}"/>
              </a:ext>
            </a:extLst>
          </p:cNvPr>
          <p:cNvSpPr txBox="1">
            <a:spLocks/>
          </p:cNvSpPr>
          <p:nvPr/>
        </p:nvSpPr>
        <p:spPr>
          <a:xfrm flipH="1">
            <a:off x="1929638" y="4001448"/>
            <a:ext cx="1385736" cy="31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1400" b="1" dirty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Erick Lara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F8AA9E-26A8-48F4-85C3-E3EBEEF5B91F}"/>
              </a:ext>
            </a:extLst>
          </p:cNvPr>
          <p:cNvSpPr/>
          <p:nvPr/>
        </p:nvSpPr>
        <p:spPr>
          <a:xfrm>
            <a:off x="4080774" y="2858657"/>
            <a:ext cx="1025012" cy="1014292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Google Shape;194;p34">
            <a:extLst>
              <a:ext uri="{FF2B5EF4-FFF2-40B4-BE49-F238E27FC236}">
                <a16:creationId xmlns:a16="http://schemas.microsoft.com/office/drawing/2014/main" id="{32B7FD34-D316-4D64-8AF9-E2506404EE22}"/>
              </a:ext>
            </a:extLst>
          </p:cNvPr>
          <p:cNvSpPr txBox="1">
            <a:spLocks/>
          </p:cNvSpPr>
          <p:nvPr/>
        </p:nvSpPr>
        <p:spPr>
          <a:xfrm flipH="1">
            <a:off x="3900412" y="4001448"/>
            <a:ext cx="1385736" cy="31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1400" b="1" dirty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João Pedro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D0C02306-41D0-4011-8A4A-25A706EAEC33}"/>
              </a:ext>
            </a:extLst>
          </p:cNvPr>
          <p:cNvSpPr/>
          <p:nvPr/>
        </p:nvSpPr>
        <p:spPr>
          <a:xfrm>
            <a:off x="6060960" y="2858657"/>
            <a:ext cx="1025012" cy="1014292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Google Shape;194;p34">
            <a:extLst>
              <a:ext uri="{FF2B5EF4-FFF2-40B4-BE49-F238E27FC236}">
                <a16:creationId xmlns:a16="http://schemas.microsoft.com/office/drawing/2014/main" id="{7FAAB1A3-842F-4C3B-A475-1A179406225C}"/>
              </a:ext>
            </a:extLst>
          </p:cNvPr>
          <p:cNvSpPr txBox="1">
            <a:spLocks/>
          </p:cNvSpPr>
          <p:nvPr/>
        </p:nvSpPr>
        <p:spPr>
          <a:xfrm flipH="1">
            <a:off x="5880598" y="4000018"/>
            <a:ext cx="1385736" cy="31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1400" b="1" dirty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Tais Fermino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DE88203A-8439-4D0A-8016-1B54217D5AFE}"/>
              </a:ext>
            </a:extLst>
          </p:cNvPr>
          <p:cNvSpPr/>
          <p:nvPr/>
        </p:nvSpPr>
        <p:spPr>
          <a:xfrm>
            <a:off x="6129780" y="4564631"/>
            <a:ext cx="3014220" cy="2714047"/>
          </a:xfrm>
          <a:prstGeom prst="ellipse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CF8D7E99-893C-4E26-8D6A-AFE9ADB4FBDA}"/>
              </a:ext>
            </a:extLst>
          </p:cNvPr>
          <p:cNvSpPr/>
          <p:nvPr/>
        </p:nvSpPr>
        <p:spPr>
          <a:xfrm flipV="1">
            <a:off x="7017993" y="4619190"/>
            <a:ext cx="93490" cy="101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" name="Gráfico 39">
            <a:extLst>
              <a:ext uri="{FF2B5EF4-FFF2-40B4-BE49-F238E27FC236}">
                <a16:creationId xmlns:a16="http://schemas.microsoft.com/office/drawing/2014/main" id="{CADBD20D-85B4-499A-AE27-0588B1FB43E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70744"/>
          <a:stretch/>
        </p:blipFill>
        <p:spPr>
          <a:xfrm>
            <a:off x="372085" y="333209"/>
            <a:ext cx="221385" cy="196492"/>
          </a:xfrm>
          <a:prstGeom prst="rect">
            <a:avLst/>
          </a:prstGeom>
        </p:spPr>
      </p:pic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E1F1FF9B-DEE0-458A-8BB1-85047ADA1352}"/>
              </a:ext>
            </a:extLst>
          </p:cNvPr>
          <p:cNvCxnSpPr>
            <a:cxnSpLocks/>
          </p:cNvCxnSpPr>
          <p:nvPr/>
        </p:nvCxnSpPr>
        <p:spPr>
          <a:xfrm>
            <a:off x="372085" y="2575121"/>
            <a:ext cx="289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D00D377A-1096-45D4-8386-C9B1C952DD3A}"/>
              </a:ext>
            </a:extLst>
          </p:cNvPr>
          <p:cNvCxnSpPr>
            <a:cxnSpLocks/>
          </p:cNvCxnSpPr>
          <p:nvPr/>
        </p:nvCxnSpPr>
        <p:spPr>
          <a:xfrm>
            <a:off x="372085" y="2670731"/>
            <a:ext cx="144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Google Shape;150;p30">
            <a:extLst>
              <a:ext uri="{FF2B5EF4-FFF2-40B4-BE49-F238E27FC236}">
                <a16:creationId xmlns:a16="http://schemas.microsoft.com/office/drawing/2014/main" id="{81A9FE3E-1B75-43B9-BAAE-0DBF62C38413}"/>
              </a:ext>
            </a:extLst>
          </p:cNvPr>
          <p:cNvSpPr txBox="1">
            <a:spLocks noGrp="1"/>
          </p:cNvSpPr>
          <p:nvPr/>
        </p:nvSpPr>
        <p:spPr>
          <a:xfrm>
            <a:off x="287527" y="4620542"/>
            <a:ext cx="390499" cy="1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8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4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4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4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4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4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4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4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4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02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68365207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2;p34">
            <a:extLst>
              <a:ext uri="{FF2B5EF4-FFF2-40B4-BE49-F238E27FC236}">
                <a16:creationId xmlns:a16="http://schemas.microsoft.com/office/drawing/2014/main" id="{615C78C8-B87C-4865-A153-1C0685BEC218}"/>
              </a:ext>
            </a:extLst>
          </p:cNvPr>
          <p:cNvSpPr txBox="1">
            <a:spLocks/>
          </p:cNvSpPr>
          <p:nvPr/>
        </p:nvSpPr>
        <p:spPr>
          <a:xfrm>
            <a:off x="757493" y="506423"/>
            <a:ext cx="2100968" cy="473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  <a:latin typeface="Montserrat ExtraBold" panose="00000900000000000000" pitchFamily="2" charset="0"/>
              </a:rPr>
              <a:t>Problema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91E16BA-3974-46F1-9421-2F4DEB7EBE68}"/>
              </a:ext>
            </a:extLst>
          </p:cNvPr>
          <p:cNvSpPr/>
          <p:nvPr/>
        </p:nvSpPr>
        <p:spPr>
          <a:xfrm>
            <a:off x="860613" y="1453611"/>
            <a:ext cx="168095" cy="1532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C3A583C-0FF3-4F15-9563-26287DAC9252}"/>
              </a:ext>
            </a:extLst>
          </p:cNvPr>
          <p:cNvSpPr/>
          <p:nvPr/>
        </p:nvSpPr>
        <p:spPr>
          <a:xfrm flipV="1">
            <a:off x="5392908" y="3677853"/>
            <a:ext cx="93490" cy="101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Google Shape;194;p34">
            <a:extLst>
              <a:ext uri="{FF2B5EF4-FFF2-40B4-BE49-F238E27FC236}">
                <a16:creationId xmlns:a16="http://schemas.microsoft.com/office/drawing/2014/main" id="{5805F0C1-6E50-46D6-8A5D-791268E8E9A9}"/>
              </a:ext>
            </a:extLst>
          </p:cNvPr>
          <p:cNvSpPr txBox="1">
            <a:spLocks/>
          </p:cNvSpPr>
          <p:nvPr/>
        </p:nvSpPr>
        <p:spPr>
          <a:xfrm flipH="1">
            <a:off x="1036392" y="1383127"/>
            <a:ext cx="1622078" cy="338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1400" b="1" dirty="0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Monitoramento </a:t>
            </a:r>
          </a:p>
        </p:txBody>
      </p:sp>
      <p:sp>
        <p:nvSpPr>
          <p:cNvPr id="7" name="Google Shape;173;p32">
            <a:extLst>
              <a:ext uri="{FF2B5EF4-FFF2-40B4-BE49-F238E27FC236}">
                <a16:creationId xmlns:a16="http://schemas.microsoft.com/office/drawing/2014/main" id="{985D02EF-803D-4ACA-9F2F-DE84E6E1BDD1}"/>
              </a:ext>
            </a:extLst>
          </p:cNvPr>
          <p:cNvSpPr txBox="1">
            <a:spLocks/>
          </p:cNvSpPr>
          <p:nvPr/>
        </p:nvSpPr>
        <p:spPr>
          <a:xfrm>
            <a:off x="1036392" y="1606883"/>
            <a:ext cx="3108936" cy="718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300" dirty="0">
                <a:solidFill>
                  <a:schemeClr val="bg1"/>
                </a:solidFill>
                <a:latin typeface="Overpass Light" panose="020B0604020202020204" charset="0"/>
              </a:rPr>
              <a:t>A falta de monitoramento na área técnica dificulta a resolução dos seus problemas;</a:t>
            </a:r>
            <a:endParaRPr lang="en-US" sz="1300" dirty="0">
              <a:solidFill>
                <a:schemeClr val="bg1"/>
              </a:solidFill>
              <a:latin typeface="Overpass Light" panose="020B0604020202020204" charset="0"/>
            </a:endParaRPr>
          </a:p>
        </p:txBody>
      </p:sp>
      <p:sp>
        <p:nvSpPr>
          <p:cNvPr id="8" name="Google Shape;194;p34">
            <a:extLst>
              <a:ext uri="{FF2B5EF4-FFF2-40B4-BE49-F238E27FC236}">
                <a16:creationId xmlns:a16="http://schemas.microsoft.com/office/drawing/2014/main" id="{D4C38C11-85EC-4808-BA4A-1C04DC880929}"/>
              </a:ext>
            </a:extLst>
          </p:cNvPr>
          <p:cNvSpPr txBox="1">
            <a:spLocks/>
          </p:cNvSpPr>
          <p:nvPr/>
        </p:nvSpPr>
        <p:spPr>
          <a:xfrm flipH="1">
            <a:off x="1036392" y="2793034"/>
            <a:ext cx="961458" cy="338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1400" b="1" dirty="0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Prejuízo</a:t>
            </a:r>
          </a:p>
        </p:txBody>
      </p:sp>
      <p:sp>
        <p:nvSpPr>
          <p:cNvPr id="9" name="Google Shape;173;p32">
            <a:extLst>
              <a:ext uri="{FF2B5EF4-FFF2-40B4-BE49-F238E27FC236}">
                <a16:creationId xmlns:a16="http://schemas.microsoft.com/office/drawing/2014/main" id="{52D923E7-E764-4830-B335-27F9BF3E0230}"/>
              </a:ext>
            </a:extLst>
          </p:cNvPr>
          <p:cNvSpPr txBox="1">
            <a:spLocks/>
          </p:cNvSpPr>
          <p:nvPr/>
        </p:nvSpPr>
        <p:spPr>
          <a:xfrm>
            <a:off x="1036392" y="3016790"/>
            <a:ext cx="3108936" cy="1309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Overpass Light" panose="020B0604020202020204" charset="0"/>
              </a:rPr>
              <a:t>O mal funcionamento dos totens tem uma perda diária de R$800 para o dono da franquia, já que cada equipamento varia de 2 mil até 23 mil reais.</a:t>
            </a:r>
            <a:endParaRPr lang="en-US" dirty="0">
              <a:solidFill>
                <a:schemeClr val="bg1"/>
              </a:solidFill>
              <a:latin typeface="Overpass Light" panose="020B060402020202020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5DABC6D-87FA-46F6-9CAC-0F877A7693D1}"/>
              </a:ext>
            </a:extLst>
          </p:cNvPr>
          <p:cNvSpPr/>
          <p:nvPr/>
        </p:nvSpPr>
        <p:spPr>
          <a:xfrm>
            <a:off x="868297" y="2863502"/>
            <a:ext cx="168095" cy="1532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D59CFB52-66BA-4530-B05B-22BD54EBDE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744"/>
          <a:stretch/>
        </p:blipFill>
        <p:spPr>
          <a:xfrm>
            <a:off x="372085" y="333209"/>
            <a:ext cx="221385" cy="196492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CD852B1-C6C1-4499-9787-FC5735885FDE}"/>
              </a:ext>
            </a:extLst>
          </p:cNvPr>
          <p:cNvCxnSpPr>
            <a:cxnSpLocks/>
          </p:cNvCxnSpPr>
          <p:nvPr/>
        </p:nvCxnSpPr>
        <p:spPr>
          <a:xfrm>
            <a:off x="372085" y="2575121"/>
            <a:ext cx="289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C4ACE07-F373-4A38-B32C-25555305C3EF}"/>
              </a:ext>
            </a:extLst>
          </p:cNvPr>
          <p:cNvCxnSpPr>
            <a:cxnSpLocks/>
          </p:cNvCxnSpPr>
          <p:nvPr/>
        </p:nvCxnSpPr>
        <p:spPr>
          <a:xfrm>
            <a:off x="372085" y="2670731"/>
            <a:ext cx="1445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Google Shape;150;p30">
            <a:extLst>
              <a:ext uri="{FF2B5EF4-FFF2-40B4-BE49-F238E27FC236}">
                <a16:creationId xmlns:a16="http://schemas.microsoft.com/office/drawing/2014/main" id="{0FDF24DF-8AC1-4EB6-A4A5-0CC8ABDB1187}"/>
              </a:ext>
            </a:extLst>
          </p:cNvPr>
          <p:cNvSpPr txBox="1">
            <a:spLocks noGrp="1"/>
          </p:cNvSpPr>
          <p:nvPr/>
        </p:nvSpPr>
        <p:spPr>
          <a:xfrm>
            <a:off x="287527" y="4620542"/>
            <a:ext cx="390499" cy="1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8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4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4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4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4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4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4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4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4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</a:rPr>
              <a:t>02</a:t>
            </a:r>
            <a:endParaRPr sz="1000" dirty="0">
              <a:solidFill>
                <a:schemeClr val="bg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3D8BAB5-E0A7-4D07-8151-7510930DF30A}"/>
              </a:ext>
            </a:extLst>
          </p:cNvPr>
          <p:cNvSpPr/>
          <p:nvPr/>
        </p:nvSpPr>
        <p:spPr>
          <a:xfrm>
            <a:off x="5305592" y="207026"/>
            <a:ext cx="3681784" cy="4729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B2585971-77E7-4F5B-B05A-A86862A24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15767" y="2114429"/>
            <a:ext cx="3940706" cy="262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9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0;p30">
            <a:extLst>
              <a:ext uri="{FF2B5EF4-FFF2-40B4-BE49-F238E27FC236}">
                <a16:creationId xmlns:a16="http://schemas.microsoft.com/office/drawing/2014/main" id="{529BC2AC-C535-4CE5-AFBC-F7C99D1C9AC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25263" y="2181162"/>
            <a:ext cx="3893474" cy="781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Pesquisas e dados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63907529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0;p30">
            <a:extLst>
              <a:ext uri="{FF2B5EF4-FFF2-40B4-BE49-F238E27FC236}">
                <a16:creationId xmlns:a16="http://schemas.microsoft.com/office/drawing/2014/main" id="{529BC2AC-C535-4CE5-AFBC-F7C99D1C9AC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57764" y="2181162"/>
            <a:ext cx="2228471" cy="781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UserStory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48785133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0;p30">
            <a:extLst>
              <a:ext uri="{FF2B5EF4-FFF2-40B4-BE49-F238E27FC236}">
                <a16:creationId xmlns:a16="http://schemas.microsoft.com/office/drawing/2014/main" id="{529BC2AC-C535-4CE5-AFBC-F7C99D1C9AC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07961" y="2181162"/>
            <a:ext cx="2528077" cy="781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StoryBoard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34898440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0;p30">
            <a:extLst>
              <a:ext uri="{FF2B5EF4-FFF2-40B4-BE49-F238E27FC236}">
                <a16:creationId xmlns:a16="http://schemas.microsoft.com/office/drawing/2014/main" id="{529BC2AC-C535-4CE5-AFBC-F7C99D1C9AC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61093" y="2181162"/>
            <a:ext cx="1021813" cy="781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5">
                    <a:lumMod val="75000"/>
                  </a:schemeClr>
                </a:solidFill>
              </a:rPr>
              <a:t>LLD</a:t>
            </a:r>
            <a:endParaRPr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00882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0;p30">
            <a:extLst>
              <a:ext uri="{FF2B5EF4-FFF2-40B4-BE49-F238E27FC236}">
                <a16:creationId xmlns:a16="http://schemas.microsoft.com/office/drawing/2014/main" id="{529BC2AC-C535-4CE5-AFBC-F7C99D1C9AC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29068" y="2181162"/>
            <a:ext cx="1485863" cy="781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5">
                    <a:lumMod val="75000"/>
                  </a:schemeClr>
                </a:solidFill>
              </a:rPr>
              <a:t>BPMN</a:t>
            </a:r>
            <a:endParaRPr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1493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0;p30">
            <a:extLst>
              <a:ext uri="{FF2B5EF4-FFF2-40B4-BE49-F238E27FC236}">
                <a16:creationId xmlns:a16="http://schemas.microsoft.com/office/drawing/2014/main" id="{529BC2AC-C535-4CE5-AFBC-F7C99D1C9AC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95844" y="2181162"/>
            <a:ext cx="1752311" cy="781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5">
                    <a:lumMod val="75000"/>
                  </a:schemeClr>
                </a:solidFill>
              </a:rPr>
              <a:t>JFrame</a:t>
            </a:r>
            <a:endParaRPr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88935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ews Agency by Slidesgo">
  <a:themeElements>
    <a:clrScheme name="Simple Light">
      <a:dk1>
        <a:srgbClr val="FFFFFF"/>
      </a:dk1>
      <a:lt1>
        <a:srgbClr val="1C1C1C"/>
      </a:lt1>
      <a:dk2>
        <a:srgbClr val="FFFFFF"/>
      </a:dk2>
      <a:lt2>
        <a:srgbClr val="1C1C1C"/>
      </a:lt2>
      <a:accent1>
        <a:srgbClr val="3EA8E1"/>
      </a:accent1>
      <a:accent2>
        <a:srgbClr val="86D5FF"/>
      </a:accent2>
      <a:accent3>
        <a:srgbClr val="1075AC"/>
      </a:accent3>
      <a:accent4>
        <a:srgbClr val="3EA8E1"/>
      </a:accent4>
      <a:accent5>
        <a:srgbClr val="86D5FF"/>
      </a:accent5>
      <a:accent6>
        <a:srgbClr val="1075A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234</Words>
  <Application>Microsoft Office PowerPoint</Application>
  <PresentationFormat>Apresentação na tela (16:9)</PresentationFormat>
  <Paragraphs>49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Montserrat SemiBold</vt:lpstr>
      <vt:lpstr>Overpass Light</vt:lpstr>
      <vt:lpstr>Montserrat ExtraBold</vt:lpstr>
      <vt:lpstr>News Agency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Agency</dc:title>
  <cp:lastModifiedBy>TAIS FERMINO DE SOUZA</cp:lastModifiedBy>
  <cp:revision>10</cp:revision>
  <dcterms:modified xsi:type="dcterms:W3CDTF">2021-10-21T02:18:07Z</dcterms:modified>
</cp:coreProperties>
</file>