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6858000" cy="9144000"/>
  <p:embeddedFontLst>
    <p:embeddedFont>
      <p:font typeface="Arimo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</p:embeddedFont>
    <p:embeddedFont>
      <p:font typeface="Open Sans Bold" panose="020B0806030504020204" charset="0"/>
      <p:regular r:id="rId37"/>
    </p:embeddedFont>
    <p:embeddedFont>
      <p:font typeface="Open Sans Extra Bold" panose="020B0604020202020204" charset="0"/>
      <p:regular r:id="rId38"/>
    </p:embeddedFont>
    <p:embeddedFont>
      <p:font typeface="Open Sans Light" panose="020B0306030504020204" pitchFamily="3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27168" y="8412206"/>
            <a:ext cx="465092" cy="36567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227168" y="8995750"/>
            <a:ext cx="465092" cy="46801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3057210"/>
            <a:ext cx="11935945" cy="4487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7"/>
              </a:lnSpc>
            </a:pPr>
            <a:r>
              <a:rPr lang="en-US" sz="6362">
                <a:solidFill>
                  <a:srgbClr val="FFFFFF"/>
                </a:solidFill>
                <a:latin typeface="Open Sans Extra Bold"/>
              </a:rPr>
              <a:t>Análise estatística dos dados de seguro de automóveis - AUTOSEG</a:t>
            </a:r>
          </a:p>
          <a:p>
            <a:pPr>
              <a:lnSpc>
                <a:spcPts val="8907"/>
              </a:lnSpc>
            </a:pPr>
            <a:endParaRPr lang="en-US" sz="6362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27168" y="7544121"/>
            <a:ext cx="6683329" cy="569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1"/>
              </a:lnSpc>
            </a:pPr>
            <a:r>
              <a:rPr lang="en-US" sz="3301">
                <a:solidFill>
                  <a:srgbClr val="FFFFFF"/>
                </a:solidFill>
                <a:latin typeface="Open Sans"/>
              </a:rPr>
              <a:t>Elias Neto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37119" y="8063509"/>
            <a:ext cx="6073378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elias.neto@ifam.edu.br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(92) 99999-0610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07293" y="1268793"/>
            <a:ext cx="7232411" cy="7481386"/>
            <a:chOff x="0" y="0"/>
            <a:chExt cx="9643215" cy="9975181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1123712" y="0"/>
              <a:ext cx="7948631" cy="9347439"/>
              <a:chOff x="0" y="0"/>
              <a:chExt cx="8747591" cy="10287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6350" y="0"/>
                <a:ext cx="8760291" cy="10287000"/>
              </a:xfrm>
              <a:custGeom>
                <a:avLst/>
                <a:gdLst/>
                <a:ahLst/>
                <a:cxnLst/>
                <a:rect l="l" t="t" r="r" b="b"/>
                <a:pathLst>
                  <a:path w="8760291" h="10287000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1749518" y="0"/>
                    </a:moveTo>
                    <a:lnTo>
                      <a:pt x="1762218" y="0"/>
                    </a:lnTo>
                    <a:lnTo>
                      <a:pt x="1762218" y="10287000"/>
                    </a:lnTo>
                    <a:lnTo>
                      <a:pt x="1749518" y="10287000"/>
                    </a:lnTo>
                    <a:close/>
                    <a:moveTo>
                      <a:pt x="3499036" y="0"/>
                    </a:moveTo>
                    <a:lnTo>
                      <a:pt x="3511736" y="0"/>
                    </a:lnTo>
                    <a:lnTo>
                      <a:pt x="3511736" y="10287000"/>
                    </a:lnTo>
                    <a:lnTo>
                      <a:pt x="3499036" y="10287000"/>
                    </a:lnTo>
                    <a:close/>
                    <a:moveTo>
                      <a:pt x="5248554" y="0"/>
                    </a:moveTo>
                    <a:lnTo>
                      <a:pt x="5261254" y="0"/>
                    </a:lnTo>
                    <a:lnTo>
                      <a:pt x="5261254" y="10287000"/>
                    </a:lnTo>
                    <a:lnTo>
                      <a:pt x="5248554" y="10287000"/>
                    </a:lnTo>
                    <a:close/>
                    <a:moveTo>
                      <a:pt x="6998073" y="0"/>
                    </a:moveTo>
                    <a:lnTo>
                      <a:pt x="7010773" y="0"/>
                    </a:lnTo>
                    <a:lnTo>
                      <a:pt x="7010773" y="10287000"/>
                    </a:lnTo>
                    <a:lnTo>
                      <a:pt x="6998073" y="10287000"/>
                    </a:lnTo>
                    <a:close/>
                    <a:moveTo>
                      <a:pt x="8747591" y="0"/>
                    </a:moveTo>
                    <a:lnTo>
                      <a:pt x="8760291" y="0"/>
                    </a:lnTo>
                    <a:lnTo>
                      <a:pt x="8760291" y="10287000"/>
                    </a:lnTo>
                    <a:lnTo>
                      <a:pt x="8747591" y="102870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018319" y="9493980"/>
              <a:ext cx="210786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247960" y="9493980"/>
              <a:ext cx="930957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2.500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837686" y="9493980"/>
              <a:ext cx="930957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5.000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427412" y="9493980"/>
              <a:ext cx="930957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7.500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911745" y="9493980"/>
              <a:ext cx="1141743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10.000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501472" y="9493980"/>
              <a:ext cx="1141743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12.500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60984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2014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06114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2013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051244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2018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996374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2015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941504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2019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4886633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2012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5831763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2017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6776893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2016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7722023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2011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667153"/>
              <a:ext cx="939071" cy="48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53"/>
                </a:lnSpc>
              </a:pPr>
              <a:r>
                <a:rPr lang="en-US" sz="2180">
                  <a:solidFill>
                    <a:srgbClr val="FFFFFF"/>
                  </a:solidFill>
                  <a:latin typeface="Open Sans Light"/>
                </a:rPr>
                <a:t>2010 </a:t>
              </a:r>
            </a:p>
          </p:txBody>
        </p: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123712" y="0"/>
              <a:ext cx="7948631" cy="9347439"/>
              <a:chOff x="0" y="0"/>
              <a:chExt cx="8747591" cy="10287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94795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8194795" h="925830">
                    <a:moveTo>
                      <a:pt x="0" y="0"/>
                    </a:moveTo>
                    <a:lnTo>
                      <a:pt x="8120728" y="0"/>
                    </a:lnTo>
                    <a:lnTo>
                      <a:pt x="8120728" y="0"/>
                    </a:lnTo>
                    <a:cubicBezTo>
                      <a:pt x="8140372" y="0"/>
                      <a:pt x="8159211" y="7803"/>
                      <a:pt x="8173101" y="21693"/>
                    </a:cubicBezTo>
                    <a:cubicBezTo>
                      <a:pt x="8186992" y="35584"/>
                      <a:pt x="8194795" y="54423"/>
                      <a:pt x="8194795" y="74066"/>
                    </a:cubicBezTo>
                    <a:lnTo>
                      <a:pt x="8194795" y="851764"/>
                    </a:lnTo>
                    <a:cubicBezTo>
                      <a:pt x="8194795" y="871407"/>
                      <a:pt x="8186992" y="890246"/>
                      <a:pt x="8173101" y="904137"/>
                    </a:cubicBezTo>
                    <a:cubicBezTo>
                      <a:pt x="8159211" y="918027"/>
                      <a:pt x="8140372" y="925830"/>
                      <a:pt x="8120728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0" y="1040130"/>
                <a:ext cx="7910673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7910673" h="925830">
                    <a:moveTo>
                      <a:pt x="0" y="0"/>
                    </a:moveTo>
                    <a:lnTo>
                      <a:pt x="7836607" y="0"/>
                    </a:lnTo>
                    <a:cubicBezTo>
                      <a:pt x="7877512" y="0"/>
                      <a:pt x="7910673" y="33161"/>
                      <a:pt x="7910673" y="74066"/>
                    </a:cubicBezTo>
                    <a:lnTo>
                      <a:pt x="7910673" y="851764"/>
                    </a:lnTo>
                    <a:cubicBezTo>
                      <a:pt x="7910673" y="892669"/>
                      <a:pt x="7877512" y="925830"/>
                      <a:pt x="7836607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2080260"/>
                <a:ext cx="7885480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7885480" h="925830">
                    <a:moveTo>
                      <a:pt x="0" y="0"/>
                    </a:moveTo>
                    <a:lnTo>
                      <a:pt x="7811414" y="0"/>
                    </a:lnTo>
                    <a:cubicBezTo>
                      <a:pt x="7852319" y="0"/>
                      <a:pt x="7885480" y="33161"/>
                      <a:pt x="7885480" y="74066"/>
                    </a:cubicBezTo>
                    <a:lnTo>
                      <a:pt x="7885480" y="851764"/>
                    </a:lnTo>
                    <a:cubicBezTo>
                      <a:pt x="7885480" y="892669"/>
                      <a:pt x="7852319" y="925830"/>
                      <a:pt x="7811414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3120390"/>
                <a:ext cx="7792406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7792406" h="925830">
                    <a:moveTo>
                      <a:pt x="0" y="0"/>
                    </a:moveTo>
                    <a:lnTo>
                      <a:pt x="7718339" y="0"/>
                    </a:lnTo>
                    <a:cubicBezTo>
                      <a:pt x="7737983" y="0"/>
                      <a:pt x="7756822" y="7803"/>
                      <a:pt x="7770712" y="21693"/>
                    </a:cubicBezTo>
                    <a:cubicBezTo>
                      <a:pt x="7784602" y="35583"/>
                      <a:pt x="7792406" y="54423"/>
                      <a:pt x="7792406" y="74066"/>
                    </a:cubicBezTo>
                    <a:lnTo>
                      <a:pt x="7792406" y="851764"/>
                    </a:lnTo>
                    <a:cubicBezTo>
                      <a:pt x="7792406" y="871407"/>
                      <a:pt x="7784602" y="890247"/>
                      <a:pt x="7770712" y="904137"/>
                    </a:cubicBezTo>
                    <a:cubicBezTo>
                      <a:pt x="7756822" y="918027"/>
                      <a:pt x="7737983" y="925830"/>
                      <a:pt x="7718339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0" y="4160520"/>
                <a:ext cx="7534177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7534177" h="925830">
                    <a:moveTo>
                      <a:pt x="0" y="0"/>
                    </a:moveTo>
                    <a:lnTo>
                      <a:pt x="7460111" y="0"/>
                    </a:lnTo>
                    <a:cubicBezTo>
                      <a:pt x="7501016" y="0"/>
                      <a:pt x="7534177" y="33161"/>
                      <a:pt x="7534177" y="74066"/>
                    </a:cubicBezTo>
                    <a:lnTo>
                      <a:pt x="7534177" y="851764"/>
                    </a:lnTo>
                    <a:cubicBezTo>
                      <a:pt x="7534177" y="892669"/>
                      <a:pt x="7501016" y="925830"/>
                      <a:pt x="7460111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5200650"/>
                <a:ext cx="6314413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6314413" h="925830">
                    <a:moveTo>
                      <a:pt x="0" y="0"/>
                    </a:moveTo>
                    <a:lnTo>
                      <a:pt x="6240346" y="0"/>
                    </a:lnTo>
                    <a:cubicBezTo>
                      <a:pt x="6259990" y="0"/>
                      <a:pt x="6278829" y="7803"/>
                      <a:pt x="6292719" y="21694"/>
                    </a:cubicBezTo>
                    <a:cubicBezTo>
                      <a:pt x="6306609" y="35584"/>
                      <a:pt x="6314413" y="54423"/>
                      <a:pt x="6314413" y="74066"/>
                    </a:cubicBezTo>
                    <a:lnTo>
                      <a:pt x="6314413" y="851764"/>
                    </a:lnTo>
                    <a:cubicBezTo>
                      <a:pt x="6314413" y="871407"/>
                      <a:pt x="6306609" y="890246"/>
                      <a:pt x="6292719" y="904136"/>
                    </a:cubicBezTo>
                    <a:cubicBezTo>
                      <a:pt x="6278829" y="918027"/>
                      <a:pt x="6259990" y="925830"/>
                      <a:pt x="6240346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6240780"/>
                <a:ext cx="5911324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5911324" h="925830">
                    <a:moveTo>
                      <a:pt x="0" y="0"/>
                    </a:moveTo>
                    <a:lnTo>
                      <a:pt x="5837257" y="0"/>
                    </a:lnTo>
                    <a:cubicBezTo>
                      <a:pt x="5856901" y="0"/>
                      <a:pt x="5875740" y="7803"/>
                      <a:pt x="5889630" y="21694"/>
                    </a:cubicBezTo>
                    <a:cubicBezTo>
                      <a:pt x="5903520" y="35584"/>
                      <a:pt x="5911324" y="54423"/>
                      <a:pt x="5911324" y="74066"/>
                    </a:cubicBezTo>
                    <a:lnTo>
                      <a:pt x="5911324" y="851764"/>
                    </a:lnTo>
                    <a:cubicBezTo>
                      <a:pt x="5911323" y="892669"/>
                      <a:pt x="5878163" y="925830"/>
                      <a:pt x="5837257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7280910"/>
                <a:ext cx="5759466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5759466" h="925830">
                    <a:moveTo>
                      <a:pt x="0" y="0"/>
                    </a:moveTo>
                    <a:lnTo>
                      <a:pt x="5685399" y="0"/>
                    </a:lnTo>
                    <a:cubicBezTo>
                      <a:pt x="5705043" y="0"/>
                      <a:pt x="5723882" y="7803"/>
                      <a:pt x="5737772" y="21694"/>
                    </a:cubicBezTo>
                    <a:cubicBezTo>
                      <a:pt x="5751662" y="35584"/>
                      <a:pt x="5759466" y="54423"/>
                      <a:pt x="5759466" y="74067"/>
                    </a:cubicBezTo>
                    <a:lnTo>
                      <a:pt x="5759466" y="851763"/>
                    </a:lnTo>
                    <a:cubicBezTo>
                      <a:pt x="5759466" y="871407"/>
                      <a:pt x="5751662" y="890246"/>
                      <a:pt x="5737772" y="904136"/>
                    </a:cubicBezTo>
                    <a:cubicBezTo>
                      <a:pt x="5723882" y="918027"/>
                      <a:pt x="5705043" y="925830"/>
                      <a:pt x="5685399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8321040"/>
                <a:ext cx="5389968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5389968" h="925830">
                    <a:moveTo>
                      <a:pt x="0" y="0"/>
                    </a:moveTo>
                    <a:lnTo>
                      <a:pt x="5315901" y="0"/>
                    </a:lnTo>
                    <a:cubicBezTo>
                      <a:pt x="5356807" y="0"/>
                      <a:pt x="5389967" y="33161"/>
                      <a:pt x="5389968" y="74066"/>
                    </a:cubicBezTo>
                    <a:lnTo>
                      <a:pt x="5389968" y="851764"/>
                    </a:lnTo>
                    <a:cubicBezTo>
                      <a:pt x="5389967" y="892669"/>
                      <a:pt x="5356807" y="925830"/>
                      <a:pt x="5315901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9361170"/>
                <a:ext cx="4221989" cy="925830"/>
              </a:xfrm>
              <a:custGeom>
                <a:avLst/>
                <a:gdLst/>
                <a:ahLst/>
                <a:cxnLst/>
                <a:rect l="l" t="t" r="r" b="b"/>
                <a:pathLst>
                  <a:path w="4221989" h="925830">
                    <a:moveTo>
                      <a:pt x="0" y="0"/>
                    </a:moveTo>
                    <a:lnTo>
                      <a:pt x="4147923" y="0"/>
                    </a:lnTo>
                    <a:cubicBezTo>
                      <a:pt x="4167567" y="0"/>
                      <a:pt x="4186406" y="7803"/>
                      <a:pt x="4200296" y="21694"/>
                    </a:cubicBezTo>
                    <a:cubicBezTo>
                      <a:pt x="4214186" y="35584"/>
                      <a:pt x="4221989" y="54423"/>
                      <a:pt x="4221989" y="74066"/>
                    </a:cubicBezTo>
                    <a:lnTo>
                      <a:pt x="4221989" y="851764"/>
                    </a:lnTo>
                    <a:cubicBezTo>
                      <a:pt x="4221989" y="892669"/>
                      <a:pt x="4188828" y="925830"/>
                      <a:pt x="4147923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</p:grp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674307"/>
            <a:ext cx="2600876" cy="594486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5086350" y="9020225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Frequência de Sinistros de Roubos e Furtos</a:t>
            </a:r>
          </a:p>
        </p:txBody>
      </p:sp>
      <p:sp>
        <p:nvSpPr>
          <p:cNvPr id="34" name="TextBox 34"/>
          <p:cNvSpPr txBox="1"/>
          <p:nvPr/>
        </p:nvSpPr>
        <p:spPr>
          <a:xfrm rot="-5400000">
            <a:off x="1227" y="4517694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Ano do Veículo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742000" y="4072607"/>
            <a:ext cx="4517300" cy="171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24"/>
              </a:lnSpc>
            </a:pPr>
            <a:r>
              <a:rPr lang="en-US" sz="2445">
                <a:solidFill>
                  <a:srgbClr val="FFFFFF"/>
                </a:solidFill>
                <a:latin typeface="Open Sans"/>
              </a:rPr>
              <a:t>85% dos veículos vítimas dos sinistros de roubos e furtos estão entre os anos de 2010 à 2019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635185" y="6492376"/>
            <a:ext cx="3508815" cy="9035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329138" y="6492376"/>
            <a:ext cx="3508815" cy="9035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621431" y="7667250"/>
            <a:ext cx="1518072" cy="75334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560587" y="6492376"/>
            <a:ext cx="3508815" cy="9035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3139503" y="5424087"/>
            <a:ext cx="4685447" cy="299650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355296" y="3387824"/>
            <a:ext cx="15075811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3. Quais os principais modelos e anos desses veículos vítimas de roubos e furtos?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5296" y="5965775"/>
            <a:ext cx="11025171" cy="350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Ao analisar os modelos e anos juntos, percebe-se que a moto HONDA-CG 160 FAN de 2019 e 2018 são as mais frequentes entre os sinistros de roubos e furtos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No próximo slide listo os 10 principais modelos e anos vítimas de sinistros de roubos e furtos &gt;&gt;&gt;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25766" y="1672381"/>
            <a:ext cx="12855776" cy="7117226"/>
            <a:chOff x="0" y="0"/>
            <a:chExt cx="17141035" cy="9489635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7947797" y="0"/>
              <a:ext cx="8892448" cy="8892448"/>
              <a:chOff x="0" y="0"/>
              <a:chExt cx="10287000" cy="10287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6350" y="0"/>
                <a:ext cx="10299700" cy="10287000"/>
              </a:xfrm>
              <a:custGeom>
                <a:avLst/>
                <a:gdLst/>
                <a:ahLst/>
                <a:cxnLst/>
                <a:rect l="l" t="t" r="r" b="b"/>
                <a:pathLst>
                  <a:path w="10299700" h="10287000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3429000" y="0"/>
                    </a:moveTo>
                    <a:lnTo>
                      <a:pt x="3441700" y="0"/>
                    </a:lnTo>
                    <a:lnTo>
                      <a:pt x="3441700" y="10287000"/>
                    </a:lnTo>
                    <a:lnTo>
                      <a:pt x="3429000" y="10287000"/>
                    </a:lnTo>
                    <a:close/>
                    <a:moveTo>
                      <a:pt x="6858000" y="0"/>
                    </a:moveTo>
                    <a:lnTo>
                      <a:pt x="6870700" y="0"/>
                    </a:lnTo>
                    <a:lnTo>
                      <a:pt x="6870700" y="10287000"/>
                    </a:lnTo>
                    <a:lnTo>
                      <a:pt x="6858000" y="10287000"/>
                    </a:lnTo>
                    <a:close/>
                    <a:moveTo>
                      <a:pt x="10287000" y="0"/>
                    </a:moveTo>
                    <a:lnTo>
                      <a:pt x="10299700" y="0"/>
                    </a:lnTo>
                    <a:lnTo>
                      <a:pt x="10299700" y="10287000"/>
                    </a:lnTo>
                    <a:lnTo>
                      <a:pt x="10287000" y="102870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7847534" y="9030002"/>
              <a:ext cx="200526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0611158" y="9030002"/>
              <a:ext cx="601578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250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575307" y="9030002"/>
              <a:ext cx="601578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500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6539457" y="9030002"/>
              <a:ext cx="601578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750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625193" y="208106"/>
              <a:ext cx="5146950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HONDA-CG 160 FAN Flex - 2019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625193" y="1205419"/>
              <a:ext cx="5146950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HONDA-CG 160 FAN Flex - 2018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604552" y="2202732"/>
              <a:ext cx="6167592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HONDA-CG 160 TITAN FLEXONE- 2019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441707" y="3200045"/>
              <a:ext cx="4330437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Ka 1.0 TiCVT Flex 5p - 2018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67951" y="4197357"/>
              <a:ext cx="7304193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HB20 Comf./C.Plus/C.Style 1.0 Flex 12V - 2017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5277661" y="5194670"/>
              <a:ext cx="2494483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PCX 150 - 2018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083539" y="6191983"/>
              <a:ext cx="4688605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Gol 1.6 MSI Flex 8V 5p - 2019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441707" y="7189296"/>
              <a:ext cx="4330437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Ka 1.0 TiCVT Flex 5p - 2015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186609"/>
              <a:ext cx="7772144" cy="45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04"/>
                </a:lnSpc>
              </a:pPr>
              <a:r>
                <a:rPr lang="en-US" sz="2074">
                  <a:solidFill>
                    <a:srgbClr val="FFFFFF"/>
                  </a:solidFill>
                  <a:latin typeface="Open Sans Light"/>
                </a:rPr>
                <a:t>ONIX HATCH LT 1.0 8V FlexPower 5p Mec. - 2015 </a:t>
              </a:r>
            </a:p>
          </p:txBody>
        </p: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7947797" y="0"/>
              <a:ext cx="8892448" cy="8892448"/>
              <a:chOff x="0" y="0"/>
              <a:chExt cx="10287000" cy="10287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9292082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9292082" h="1057275">
                    <a:moveTo>
                      <a:pt x="0" y="0"/>
                    </a:moveTo>
                    <a:lnTo>
                      <a:pt x="9207500" y="0"/>
                    </a:lnTo>
                    <a:lnTo>
                      <a:pt x="9207500" y="0"/>
                    </a:lnTo>
                    <a:cubicBezTo>
                      <a:pt x="9254213" y="0"/>
                      <a:pt x="9292082" y="37869"/>
                      <a:pt x="9292082" y="84582"/>
                    </a:cubicBezTo>
                    <a:lnTo>
                      <a:pt x="9292082" y="972693"/>
                    </a:lnTo>
                    <a:cubicBezTo>
                      <a:pt x="9292082" y="1019406"/>
                      <a:pt x="9254213" y="1057275"/>
                      <a:pt x="9207500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1153716"/>
                <a:ext cx="5629910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5629910" h="1057275">
                    <a:moveTo>
                      <a:pt x="0" y="0"/>
                    </a:moveTo>
                    <a:lnTo>
                      <a:pt x="5545328" y="0"/>
                    </a:lnTo>
                    <a:cubicBezTo>
                      <a:pt x="5592042" y="0"/>
                      <a:pt x="5629910" y="37868"/>
                      <a:pt x="5629910" y="84582"/>
                    </a:cubicBezTo>
                    <a:lnTo>
                      <a:pt x="5629910" y="972693"/>
                    </a:lnTo>
                    <a:cubicBezTo>
                      <a:pt x="5629910" y="1019406"/>
                      <a:pt x="5592042" y="1057274"/>
                      <a:pt x="5545328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2307431"/>
                <a:ext cx="5369306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5369306" h="1057275">
                    <a:moveTo>
                      <a:pt x="0" y="0"/>
                    </a:moveTo>
                    <a:lnTo>
                      <a:pt x="5284724" y="0"/>
                    </a:lnTo>
                    <a:cubicBezTo>
                      <a:pt x="5307157" y="0"/>
                      <a:pt x="5328670" y="8912"/>
                      <a:pt x="5344532" y="24774"/>
                    </a:cubicBezTo>
                    <a:cubicBezTo>
                      <a:pt x="5360395" y="40636"/>
                      <a:pt x="5369306" y="62150"/>
                      <a:pt x="5369306" y="84582"/>
                    </a:cubicBezTo>
                    <a:lnTo>
                      <a:pt x="5369306" y="972693"/>
                    </a:lnTo>
                    <a:cubicBezTo>
                      <a:pt x="5369306" y="995126"/>
                      <a:pt x="5360395" y="1016639"/>
                      <a:pt x="5344532" y="1032502"/>
                    </a:cubicBezTo>
                    <a:cubicBezTo>
                      <a:pt x="5328670" y="1048364"/>
                      <a:pt x="5307157" y="1057275"/>
                      <a:pt x="5284724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3461147"/>
                <a:ext cx="5245862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5245862" h="1057275">
                    <a:moveTo>
                      <a:pt x="0" y="0"/>
                    </a:moveTo>
                    <a:lnTo>
                      <a:pt x="5161280" y="0"/>
                    </a:lnTo>
                    <a:cubicBezTo>
                      <a:pt x="5183713" y="0"/>
                      <a:pt x="5205226" y="8911"/>
                      <a:pt x="5221088" y="24774"/>
                    </a:cubicBezTo>
                    <a:cubicBezTo>
                      <a:pt x="5236950" y="40636"/>
                      <a:pt x="5245862" y="62149"/>
                      <a:pt x="5245862" y="84582"/>
                    </a:cubicBezTo>
                    <a:lnTo>
                      <a:pt x="5245862" y="972693"/>
                    </a:lnTo>
                    <a:cubicBezTo>
                      <a:pt x="5245862" y="995126"/>
                      <a:pt x="5236950" y="1016639"/>
                      <a:pt x="5221088" y="1032501"/>
                    </a:cubicBezTo>
                    <a:cubicBezTo>
                      <a:pt x="5205226" y="1048363"/>
                      <a:pt x="5183713" y="1057275"/>
                      <a:pt x="5161280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0" y="4614862"/>
                <a:ext cx="5163566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5163566" h="1057275">
                    <a:moveTo>
                      <a:pt x="0" y="0"/>
                    </a:moveTo>
                    <a:lnTo>
                      <a:pt x="5078984" y="0"/>
                    </a:lnTo>
                    <a:cubicBezTo>
                      <a:pt x="5125698" y="0"/>
                      <a:pt x="5163566" y="37869"/>
                      <a:pt x="5163566" y="84583"/>
                    </a:cubicBezTo>
                    <a:lnTo>
                      <a:pt x="5163566" y="972693"/>
                    </a:lnTo>
                    <a:cubicBezTo>
                      <a:pt x="5163566" y="1019407"/>
                      <a:pt x="5125698" y="1057276"/>
                      <a:pt x="5078984" y="1057276"/>
                    </a:cubicBezTo>
                    <a:lnTo>
                      <a:pt x="0" y="1057276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5768578"/>
                <a:ext cx="4820666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4820666" h="1057275">
                    <a:moveTo>
                      <a:pt x="0" y="0"/>
                    </a:moveTo>
                    <a:lnTo>
                      <a:pt x="4736084" y="0"/>
                    </a:lnTo>
                    <a:cubicBezTo>
                      <a:pt x="4782798" y="0"/>
                      <a:pt x="4820666" y="37869"/>
                      <a:pt x="4820666" y="84582"/>
                    </a:cubicBezTo>
                    <a:lnTo>
                      <a:pt x="4820666" y="972693"/>
                    </a:lnTo>
                    <a:cubicBezTo>
                      <a:pt x="4820666" y="1019407"/>
                      <a:pt x="4782797" y="1057275"/>
                      <a:pt x="4736084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6922294"/>
                <a:ext cx="4793234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4793234" h="1057275">
                    <a:moveTo>
                      <a:pt x="0" y="0"/>
                    </a:moveTo>
                    <a:lnTo>
                      <a:pt x="4708652" y="0"/>
                    </a:lnTo>
                    <a:cubicBezTo>
                      <a:pt x="4755366" y="0"/>
                      <a:pt x="4793234" y="37868"/>
                      <a:pt x="4793234" y="84581"/>
                    </a:cubicBezTo>
                    <a:lnTo>
                      <a:pt x="4793234" y="972693"/>
                    </a:lnTo>
                    <a:cubicBezTo>
                      <a:pt x="4793234" y="1019407"/>
                      <a:pt x="4755366" y="1057275"/>
                      <a:pt x="4708652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0" y="8076009"/>
                <a:ext cx="4299458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4299458" h="1057275">
                    <a:moveTo>
                      <a:pt x="0" y="0"/>
                    </a:moveTo>
                    <a:lnTo>
                      <a:pt x="4214876" y="0"/>
                    </a:lnTo>
                    <a:cubicBezTo>
                      <a:pt x="4261589" y="0"/>
                      <a:pt x="4299458" y="37869"/>
                      <a:pt x="4299458" y="84582"/>
                    </a:cubicBezTo>
                    <a:lnTo>
                      <a:pt x="4299458" y="972694"/>
                    </a:lnTo>
                    <a:cubicBezTo>
                      <a:pt x="4299458" y="1019407"/>
                      <a:pt x="4261589" y="1057275"/>
                      <a:pt x="4214876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9229725"/>
                <a:ext cx="4258310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4258310" h="1057275">
                    <a:moveTo>
                      <a:pt x="0" y="0"/>
                    </a:moveTo>
                    <a:lnTo>
                      <a:pt x="4173728" y="0"/>
                    </a:lnTo>
                    <a:cubicBezTo>
                      <a:pt x="4220441" y="0"/>
                      <a:pt x="4258310" y="37868"/>
                      <a:pt x="4258310" y="84582"/>
                    </a:cubicBezTo>
                    <a:lnTo>
                      <a:pt x="4258310" y="972693"/>
                    </a:lnTo>
                    <a:cubicBezTo>
                      <a:pt x="4258310" y="1019407"/>
                      <a:pt x="4220441" y="1057275"/>
                      <a:pt x="4173728" y="1057275"/>
                    </a:cubicBezTo>
                    <a:lnTo>
                      <a:pt x="0" y="1057275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</p:grp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674307"/>
            <a:ext cx="2600876" cy="594486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7770695" y="9020225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Frequência de Sinistros de Roubos e Furtos</a:t>
            </a:r>
          </a:p>
        </p:txBody>
      </p:sp>
      <p:sp>
        <p:nvSpPr>
          <p:cNvPr id="30" name="TextBox 30"/>
          <p:cNvSpPr txBox="1"/>
          <p:nvPr/>
        </p:nvSpPr>
        <p:spPr>
          <a:xfrm rot="-5400000">
            <a:off x="-2862312" y="5176838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Modelo e Ano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89603" y="6358876"/>
            <a:ext cx="2339972" cy="60254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55296" y="3387824"/>
            <a:ext cx="11236910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4. Qual o perfil das vítimas de roubos e furtos?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981027" y="6358876"/>
            <a:ext cx="2339972" cy="60254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55296" y="5755362"/>
            <a:ext cx="11025171" cy="2916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Para criar um perfil das vítimas, vamos olhar para o sexo e a faixa etária, uma vez que são essas as variáveis disponíveis sobre os indivíduos. Esse perfil também pode ajudar a criar uma persona na hora de planejar ações de marketing por exemplo.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623787" y="4210593"/>
            <a:ext cx="4077218" cy="2540690"/>
            <a:chOff x="0" y="0"/>
            <a:chExt cx="5436291" cy="3387586"/>
          </a:xfrm>
        </p:grpSpPr>
        <p:sp>
          <p:nvSpPr>
            <p:cNvPr id="4" name="TextBox 4"/>
            <p:cNvSpPr txBox="1"/>
            <p:nvPr/>
          </p:nvSpPr>
          <p:spPr>
            <a:xfrm>
              <a:off x="4489087" y="2269730"/>
              <a:ext cx="947204" cy="708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3"/>
                </a:lnSpc>
              </a:pPr>
              <a:r>
                <a:rPr lang="en-US" sz="1545">
                  <a:solidFill>
                    <a:srgbClr val="FFFFFF"/>
                  </a:solidFill>
                  <a:latin typeface="Open Sans Light"/>
                </a:rPr>
                <a:t>Homem</a:t>
              </a:r>
            </a:p>
            <a:p>
              <a:pPr algn="ctr">
                <a:lnSpc>
                  <a:spcPts val="2163"/>
                </a:lnSpc>
              </a:pPr>
              <a:r>
                <a:rPr lang="en-US" sz="1545">
                  <a:solidFill>
                    <a:srgbClr val="FFFFFF"/>
                  </a:solidFill>
                  <a:latin typeface="Open Sans Light"/>
                </a:rPr>
                <a:t>63.8%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80376"/>
              <a:ext cx="839120" cy="708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3"/>
                </a:lnSpc>
              </a:pPr>
              <a:r>
                <a:rPr lang="en-US" sz="1545">
                  <a:solidFill>
                    <a:srgbClr val="FFFFFF"/>
                  </a:solidFill>
                  <a:latin typeface="Open Sans Light"/>
                </a:rPr>
                <a:t>Mulher</a:t>
              </a:r>
            </a:p>
            <a:p>
              <a:pPr algn="ctr">
                <a:lnSpc>
                  <a:spcPts val="2163"/>
                </a:lnSpc>
              </a:pPr>
              <a:r>
                <a:rPr lang="en-US" sz="1545">
                  <a:solidFill>
                    <a:srgbClr val="FFFFFF"/>
                  </a:solidFill>
                  <a:latin typeface="Open Sans Light"/>
                </a:rPr>
                <a:t>36.2%</a:t>
              </a:r>
            </a:p>
          </p:txBody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760530" y="0"/>
              <a:ext cx="3387586" cy="3387586"/>
              <a:chOff x="0" y="0"/>
              <a:chExt cx="2540000" cy="254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260115" y="0"/>
                <a:ext cx="2378462" cy="2672867"/>
              </a:xfrm>
              <a:custGeom>
                <a:avLst/>
                <a:gdLst/>
                <a:ahLst/>
                <a:cxnLst/>
                <a:rect l="l" t="t" r="r" b="b"/>
                <a:pathLst>
                  <a:path w="2378462" h="2672867">
                    <a:moveTo>
                      <a:pt x="1009885" y="0"/>
                    </a:moveTo>
                    <a:lnTo>
                      <a:pt x="1009885" y="0"/>
                    </a:lnTo>
                    <a:cubicBezTo>
                      <a:pt x="1605849" y="0"/>
                      <a:pt x="2121651" y="414401"/>
                      <a:pt x="2250056" y="996368"/>
                    </a:cubicBezTo>
                    <a:cubicBezTo>
                      <a:pt x="2378462" y="1578335"/>
                      <a:pt x="2084928" y="2171308"/>
                      <a:pt x="1544296" y="2422087"/>
                    </a:cubicBezTo>
                    <a:cubicBezTo>
                      <a:pt x="1003663" y="2672867"/>
                      <a:pt x="361373" y="2513988"/>
                      <a:pt x="0" y="2040086"/>
                    </a:cubicBezTo>
                    <a:lnTo>
                      <a:pt x="504943" y="1655043"/>
                    </a:lnTo>
                    <a:cubicBezTo>
                      <a:pt x="685629" y="1891994"/>
                      <a:pt x="1006774" y="1971433"/>
                      <a:pt x="1277090" y="1846044"/>
                    </a:cubicBezTo>
                    <a:cubicBezTo>
                      <a:pt x="1547407" y="1720654"/>
                      <a:pt x="1694174" y="1424167"/>
                      <a:pt x="1629971" y="1133184"/>
                    </a:cubicBezTo>
                    <a:cubicBezTo>
                      <a:pt x="1565768" y="842200"/>
                      <a:pt x="1307867" y="635000"/>
                      <a:pt x="1009885" y="635000"/>
                    </a:cubicBez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-90066" y="0"/>
                <a:ext cx="1360002" cy="2089597"/>
              </a:xfrm>
              <a:custGeom>
                <a:avLst/>
                <a:gdLst/>
                <a:ahLst/>
                <a:cxnLst/>
                <a:rect l="l" t="t" r="r" b="b"/>
                <a:pathLst>
                  <a:path w="1360002" h="2089597">
                    <a:moveTo>
                      <a:pt x="389931" y="2089597"/>
                    </a:moveTo>
                    <a:cubicBezTo>
                      <a:pt x="70929" y="1712002"/>
                      <a:pt x="0" y="1183618"/>
                      <a:pt x="208130" y="735262"/>
                    </a:cubicBezTo>
                    <a:cubicBezTo>
                      <a:pt x="416261" y="286907"/>
                      <a:pt x="865630" y="49"/>
                      <a:pt x="1359939" y="0"/>
                    </a:cubicBezTo>
                    <a:lnTo>
                      <a:pt x="1360003" y="635000"/>
                    </a:lnTo>
                    <a:cubicBezTo>
                      <a:pt x="1112848" y="635025"/>
                      <a:pt x="888163" y="778453"/>
                      <a:pt x="784098" y="1002631"/>
                    </a:cubicBezTo>
                    <a:cubicBezTo>
                      <a:pt x="680033" y="1226809"/>
                      <a:pt x="715497" y="1491001"/>
                      <a:pt x="874999" y="1679798"/>
                    </a:cubicBezTo>
                    <a:close/>
                  </a:path>
                </a:pathLst>
              </a:custGeom>
              <a:solidFill>
                <a:srgbClr val="00B9CE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1239840" y="4296318"/>
            <a:ext cx="6905816" cy="4684399"/>
            <a:chOff x="0" y="0"/>
            <a:chExt cx="9207755" cy="6245865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3012186" y="0"/>
              <a:ext cx="5690313" cy="5690313"/>
              <a:chOff x="0" y="0"/>
              <a:chExt cx="10287000" cy="10287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-6350" y="0"/>
                <a:ext cx="10299700" cy="10287000"/>
              </a:xfrm>
              <a:custGeom>
                <a:avLst/>
                <a:gdLst/>
                <a:ahLst/>
                <a:cxnLst/>
                <a:rect l="l" t="t" r="r" b="b"/>
                <a:pathLst>
                  <a:path w="10299700" h="10287000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2571750" y="0"/>
                    </a:moveTo>
                    <a:lnTo>
                      <a:pt x="2584450" y="0"/>
                    </a:lnTo>
                    <a:lnTo>
                      <a:pt x="2584450" y="10287000"/>
                    </a:lnTo>
                    <a:lnTo>
                      <a:pt x="2571750" y="10287000"/>
                    </a:lnTo>
                    <a:close/>
                    <a:moveTo>
                      <a:pt x="5143500" y="0"/>
                    </a:moveTo>
                    <a:lnTo>
                      <a:pt x="5156200" y="0"/>
                    </a:lnTo>
                    <a:lnTo>
                      <a:pt x="5156200" y="10287000"/>
                    </a:lnTo>
                    <a:lnTo>
                      <a:pt x="5143500" y="10287000"/>
                    </a:lnTo>
                    <a:close/>
                    <a:moveTo>
                      <a:pt x="7715250" y="0"/>
                    </a:moveTo>
                    <a:lnTo>
                      <a:pt x="7727950" y="0"/>
                    </a:lnTo>
                    <a:lnTo>
                      <a:pt x="7727950" y="10287000"/>
                    </a:lnTo>
                    <a:lnTo>
                      <a:pt x="7715250" y="10287000"/>
                    </a:lnTo>
                    <a:close/>
                    <a:moveTo>
                      <a:pt x="10287000" y="0"/>
                    </a:moveTo>
                    <a:lnTo>
                      <a:pt x="10299700" y="0"/>
                    </a:lnTo>
                    <a:lnTo>
                      <a:pt x="10299700" y="10287000"/>
                    </a:lnTo>
                    <a:lnTo>
                      <a:pt x="10287000" y="102870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2918884" y="5806095"/>
              <a:ext cx="186604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929507" y="5806095"/>
              <a:ext cx="1010514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10.000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5352085" y="5806095"/>
              <a:ext cx="1010514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20.000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774663" y="5806095"/>
              <a:ext cx="1010514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30.000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197242" y="5806095"/>
              <a:ext cx="1010514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40.000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94931"/>
              <a:ext cx="2848779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Entre 36 e 45 anos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57542"/>
              <a:ext cx="2848779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Entre 26 e 35 anos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2074" y="2120153"/>
              <a:ext cx="2836704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Maior que 55 anos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3082764"/>
              <a:ext cx="2848779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Entre 46 e 55 anos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565958" y="4045376"/>
              <a:ext cx="2282821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Não informada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5007987"/>
              <a:ext cx="2848779" cy="439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2"/>
                </a:lnSpc>
              </a:pPr>
              <a:r>
                <a:rPr lang="en-US" sz="1930">
                  <a:solidFill>
                    <a:srgbClr val="FFFFFF"/>
                  </a:solidFill>
                  <a:latin typeface="Open Sans Light"/>
                </a:rPr>
                <a:t>Entre 18 e 25 anos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3012186" y="0"/>
              <a:ext cx="5690313" cy="5690313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7830900" cy="1585912"/>
              </a:xfrm>
              <a:custGeom>
                <a:avLst/>
                <a:gdLst/>
                <a:ahLst/>
                <a:cxnLst/>
                <a:rect l="l" t="t" r="r" b="b"/>
                <a:pathLst>
                  <a:path w="7830900" h="1585912">
                    <a:moveTo>
                      <a:pt x="0" y="0"/>
                    </a:moveTo>
                    <a:lnTo>
                      <a:pt x="7704027" y="0"/>
                    </a:lnTo>
                    <a:cubicBezTo>
                      <a:pt x="7774097" y="0"/>
                      <a:pt x="7830900" y="56803"/>
                      <a:pt x="7830900" y="126873"/>
                    </a:cubicBezTo>
                    <a:lnTo>
                      <a:pt x="7830900" y="1459040"/>
                    </a:lnTo>
                    <a:cubicBezTo>
                      <a:pt x="7830900" y="1529109"/>
                      <a:pt x="7774097" y="1585912"/>
                      <a:pt x="7704027" y="1585912"/>
                    </a:cubicBezTo>
                    <a:lnTo>
                      <a:pt x="0" y="1585912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1740217"/>
                <a:ext cx="6050477" cy="1585912"/>
              </a:xfrm>
              <a:custGeom>
                <a:avLst/>
                <a:gdLst/>
                <a:ahLst/>
                <a:cxnLst/>
                <a:rect l="l" t="t" r="r" b="b"/>
                <a:pathLst>
                  <a:path w="6050477" h="1585912">
                    <a:moveTo>
                      <a:pt x="0" y="0"/>
                    </a:moveTo>
                    <a:lnTo>
                      <a:pt x="5923604" y="0"/>
                    </a:lnTo>
                    <a:cubicBezTo>
                      <a:pt x="5993674" y="0"/>
                      <a:pt x="6050477" y="56804"/>
                      <a:pt x="6050477" y="126873"/>
                    </a:cubicBezTo>
                    <a:lnTo>
                      <a:pt x="6050477" y="1459040"/>
                    </a:lnTo>
                    <a:cubicBezTo>
                      <a:pt x="6050477" y="1529110"/>
                      <a:pt x="5993674" y="1585913"/>
                      <a:pt x="5923604" y="1585913"/>
                    </a:cubicBezTo>
                    <a:lnTo>
                      <a:pt x="0" y="1585913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0" y="3480435"/>
                <a:ext cx="5411911" cy="1585912"/>
              </a:xfrm>
              <a:custGeom>
                <a:avLst/>
                <a:gdLst/>
                <a:ahLst/>
                <a:cxnLst/>
                <a:rect l="l" t="t" r="r" b="b"/>
                <a:pathLst>
                  <a:path w="5411911" h="1585912">
                    <a:moveTo>
                      <a:pt x="0" y="0"/>
                    </a:moveTo>
                    <a:lnTo>
                      <a:pt x="5285038" y="0"/>
                    </a:lnTo>
                    <a:cubicBezTo>
                      <a:pt x="5318687" y="0"/>
                      <a:pt x="5350958" y="13367"/>
                      <a:pt x="5374751" y="37160"/>
                    </a:cubicBezTo>
                    <a:cubicBezTo>
                      <a:pt x="5398545" y="60953"/>
                      <a:pt x="5411911" y="93224"/>
                      <a:pt x="5411911" y="126873"/>
                    </a:cubicBezTo>
                    <a:lnTo>
                      <a:pt x="5411911" y="1459039"/>
                    </a:lnTo>
                    <a:cubicBezTo>
                      <a:pt x="5411911" y="1529109"/>
                      <a:pt x="5355108" y="1585912"/>
                      <a:pt x="5285038" y="1585912"/>
                    </a:cubicBezTo>
                    <a:lnTo>
                      <a:pt x="0" y="1585912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5220653"/>
                <a:ext cx="5158080" cy="1585912"/>
              </a:xfrm>
              <a:custGeom>
                <a:avLst/>
                <a:gdLst/>
                <a:ahLst/>
                <a:cxnLst/>
                <a:rect l="l" t="t" r="r" b="b"/>
                <a:pathLst>
                  <a:path w="5158080" h="1585912">
                    <a:moveTo>
                      <a:pt x="0" y="0"/>
                    </a:moveTo>
                    <a:lnTo>
                      <a:pt x="5031206" y="0"/>
                    </a:lnTo>
                    <a:cubicBezTo>
                      <a:pt x="5064855" y="0"/>
                      <a:pt x="5097126" y="13366"/>
                      <a:pt x="5120919" y="37160"/>
                    </a:cubicBezTo>
                    <a:cubicBezTo>
                      <a:pt x="5144713" y="60953"/>
                      <a:pt x="5158080" y="93224"/>
                      <a:pt x="5158080" y="126873"/>
                    </a:cubicBezTo>
                    <a:lnTo>
                      <a:pt x="5158080" y="1459039"/>
                    </a:lnTo>
                    <a:cubicBezTo>
                      <a:pt x="5158080" y="1492688"/>
                      <a:pt x="5144713" y="1524959"/>
                      <a:pt x="5120919" y="1548752"/>
                    </a:cubicBezTo>
                    <a:cubicBezTo>
                      <a:pt x="5097126" y="1572546"/>
                      <a:pt x="5064855" y="1585912"/>
                      <a:pt x="5031206" y="1585912"/>
                    </a:cubicBezTo>
                    <a:lnTo>
                      <a:pt x="0" y="1585912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6960870"/>
                <a:ext cx="3266815" cy="1585912"/>
              </a:xfrm>
              <a:custGeom>
                <a:avLst/>
                <a:gdLst/>
                <a:ahLst/>
                <a:cxnLst/>
                <a:rect l="l" t="t" r="r" b="b"/>
                <a:pathLst>
                  <a:path w="3266815" h="1585912">
                    <a:moveTo>
                      <a:pt x="0" y="0"/>
                    </a:moveTo>
                    <a:lnTo>
                      <a:pt x="3139942" y="0"/>
                    </a:lnTo>
                    <a:cubicBezTo>
                      <a:pt x="3173591" y="0"/>
                      <a:pt x="3205861" y="13367"/>
                      <a:pt x="3229655" y="37160"/>
                    </a:cubicBezTo>
                    <a:cubicBezTo>
                      <a:pt x="3253448" y="60953"/>
                      <a:pt x="3266815" y="93224"/>
                      <a:pt x="3266815" y="126873"/>
                    </a:cubicBezTo>
                    <a:lnTo>
                      <a:pt x="3266815" y="1459039"/>
                    </a:lnTo>
                    <a:cubicBezTo>
                      <a:pt x="3266815" y="1529109"/>
                      <a:pt x="3210012" y="1585912"/>
                      <a:pt x="3139942" y="1585912"/>
                    </a:cubicBezTo>
                    <a:lnTo>
                      <a:pt x="0" y="1585912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8701088"/>
                <a:ext cx="1115031" cy="1585912"/>
              </a:xfrm>
              <a:custGeom>
                <a:avLst/>
                <a:gdLst/>
                <a:ahLst/>
                <a:cxnLst/>
                <a:rect l="l" t="t" r="r" b="b"/>
                <a:pathLst>
                  <a:path w="1115031" h="1585912">
                    <a:moveTo>
                      <a:pt x="0" y="0"/>
                    </a:moveTo>
                    <a:lnTo>
                      <a:pt x="988158" y="0"/>
                    </a:lnTo>
                    <a:cubicBezTo>
                      <a:pt x="1058228" y="0"/>
                      <a:pt x="1115031" y="56802"/>
                      <a:pt x="1115031" y="126872"/>
                    </a:cubicBezTo>
                    <a:lnTo>
                      <a:pt x="1115031" y="1459039"/>
                    </a:lnTo>
                    <a:cubicBezTo>
                      <a:pt x="1115031" y="1529109"/>
                      <a:pt x="1058228" y="1585912"/>
                      <a:pt x="988158" y="1585912"/>
                    </a:cubicBezTo>
                    <a:lnTo>
                      <a:pt x="0" y="1585912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</p:grpSp>
      </p:grpSp>
      <p:grpSp>
        <p:nvGrpSpPr>
          <p:cNvPr id="30" name="Group 30"/>
          <p:cNvGrpSpPr/>
          <p:nvPr/>
        </p:nvGrpSpPr>
        <p:grpSpPr>
          <a:xfrm>
            <a:off x="12211212" y="-369770"/>
            <a:ext cx="6061945" cy="10656770"/>
            <a:chOff x="0" y="0"/>
            <a:chExt cx="2050584" cy="360488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050584" cy="3604883"/>
            </a:xfrm>
            <a:custGeom>
              <a:avLst/>
              <a:gdLst/>
              <a:ahLst/>
              <a:cxnLst/>
              <a:rect l="l" t="t" r="r" b="b"/>
              <a:pathLst>
                <a:path w="2050584" h="3604883">
                  <a:moveTo>
                    <a:pt x="0" y="0"/>
                  </a:moveTo>
                  <a:lnTo>
                    <a:pt x="2050584" y="0"/>
                  </a:lnTo>
                  <a:lnTo>
                    <a:pt x="2050584" y="3604883"/>
                  </a:lnTo>
                  <a:lnTo>
                    <a:pt x="0" y="3604883"/>
                  </a:lnTo>
                  <a:close/>
                </a:path>
              </a:pathLst>
            </a:custGeom>
            <a:solidFill>
              <a:srgbClr val="EAF0F2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3843578" y="566699"/>
            <a:ext cx="2797214" cy="3729619"/>
            <a:chOff x="0" y="0"/>
            <a:chExt cx="3729619" cy="4972825"/>
          </a:xfrm>
        </p:grpSpPr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3"/>
            <a:srcRect l="11544" r="11544"/>
            <a:stretch>
              <a:fillRect/>
            </a:stretch>
          </p:blipFill>
          <p:spPr>
            <a:xfrm>
              <a:off x="0" y="968834"/>
              <a:ext cx="3504060" cy="3889691"/>
            </a:xfrm>
            <a:prstGeom prst="rect">
              <a:avLst/>
            </a:prstGeom>
          </p:spPr>
        </p:pic>
        <p:pic>
          <p:nvPicPr>
            <p:cNvPr id="34" name="Picture 3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3729619" cy="4972825"/>
            </a:xfrm>
            <a:prstGeom prst="rect">
              <a:avLst/>
            </a:prstGeom>
          </p:spPr>
        </p:pic>
      </p:grpSp>
      <p:sp>
        <p:nvSpPr>
          <p:cNvPr id="35" name="TextBox 35"/>
          <p:cNvSpPr txBox="1"/>
          <p:nvPr/>
        </p:nvSpPr>
        <p:spPr>
          <a:xfrm>
            <a:off x="1239840" y="2407048"/>
            <a:ext cx="12164690" cy="1408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8"/>
              </a:lnSpc>
            </a:pPr>
            <a:r>
              <a:rPr lang="en-US" sz="4034">
                <a:solidFill>
                  <a:srgbClr val="FFFFFF"/>
                </a:solidFill>
                <a:latin typeface="Open Sans Extra Bold"/>
              </a:rPr>
              <a:t>4. Qual o perfil das vítimas de roubos e furtos?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329138" y="9220200"/>
            <a:ext cx="6814862" cy="357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02E4D0"/>
                </a:solidFill>
                <a:latin typeface="Open Sans"/>
              </a:rPr>
              <a:t>Frequência de Sinistros de Roubos e Furtos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043988" y="7833403"/>
            <a:ext cx="4396393" cy="1424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008">
                <a:solidFill>
                  <a:srgbClr val="3868A6"/>
                </a:solidFill>
                <a:latin typeface="Open Sans Bold"/>
              </a:rPr>
              <a:t>Mais de 60% das vítimas são homens. Quase metade das vítimas tem idade entre 26 e 45 anos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835213" y="4689015"/>
            <a:ext cx="4648207" cy="2328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Homem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Entre 26 e 45 anos de idade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Possui algum veículo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 Se o veículo for um  HB20, Onix Hatch ou moto CG-Honda Fan é ainda mais urgente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724213" y="5759754"/>
            <a:ext cx="2339972" cy="60254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385149" y="5731179"/>
            <a:ext cx="2339972" cy="60254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55296" y="5755362"/>
            <a:ext cx="11025171" cy="350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Ao todo estão listadas mais de 2 mil cidades. As quatro principais cidades com maior frequência de roubos e furtos são capitais de estados: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São Paulo, Rio de Janeiro, Belo Horizonte e Salvador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.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No próximo slide listo as 10 principais cidades &gt;&gt;&gt;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55296" y="3387824"/>
            <a:ext cx="12737834" cy="264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5. Quais as cidades em que aconteceram mais roubos e furtos?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FFFFFF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674307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721356" y="8829774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Frequência de Sinistros de Roubos e Furtos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1561874" y="4517694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Cidades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323885" y="1729325"/>
            <a:ext cx="9739781" cy="6828351"/>
            <a:chOff x="0" y="0"/>
            <a:chExt cx="12986375" cy="9104468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3933814" y="0"/>
              <a:ext cx="8531520" cy="8531520"/>
              <a:chOff x="0" y="0"/>
              <a:chExt cx="10287000" cy="10287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6350" y="0"/>
                <a:ext cx="10299700" cy="10287000"/>
              </a:xfrm>
              <a:custGeom>
                <a:avLst/>
                <a:gdLst/>
                <a:ahLst/>
                <a:cxnLst/>
                <a:rect l="l" t="t" r="r" b="b"/>
                <a:pathLst>
                  <a:path w="10299700" h="10287000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2571750" y="0"/>
                    </a:moveTo>
                    <a:lnTo>
                      <a:pt x="2584450" y="0"/>
                    </a:lnTo>
                    <a:lnTo>
                      <a:pt x="2584450" y="10287000"/>
                    </a:lnTo>
                    <a:lnTo>
                      <a:pt x="2571750" y="10287000"/>
                    </a:lnTo>
                    <a:close/>
                    <a:moveTo>
                      <a:pt x="5143500" y="0"/>
                    </a:moveTo>
                    <a:lnTo>
                      <a:pt x="5156200" y="0"/>
                    </a:lnTo>
                    <a:lnTo>
                      <a:pt x="5156200" y="10287000"/>
                    </a:lnTo>
                    <a:lnTo>
                      <a:pt x="5143500" y="10287000"/>
                    </a:lnTo>
                    <a:close/>
                    <a:moveTo>
                      <a:pt x="7715250" y="0"/>
                    </a:moveTo>
                    <a:lnTo>
                      <a:pt x="7727950" y="0"/>
                    </a:lnTo>
                    <a:lnTo>
                      <a:pt x="7727950" y="10287000"/>
                    </a:lnTo>
                    <a:lnTo>
                      <a:pt x="7715250" y="10287000"/>
                    </a:lnTo>
                    <a:close/>
                    <a:moveTo>
                      <a:pt x="10287000" y="0"/>
                    </a:moveTo>
                    <a:lnTo>
                      <a:pt x="10299700" y="0"/>
                    </a:lnTo>
                    <a:lnTo>
                      <a:pt x="10299700" y="10287000"/>
                    </a:lnTo>
                    <a:lnTo>
                      <a:pt x="10287000" y="102870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37620" y="8661944"/>
              <a:ext cx="192387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641846" y="8661944"/>
              <a:ext cx="849696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5.000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78532" y="8661944"/>
              <a:ext cx="1042083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10.000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11412" y="8661944"/>
              <a:ext cx="1042083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15.000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944292" y="8661944"/>
              <a:ext cx="1042083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20.000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874334" y="154271"/>
              <a:ext cx="1890956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SÃO PAULO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8576" y="1014532"/>
              <a:ext cx="2486714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RIO DE JANEIRO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919804" y="1874794"/>
              <a:ext cx="2845486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BELO HORIZONTE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026236" y="2735055"/>
              <a:ext cx="1739054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SALVADOR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45502" y="3595317"/>
              <a:ext cx="3319788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FRANCISCO MORATO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57468" y="4455578"/>
              <a:ext cx="2307822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SANTO ANDRÉ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2064253" y="5315840"/>
              <a:ext cx="1701038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CAMPINAS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178138" y="6176102"/>
              <a:ext cx="1587152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CURITIBA 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309845" y="7036363"/>
              <a:ext cx="2455445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PORTO ALEGRE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896625"/>
              <a:ext cx="3765290" cy="44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86"/>
                </a:lnSpc>
              </a:pPr>
              <a:r>
                <a:rPr lang="en-US" sz="1990">
                  <a:solidFill>
                    <a:srgbClr val="FFFFFF"/>
                  </a:solidFill>
                  <a:latin typeface="Open Sans Light"/>
                </a:rPr>
                <a:t>RIO GRANDE DO NORTE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3933814" y="0"/>
              <a:ext cx="8531520" cy="8531520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326475" cy="951548"/>
              </a:xfrm>
              <a:custGeom>
                <a:avLst/>
                <a:gdLst/>
                <a:ahLst/>
                <a:cxnLst/>
                <a:rect l="l" t="t" r="r" b="b"/>
                <a:pathLst>
                  <a:path w="8326475" h="951548">
                    <a:moveTo>
                      <a:pt x="0" y="0"/>
                    </a:moveTo>
                    <a:lnTo>
                      <a:pt x="8250351" y="0"/>
                    </a:lnTo>
                    <a:lnTo>
                      <a:pt x="8250351" y="0"/>
                    </a:lnTo>
                    <a:cubicBezTo>
                      <a:pt x="8270541" y="0"/>
                      <a:pt x="8289903" y="8020"/>
                      <a:pt x="8304179" y="22296"/>
                    </a:cubicBezTo>
                    <a:cubicBezTo>
                      <a:pt x="8318455" y="36572"/>
                      <a:pt x="8326475" y="55934"/>
                      <a:pt x="8326475" y="76124"/>
                    </a:cubicBezTo>
                    <a:lnTo>
                      <a:pt x="8326475" y="875424"/>
                    </a:lnTo>
                    <a:cubicBezTo>
                      <a:pt x="8326475" y="895613"/>
                      <a:pt x="8318455" y="914975"/>
                      <a:pt x="8304179" y="929251"/>
                    </a:cubicBezTo>
                    <a:cubicBezTo>
                      <a:pt x="8289903" y="943527"/>
                      <a:pt x="8270541" y="951548"/>
                      <a:pt x="8250351" y="951548"/>
                    </a:cubicBezTo>
                    <a:lnTo>
                      <a:pt x="0" y="951548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1037272"/>
                <a:ext cx="3650520" cy="951548"/>
              </a:xfrm>
              <a:custGeom>
                <a:avLst/>
                <a:gdLst/>
                <a:ahLst/>
                <a:cxnLst/>
                <a:rect l="l" t="t" r="r" b="b"/>
                <a:pathLst>
                  <a:path w="3650520" h="951548">
                    <a:moveTo>
                      <a:pt x="0" y="1"/>
                    </a:moveTo>
                    <a:lnTo>
                      <a:pt x="3574396" y="1"/>
                    </a:lnTo>
                    <a:cubicBezTo>
                      <a:pt x="3594585" y="0"/>
                      <a:pt x="3613948" y="8021"/>
                      <a:pt x="3628223" y="22297"/>
                    </a:cubicBezTo>
                    <a:cubicBezTo>
                      <a:pt x="3642500" y="36573"/>
                      <a:pt x="3650520" y="55935"/>
                      <a:pt x="3650520" y="76124"/>
                    </a:cubicBezTo>
                    <a:lnTo>
                      <a:pt x="3650520" y="875424"/>
                    </a:lnTo>
                    <a:cubicBezTo>
                      <a:pt x="3650520" y="895614"/>
                      <a:pt x="3642500" y="914976"/>
                      <a:pt x="3628223" y="929252"/>
                    </a:cubicBezTo>
                    <a:cubicBezTo>
                      <a:pt x="3613948" y="943528"/>
                      <a:pt x="3594585" y="951548"/>
                      <a:pt x="3574396" y="951548"/>
                    </a:cubicBezTo>
                    <a:lnTo>
                      <a:pt x="0" y="951548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0" y="2074545"/>
                <a:ext cx="1340060" cy="951547"/>
              </a:xfrm>
              <a:custGeom>
                <a:avLst/>
                <a:gdLst/>
                <a:ahLst/>
                <a:cxnLst/>
                <a:rect l="l" t="t" r="r" b="b"/>
                <a:pathLst>
                  <a:path w="1340060" h="951547">
                    <a:moveTo>
                      <a:pt x="0" y="0"/>
                    </a:moveTo>
                    <a:lnTo>
                      <a:pt x="1263936" y="0"/>
                    </a:lnTo>
                    <a:cubicBezTo>
                      <a:pt x="1305978" y="0"/>
                      <a:pt x="1340059" y="34082"/>
                      <a:pt x="1340060" y="76124"/>
                    </a:cubicBezTo>
                    <a:lnTo>
                      <a:pt x="1340060" y="875424"/>
                    </a:lnTo>
                    <a:cubicBezTo>
                      <a:pt x="1340059" y="917466"/>
                      <a:pt x="1305978" y="951547"/>
                      <a:pt x="1263936" y="951547"/>
                    </a:cubicBezTo>
                    <a:lnTo>
                      <a:pt x="0" y="951547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3111817"/>
                <a:ext cx="1225360" cy="951548"/>
              </a:xfrm>
              <a:custGeom>
                <a:avLst/>
                <a:gdLst/>
                <a:ahLst/>
                <a:cxnLst/>
                <a:rect l="l" t="t" r="r" b="b"/>
                <a:pathLst>
                  <a:path w="1225360" h="951548">
                    <a:moveTo>
                      <a:pt x="0" y="0"/>
                    </a:moveTo>
                    <a:lnTo>
                      <a:pt x="1149236" y="0"/>
                    </a:lnTo>
                    <a:cubicBezTo>
                      <a:pt x="1169425" y="0"/>
                      <a:pt x="1188787" y="8021"/>
                      <a:pt x="1203063" y="22297"/>
                    </a:cubicBezTo>
                    <a:cubicBezTo>
                      <a:pt x="1217339" y="36573"/>
                      <a:pt x="1225360" y="55935"/>
                      <a:pt x="1225360" y="76124"/>
                    </a:cubicBezTo>
                    <a:lnTo>
                      <a:pt x="1225360" y="875424"/>
                    </a:lnTo>
                    <a:cubicBezTo>
                      <a:pt x="1225360" y="895614"/>
                      <a:pt x="1217339" y="914976"/>
                      <a:pt x="1203063" y="929252"/>
                    </a:cubicBezTo>
                    <a:cubicBezTo>
                      <a:pt x="1188787" y="943528"/>
                      <a:pt x="1169425" y="951548"/>
                      <a:pt x="1149236" y="951548"/>
                    </a:cubicBezTo>
                    <a:lnTo>
                      <a:pt x="0" y="951548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4149090"/>
                <a:ext cx="1093172" cy="951547"/>
              </a:xfrm>
              <a:custGeom>
                <a:avLst/>
                <a:gdLst/>
                <a:ahLst/>
                <a:cxnLst/>
                <a:rect l="l" t="t" r="r" b="b"/>
                <a:pathLst>
                  <a:path w="1093172" h="951547">
                    <a:moveTo>
                      <a:pt x="0" y="0"/>
                    </a:moveTo>
                    <a:lnTo>
                      <a:pt x="1017048" y="0"/>
                    </a:lnTo>
                    <a:cubicBezTo>
                      <a:pt x="1059090" y="0"/>
                      <a:pt x="1093171" y="34082"/>
                      <a:pt x="1093172" y="76124"/>
                    </a:cubicBezTo>
                    <a:lnTo>
                      <a:pt x="1093172" y="875424"/>
                    </a:lnTo>
                    <a:cubicBezTo>
                      <a:pt x="1093171" y="917466"/>
                      <a:pt x="1059090" y="951548"/>
                      <a:pt x="1017048" y="951548"/>
                    </a:cubicBezTo>
                    <a:lnTo>
                      <a:pt x="0" y="951548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5186362"/>
                <a:ext cx="1058710" cy="951547"/>
              </a:xfrm>
              <a:custGeom>
                <a:avLst/>
                <a:gdLst/>
                <a:ahLst/>
                <a:cxnLst/>
                <a:rect l="l" t="t" r="r" b="b"/>
                <a:pathLst>
                  <a:path w="1058710" h="951547">
                    <a:moveTo>
                      <a:pt x="0" y="0"/>
                    </a:moveTo>
                    <a:lnTo>
                      <a:pt x="982586" y="0"/>
                    </a:lnTo>
                    <a:cubicBezTo>
                      <a:pt x="1024628" y="0"/>
                      <a:pt x="1058710" y="34082"/>
                      <a:pt x="1058710" y="76124"/>
                    </a:cubicBezTo>
                    <a:lnTo>
                      <a:pt x="1058710" y="875424"/>
                    </a:lnTo>
                    <a:cubicBezTo>
                      <a:pt x="1058710" y="917466"/>
                      <a:pt x="1024628" y="951548"/>
                      <a:pt x="982586" y="951548"/>
                    </a:cubicBezTo>
                    <a:lnTo>
                      <a:pt x="0" y="951548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6223635"/>
                <a:ext cx="1048423" cy="951547"/>
              </a:xfrm>
              <a:custGeom>
                <a:avLst/>
                <a:gdLst/>
                <a:ahLst/>
                <a:cxnLst/>
                <a:rect l="l" t="t" r="r" b="b"/>
                <a:pathLst>
                  <a:path w="1048423" h="951547">
                    <a:moveTo>
                      <a:pt x="0" y="0"/>
                    </a:moveTo>
                    <a:lnTo>
                      <a:pt x="972299" y="0"/>
                    </a:lnTo>
                    <a:cubicBezTo>
                      <a:pt x="992489" y="0"/>
                      <a:pt x="1011851" y="8020"/>
                      <a:pt x="1026127" y="22296"/>
                    </a:cubicBezTo>
                    <a:cubicBezTo>
                      <a:pt x="1040403" y="36572"/>
                      <a:pt x="1048423" y="55934"/>
                      <a:pt x="1048423" y="76124"/>
                    </a:cubicBezTo>
                    <a:lnTo>
                      <a:pt x="1048423" y="875424"/>
                    </a:lnTo>
                    <a:cubicBezTo>
                      <a:pt x="1048423" y="917466"/>
                      <a:pt x="1014341" y="951547"/>
                      <a:pt x="972299" y="951547"/>
                    </a:cubicBezTo>
                    <a:lnTo>
                      <a:pt x="0" y="951547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7260907"/>
                <a:ext cx="957898" cy="951548"/>
              </a:xfrm>
              <a:custGeom>
                <a:avLst/>
                <a:gdLst/>
                <a:ahLst/>
                <a:cxnLst/>
                <a:rect l="l" t="t" r="r" b="b"/>
                <a:pathLst>
                  <a:path w="957898" h="951548">
                    <a:moveTo>
                      <a:pt x="0" y="0"/>
                    </a:moveTo>
                    <a:lnTo>
                      <a:pt x="881774" y="0"/>
                    </a:lnTo>
                    <a:cubicBezTo>
                      <a:pt x="901963" y="0"/>
                      <a:pt x="921325" y="8021"/>
                      <a:pt x="935601" y="22297"/>
                    </a:cubicBezTo>
                    <a:cubicBezTo>
                      <a:pt x="949877" y="36572"/>
                      <a:pt x="957898" y="55935"/>
                      <a:pt x="957898" y="76124"/>
                    </a:cubicBezTo>
                    <a:lnTo>
                      <a:pt x="957898" y="875424"/>
                    </a:lnTo>
                    <a:cubicBezTo>
                      <a:pt x="957898" y="895614"/>
                      <a:pt x="949877" y="914976"/>
                      <a:pt x="935601" y="929252"/>
                    </a:cubicBezTo>
                    <a:cubicBezTo>
                      <a:pt x="921325" y="943528"/>
                      <a:pt x="901963" y="951548"/>
                      <a:pt x="881774" y="951548"/>
                    </a:cubicBezTo>
                    <a:lnTo>
                      <a:pt x="0" y="951548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0" y="8298180"/>
                <a:ext cx="820566" cy="951547"/>
              </a:xfrm>
              <a:custGeom>
                <a:avLst/>
                <a:gdLst/>
                <a:ahLst/>
                <a:cxnLst/>
                <a:rect l="l" t="t" r="r" b="b"/>
                <a:pathLst>
                  <a:path w="820566" h="951547">
                    <a:moveTo>
                      <a:pt x="0" y="0"/>
                    </a:moveTo>
                    <a:lnTo>
                      <a:pt x="744442" y="0"/>
                    </a:lnTo>
                    <a:cubicBezTo>
                      <a:pt x="786484" y="0"/>
                      <a:pt x="820566" y="34082"/>
                      <a:pt x="820566" y="76124"/>
                    </a:cubicBezTo>
                    <a:lnTo>
                      <a:pt x="820566" y="875424"/>
                    </a:lnTo>
                    <a:cubicBezTo>
                      <a:pt x="820566" y="895613"/>
                      <a:pt x="812546" y="914975"/>
                      <a:pt x="798270" y="929251"/>
                    </a:cubicBezTo>
                    <a:cubicBezTo>
                      <a:pt x="783994" y="943527"/>
                      <a:pt x="764632" y="951548"/>
                      <a:pt x="744442" y="951548"/>
                    </a:cubicBezTo>
                    <a:lnTo>
                      <a:pt x="0" y="951548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9335453"/>
                <a:ext cx="766559" cy="951547"/>
              </a:xfrm>
              <a:custGeom>
                <a:avLst/>
                <a:gdLst/>
                <a:ahLst/>
                <a:cxnLst/>
                <a:rect l="l" t="t" r="r" b="b"/>
                <a:pathLst>
                  <a:path w="766559" h="951547">
                    <a:moveTo>
                      <a:pt x="0" y="0"/>
                    </a:moveTo>
                    <a:lnTo>
                      <a:pt x="690436" y="0"/>
                    </a:lnTo>
                    <a:cubicBezTo>
                      <a:pt x="732477" y="0"/>
                      <a:pt x="766559" y="34081"/>
                      <a:pt x="766559" y="76123"/>
                    </a:cubicBezTo>
                    <a:lnTo>
                      <a:pt x="766559" y="875423"/>
                    </a:lnTo>
                    <a:cubicBezTo>
                      <a:pt x="766559" y="895612"/>
                      <a:pt x="758539" y="914975"/>
                      <a:pt x="744263" y="929251"/>
                    </a:cubicBezTo>
                    <a:cubicBezTo>
                      <a:pt x="729987" y="943527"/>
                      <a:pt x="710625" y="951547"/>
                      <a:pt x="690436" y="951547"/>
                    </a:cubicBezTo>
                    <a:lnTo>
                      <a:pt x="0" y="951547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</p:grpSp>
      </p:grpSp>
      <p:sp>
        <p:nvSpPr>
          <p:cNvPr id="34" name="TextBox 34"/>
          <p:cNvSpPr txBox="1"/>
          <p:nvPr/>
        </p:nvSpPr>
        <p:spPr>
          <a:xfrm>
            <a:off x="13077966" y="3637732"/>
            <a:ext cx="4181334" cy="3020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24"/>
              </a:lnSpc>
            </a:pPr>
            <a:r>
              <a:rPr lang="en-US" sz="2445">
                <a:solidFill>
                  <a:srgbClr val="FFFFFF"/>
                </a:solidFill>
                <a:latin typeface="Open Sans"/>
              </a:rPr>
              <a:t>40% das ocorrências ocorreram nessas 10 cidades. São Paulo e Rio de Janeiro de longe são as cidades com maiores frequências de roubos e furtos.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5296" y="5755362"/>
            <a:ext cx="13671411" cy="1742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Será se veículos mais antigos tendem a sofrer mais roubos e furtos? ou contrário, será que isso pode acontecer com mais frequência com veículos mais novos?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5296" y="3425924"/>
            <a:ext cx="13894762" cy="2538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7"/>
              </a:lnSpc>
            </a:pPr>
            <a:r>
              <a:rPr lang="en-US" sz="3605">
                <a:solidFill>
                  <a:srgbClr val="FFFFFF"/>
                </a:solidFill>
                <a:latin typeface="Open Sans Extra Bold"/>
              </a:rPr>
              <a:t>6. Achei interessante verificar se existe alguma correlação entre a frequência de roubos e furtos e o ano do veículo?</a:t>
            </a: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974014" y="5798769"/>
            <a:ext cx="2339972" cy="60254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634042" y="6401312"/>
            <a:ext cx="2339972" cy="6025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106248" y="6401312"/>
            <a:ext cx="2339972" cy="60254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39840" y="2813923"/>
            <a:ext cx="11025171" cy="2329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O coeficiente de Correlação de Pearson vai nos dizer se existe alguma relação estatística entre as variáveis: Frequência de Sinistros de Roubos e Furtos e Ano do Veículo.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9840" y="5789866"/>
            <a:ext cx="11025171" cy="1156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Open Sans Bold"/>
              </a:rPr>
              <a:t>Para esse caso o coeficiente foi igual a 0,14. O que significa uma fraca correlação.</a:t>
            </a:r>
          </a:p>
        </p:txBody>
      </p:sp>
      <p:sp>
        <p:nvSpPr>
          <p:cNvPr id="8" name="AutoShape 8"/>
          <p:cNvSpPr/>
          <p:nvPr/>
        </p:nvSpPr>
        <p:spPr>
          <a:xfrm>
            <a:off x="1425053" y="8669445"/>
            <a:ext cx="9671314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5840780" y="8901580"/>
            <a:ext cx="839861" cy="58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3">
                <a:solidFill>
                  <a:srgbClr val="FFFFFF"/>
                </a:solidFill>
                <a:latin typeface="Open Sans"/>
              </a:rPr>
              <a:t>0,00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76437" y="8901580"/>
            <a:ext cx="839861" cy="58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3">
                <a:solidFill>
                  <a:srgbClr val="FFFFFF"/>
                </a:solidFill>
                <a:latin typeface="Open Sans"/>
              </a:rPr>
              <a:t>1,00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9840" y="8901580"/>
            <a:ext cx="977730" cy="58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3">
                <a:solidFill>
                  <a:srgbClr val="FFFFFF"/>
                </a:solidFill>
                <a:latin typeface="Open Sans"/>
              </a:rPr>
              <a:t>-1,00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5053" y="7964056"/>
            <a:ext cx="792517" cy="46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FFFFFF"/>
                </a:solidFill>
                <a:latin typeface="Open Sans"/>
              </a:rPr>
              <a:t>forte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0179" y="7964056"/>
            <a:ext cx="792517" cy="46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FFFFFF"/>
                </a:solidFill>
                <a:latin typeface="Open Sans"/>
              </a:rPr>
              <a:t>forte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840780" y="7964056"/>
            <a:ext cx="833834" cy="46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FFFFFF"/>
                </a:solidFill>
                <a:latin typeface="Open Sans"/>
              </a:rPr>
              <a:t>fraco</a:t>
            </a:r>
          </a:p>
        </p:txBody>
      </p:sp>
      <p:sp>
        <p:nvSpPr>
          <p:cNvPr id="15" name="AutoShape 15"/>
          <p:cNvSpPr/>
          <p:nvPr/>
        </p:nvSpPr>
        <p:spPr>
          <a:xfrm rot="8696816">
            <a:off x="6737858" y="7401311"/>
            <a:ext cx="332855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6" name="TextBox 16"/>
          <p:cNvSpPr txBox="1"/>
          <p:nvPr/>
        </p:nvSpPr>
        <p:spPr>
          <a:xfrm>
            <a:off x="13392859" y="7526841"/>
            <a:ext cx="3866441" cy="1761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Logo, não é possível afimar estatísticamente que exista correlação entre essas variáveis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5296" y="5755362"/>
            <a:ext cx="11025171" cy="2329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Somei as frequência de sinistros de roubos e furtos por cidades, assim como a estimativa de veículos cobertos pelo seguro. Dessa forma foi possível verificar a correlação entre essas variáveis.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5296" y="3425924"/>
            <a:ext cx="13398592" cy="3820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7"/>
              </a:lnSpc>
            </a:pPr>
            <a:r>
              <a:rPr lang="en-US" sz="3605">
                <a:solidFill>
                  <a:srgbClr val="FFFFFF"/>
                </a:solidFill>
                <a:latin typeface="Open Sans Extra Bold"/>
              </a:rPr>
              <a:t>6. E será se existe correlação entre a frequência de roubos e furtos e o número de expostos (estimativa de veículos assegurados)?</a:t>
            </a: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057210"/>
            <a:ext cx="8443411" cy="1093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7"/>
              </a:lnSpc>
            </a:pPr>
            <a:r>
              <a:rPr lang="en-US" sz="6362">
                <a:solidFill>
                  <a:srgbClr val="FFFFFF"/>
                </a:solidFill>
                <a:latin typeface="Open Sans Extra Bold"/>
              </a:rPr>
              <a:t>OBJETIVOS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011341" y="6354098"/>
            <a:ext cx="2421142" cy="246597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4730458"/>
            <a:ext cx="14444120" cy="5262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Analisar os dados relacionados aos sinistros de roubos e furtos do banco de dados aberto da susep</a:t>
            </a:r>
          </a:p>
          <a:p>
            <a:pPr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Identificar tendências, padrões e anomalias através da análise exploratória de dados;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Identificar correlação entre variáveis ;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Realizar análise preditiva por meio da análise de regressão;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Classificar objetos por meio da análise de agrupamento.</a:t>
            </a:r>
          </a:p>
          <a:p>
            <a:pPr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28700" y="3546669"/>
            <a:ext cx="1496582" cy="38537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858892" y="3425369"/>
            <a:ext cx="1967652" cy="50667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176348" y="3486019"/>
            <a:ext cx="1967652" cy="50667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84055" y="3463469"/>
            <a:ext cx="1967652" cy="50667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55296" y="2813923"/>
            <a:ext cx="11025171" cy="1156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Para esse caso o coeficiente de correlação foi igual a 0,96, o que significa uma correlação muito forte.</a:t>
            </a:r>
          </a:p>
        </p:txBody>
      </p:sp>
      <p:sp>
        <p:nvSpPr>
          <p:cNvPr id="8" name="AutoShape 8"/>
          <p:cNvSpPr/>
          <p:nvPr/>
        </p:nvSpPr>
        <p:spPr>
          <a:xfrm>
            <a:off x="1213913" y="6620106"/>
            <a:ext cx="9671314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5629640" y="6852241"/>
            <a:ext cx="839861" cy="58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3">
                <a:solidFill>
                  <a:srgbClr val="FFFFFF"/>
                </a:solidFill>
                <a:latin typeface="Open Sans"/>
              </a:rPr>
              <a:t>0,00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65297" y="6852241"/>
            <a:ext cx="839861" cy="58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3">
                <a:solidFill>
                  <a:srgbClr val="FFFFFF"/>
                </a:solidFill>
                <a:latin typeface="Open Sans"/>
              </a:rPr>
              <a:t>1,00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6852241"/>
            <a:ext cx="977730" cy="58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2"/>
              </a:lnSpc>
            </a:pPr>
            <a:r>
              <a:rPr lang="en-US" sz="3373">
                <a:solidFill>
                  <a:srgbClr val="FFFFFF"/>
                </a:solidFill>
                <a:latin typeface="Open Sans"/>
              </a:rPr>
              <a:t>-1,00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3913" y="5914717"/>
            <a:ext cx="792517" cy="46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FFFFFF"/>
                </a:solidFill>
                <a:latin typeface="Open Sans"/>
              </a:rPr>
              <a:t>forte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69039" y="5914717"/>
            <a:ext cx="792517" cy="46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FFFFFF"/>
                </a:solidFill>
                <a:latin typeface="Open Sans"/>
              </a:rPr>
              <a:t>forte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29640" y="5914717"/>
            <a:ext cx="833834" cy="467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>
                <a:solidFill>
                  <a:srgbClr val="FFFFFF"/>
                </a:solidFill>
                <a:latin typeface="Open Sans"/>
              </a:rPr>
              <a:t>fraco</a:t>
            </a:r>
          </a:p>
        </p:txBody>
      </p:sp>
      <p:sp>
        <p:nvSpPr>
          <p:cNvPr id="15" name="AutoShape 15"/>
          <p:cNvSpPr/>
          <p:nvPr/>
        </p:nvSpPr>
        <p:spPr>
          <a:xfrm rot="1040215">
            <a:off x="2011896" y="5271208"/>
            <a:ext cx="8015663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6" name="TextBox 16"/>
          <p:cNvSpPr txBox="1"/>
          <p:nvPr/>
        </p:nvSpPr>
        <p:spPr>
          <a:xfrm>
            <a:off x="1213913" y="8276996"/>
            <a:ext cx="11166554" cy="1591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8"/>
              </a:lnSpc>
            </a:pPr>
            <a:r>
              <a:rPr lang="en-US" sz="3020">
                <a:solidFill>
                  <a:srgbClr val="FFFFFF"/>
                </a:solidFill>
                <a:latin typeface="Open Sans"/>
              </a:rPr>
              <a:t>Ou seja existe uma relação estatística entre </a:t>
            </a:r>
            <a:r>
              <a:rPr lang="en-US" sz="3020">
                <a:solidFill>
                  <a:srgbClr val="FFFFFF"/>
                </a:solidFill>
                <a:latin typeface="Open Sans Bold"/>
              </a:rPr>
              <a:t>a frequência de sinistros de roubos e furtos e a estimativa de veículos cobertos pelo seguro </a:t>
            </a:r>
            <a:r>
              <a:rPr lang="en-US" sz="3020">
                <a:solidFill>
                  <a:srgbClr val="FFFFFF"/>
                </a:solidFill>
                <a:latin typeface="Open Sans"/>
              </a:rPr>
              <a:t>em uma cidade.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5296" y="6438036"/>
            <a:ext cx="12439503" cy="350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Sim, isso é possível. Através da regressão linear. Nesse método podemos tentar prever o resultado de uma variável em função de outra.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Aqui vamos estimar o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número de veículos assegurados por meio da frequência de roubos e furtos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5296" y="3425924"/>
            <a:ext cx="13398592" cy="4462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7"/>
              </a:lnSpc>
            </a:pPr>
            <a:r>
              <a:rPr lang="en-US" sz="3605">
                <a:solidFill>
                  <a:srgbClr val="FFFFFF"/>
                </a:solidFill>
                <a:latin typeface="Open Sans"/>
              </a:rPr>
              <a:t>6. Já que existe correlação entre as duas variáveis, </a:t>
            </a:r>
            <a:r>
              <a:rPr lang="en-US" sz="3605">
                <a:solidFill>
                  <a:srgbClr val="FFFFFF"/>
                </a:solidFill>
                <a:latin typeface="Open Sans Bold"/>
              </a:rPr>
              <a:t>podemos criar um modelo matemático para prever o estimador de veículos com seguros em função da frequência de roubos e furtos?</a:t>
            </a: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Bold"/>
            </a:endParaRP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Bold"/>
            </a:endParaRP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97568" y="2714591"/>
            <a:ext cx="13622924" cy="7325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Como resultado, temos o seguinte modelo: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Y = B0 + B1*X </a:t>
            </a: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B0  = -1369,578           </a:t>
            </a: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B1 = 60,626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2843B"/>
                </a:solidFill>
                <a:latin typeface="Open Sans"/>
              </a:rPr>
              <a:t>OU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2843B"/>
              </a:solidFill>
              <a:latin typeface="Open Sans"/>
            </a:endParaRP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Bold"/>
              </a:rPr>
              <a:t>Estimador de Número de Veículos com Seguros = -1369,578 + 60,626 x Frequência de Sinistros de Roubos e Furtos</a:t>
            </a:r>
          </a:p>
          <a:p>
            <a:pPr algn="just">
              <a:lnSpc>
                <a:spcPts val="4620"/>
              </a:lnSpc>
            </a:pPr>
            <a:endParaRPr lang="en-US" sz="2499">
              <a:solidFill>
                <a:srgbClr val="FFFFFF"/>
              </a:solidFill>
              <a:latin typeface="Open Sans Bold"/>
            </a:endParaRPr>
          </a:p>
          <a:p>
            <a:pPr algn="just">
              <a:lnSpc>
                <a:spcPts val="4620"/>
              </a:lnSpc>
            </a:pPr>
            <a:endParaRPr lang="en-US" sz="2499">
              <a:solidFill>
                <a:srgbClr val="FFFFFF"/>
              </a:solidFill>
              <a:latin typeface="Open Sans Bold"/>
            </a:endParaRPr>
          </a:p>
          <a:p>
            <a:pPr algn="just">
              <a:lnSpc>
                <a:spcPts val="4620"/>
              </a:lnSpc>
            </a:pPr>
            <a:endParaRPr lang="en-US" sz="2499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00355" y="1236174"/>
            <a:ext cx="4941540" cy="556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7"/>
              </a:lnSpc>
              <a:spcBef>
                <a:spcPct val="0"/>
              </a:spcBef>
            </a:pPr>
            <a:r>
              <a:rPr lang="en-US" sz="3276">
                <a:solidFill>
                  <a:srgbClr val="02E4D0"/>
                </a:solidFill>
                <a:latin typeface="Open Sans"/>
              </a:rPr>
              <a:t>Regressão Linear Simples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20530" y="3087928"/>
            <a:ext cx="10298102" cy="580126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488985" y="6500500"/>
            <a:ext cx="2339972" cy="6025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488985" y="5897957"/>
            <a:ext cx="2339972" cy="60254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407833" y="4552039"/>
            <a:ext cx="4851467" cy="3237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52"/>
              </a:lnSpc>
              <a:spcBef>
                <a:spcPct val="0"/>
              </a:spcBef>
            </a:pPr>
            <a:r>
              <a:rPr lang="en-US" sz="2608">
                <a:solidFill>
                  <a:srgbClr val="FFFFFF"/>
                </a:solidFill>
                <a:latin typeface="Open Sans"/>
              </a:rPr>
              <a:t>Esse gráfico mostra os dados de frequência de roubos e furtos e o número de veículos assegurados. Em azul estão os dados reais e em laranja os dados estimados pelo modelo matemático.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88985" y="5931410"/>
            <a:ext cx="5281985" cy="45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Valor estimado através do modelo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89134" y="6443350"/>
            <a:ext cx="2513558" cy="45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Open Sans"/>
              </a:rPr>
              <a:t>Valor observado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5296" y="6983009"/>
            <a:ext cx="12439503" cy="1742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É possível calcular o grau de similaridade entre objetos e depois de calculado criar grupos com objetos que se parecem mais entre si. Nesse caso os objetos são as cidades.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5296" y="3425924"/>
            <a:ext cx="13398592" cy="4461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7"/>
              </a:lnSpc>
            </a:pPr>
            <a:r>
              <a:rPr lang="en-US" sz="3605">
                <a:solidFill>
                  <a:srgbClr val="FFFFFF"/>
                </a:solidFill>
                <a:latin typeface="Open Sans Extra Bold"/>
              </a:rPr>
              <a:t>6. Mais de 2 mil cidades apresentaram ocorrência de sinistros de roubos e furtos. Será que elas tem alguma semelhança, quando se trata de frequência de roubos e furtos e veículos com seguros?</a:t>
            </a: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  <a:p>
            <a:pPr>
              <a:lnSpc>
                <a:spcPts val="5047"/>
              </a:lnSpc>
            </a:pPr>
            <a:endParaRPr lang="en-US" sz="3605">
              <a:solidFill>
                <a:srgbClr val="FFFFFF"/>
              </a:solidFill>
              <a:latin typeface="Open Sans Extra Bold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3799209" y="5060561"/>
            <a:ext cx="5130371" cy="125927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768877"/>
            <a:ext cx="14431114" cy="643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As variáveis utilizadas para verificar o grau de similaridade entre as cidades foram: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Frequência de Roubos e Furtos e Estimativa de veículos assegurados.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 Bold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O grau de similaridade foi obtido pelo método: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 distância euclidiana</a:t>
            </a: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O agrupamento foi realizado pelo método: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Single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 (ligação simples)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Defini de forma arbitrária a criação de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5 grupos de cidades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, </a:t>
            </a: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vejamos mais sobre esses grupos no próximo slide.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b="21904"/>
          <a:stretch>
            <a:fillRect/>
          </a:stretch>
        </p:blipFill>
        <p:spPr>
          <a:xfrm>
            <a:off x="5028054" y="4841595"/>
            <a:ext cx="6136203" cy="479208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2512018"/>
            <a:ext cx="15614535" cy="2329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Esse é o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dendrograma criado pelo Rstúdio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 para representar visualmente os grupos criados. Devido a baixa resolução da imagem, fica um pouco difícil de visualizar os grupos, por isso falo um pouco mais sobre eles no próximo slide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9177" y="5398417"/>
            <a:ext cx="2049636" cy="57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9"/>
              </a:lnSpc>
            </a:pPr>
            <a:r>
              <a:rPr lang="en-US" sz="3306">
                <a:solidFill>
                  <a:srgbClr val="FFFFFF"/>
                </a:solidFill>
                <a:latin typeface="Open Sans"/>
              </a:rPr>
              <a:t>São paulo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19328" y="6919024"/>
            <a:ext cx="3002145" cy="57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9"/>
              </a:lnSpc>
            </a:pPr>
            <a:r>
              <a:rPr lang="en-US" sz="3306">
                <a:solidFill>
                  <a:srgbClr val="FFFFFF"/>
                </a:solidFill>
                <a:latin typeface="Open Sans"/>
              </a:rPr>
              <a:t>Rio de Janeiro</a:t>
            </a:r>
          </a:p>
        </p:txBody>
      </p:sp>
      <p:sp>
        <p:nvSpPr>
          <p:cNvPr id="7" name="AutoShape 7"/>
          <p:cNvSpPr/>
          <p:nvPr/>
        </p:nvSpPr>
        <p:spPr>
          <a:xfrm rot="-404828">
            <a:off x="3363153" y="5570337"/>
            <a:ext cx="2044680" cy="0"/>
          </a:xfrm>
          <a:prstGeom prst="line">
            <a:avLst/>
          </a:prstGeom>
          <a:ln w="47625" cap="rnd">
            <a:solidFill>
              <a:srgbClr val="02E4D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" name="AutoShape 8"/>
          <p:cNvSpPr/>
          <p:nvPr/>
        </p:nvSpPr>
        <p:spPr>
          <a:xfrm rot="-10551540">
            <a:off x="10790894" y="7189523"/>
            <a:ext cx="1205850" cy="0"/>
          </a:xfrm>
          <a:prstGeom prst="line">
            <a:avLst/>
          </a:prstGeom>
          <a:ln w="47625" cap="rnd">
            <a:solidFill>
              <a:srgbClr val="02E4D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701335"/>
            <a:ext cx="2378693" cy="4087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Grupo 5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 Bold"/>
            </a:endParaRPr>
          </a:p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02E4D0"/>
                </a:solidFill>
                <a:latin typeface="Open Sans"/>
              </a:rPr>
              <a:t>Maior frequência de roubos e furtos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"/>
            </a:endParaRP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02E4D0"/>
                </a:solidFill>
                <a:latin typeface="Open Sans"/>
              </a:rPr>
              <a:t>São Paulo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"/>
            </a:endParaRP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49912" y="2701335"/>
            <a:ext cx="2436421" cy="591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EAF0F2"/>
                </a:solidFill>
                <a:latin typeface="Open Sans Bold"/>
              </a:rPr>
              <a:t>Grupo 4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EAF0F2"/>
              </a:solidFill>
              <a:latin typeface="Open Sans Bold"/>
            </a:endParaRPr>
          </a:p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EAF0F2"/>
                </a:solidFill>
                <a:latin typeface="Open Sans"/>
              </a:rPr>
              <a:t>Segunda maior frequência de roubos e furtos, mas bem distante das outras cidades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EAF0F2"/>
              </a:solidFill>
              <a:latin typeface="Open Sans"/>
            </a:endParaRP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EAF0F2"/>
                </a:solidFill>
                <a:latin typeface="Open Sans"/>
              </a:rPr>
              <a:t>Rio de Janeiro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EAF0F2"/>
              </a:solidFill>
              <a:latin typeface="Open Sans"/>
            </a:endParaRP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EAF0F2"/>
              </a:solidFill>
              <a:latin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82671" y="2701335"/>
            <a:ext cx="2378693" cy="591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Grupo 2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 Bold"/>
            </a:endParaRPr>
          </a:p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02E4D0"/>
                </a:solidFill>
                <a:latin typeface="Open Sans"/>
              </a:rPr>
              <a:t>Capitais populosas com elevada frequência de roubos e furtos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"/>
            </a:endParaRP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Belo Horizonte</a:t>
            </a: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Salvador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 Bold"/>
            </a:endParaRP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30699" y="2701335"/>
            <a:ext cx="2378693" cy="636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EAF0F2"/>
                </a:solidFill>
                <a:latin typeface="Open Sans Bold"/>
              </a:rPr>
              <a:t>Grupo 3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EAF0F2"/>
              </a:solidFill>
              <a:latin typeface="Open Sans Bold"/>
            </a:endParaRPr>
          </a:p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EAF0F2"/>
                </a:solidFill>
                <a:latin typeface="Open Sans"/>
              </a:rPr>
              <a:t>Algumas cidades não capitais com frequência entre 1800 e 2000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EAF0F2"/>
              </a:solidFill>
              <a:latin typeface="Open Sans"/>
            </a:endParaRP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EAF0F2"/>
                </a:solidFill>
                <a:latin typeface="Open Sans Bold"/>
              </a:rPr>
              <a:t>Campinas</a:t>
            </a: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EAF0F2"/>
                </a:solidFill>
                <a:latin typeface="Open Sans Bold"/>
              </a:rPr>
              <a:t>Curitiba</a:t>
            </a: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EAF0F2"/>
                </a:solidFill>
                <a:latin typeface="Open Sans Bold"/>
              </a:rPr>
              <a:t>Santo André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EAF0F2"/>
              </a:solidFill>
              <a:latin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867366" y="2701335"/>
            <a:ext cx="2378693" cy="636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Grupo 1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 Bold"/>
            </a:endParaRPr>
          </a:p>
          <a:p>
            <a:pPr algn="just">
              <a:lnSpc>
                <a:spcPts val="3592"/>
              </a:lnSpc>
            </a:pPr>
            <a:r>
              <a:rPr lang="en-US" sz="2566">
                <a:solidFill>
                  <a:srgbClr val="02E4D0"/>
                </a:solidFill>
                <a:latin typeface="Open Sans"/>
              </a:rPr>
              <a:t>Demais cidades com frequência mais baixa de roubos e furtos.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"/>
            </a:endParaRP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Baldim</a:t>
            </a: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Bariri</a:t>
            </a: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Barão</a:t>
            </a:r>
          </a:p>
          <a:p>
            <a:pPr marL="554068" lvl="1" indent="-277034" algn="just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02E4D0"/>
                </a:solidFill>
                <a:latin typeface="Open Sans Bold"/>
              </a:rPr>
              <a:t>e outras</a:t>
            </a:r>
          </a:p>
          <a:p>
            <a:pPr algn="just">
              <a:lnSpc>
                <a:spcPts val="3592"/>
              </a:lnSpc>
            </a:pPr>
            <a:endParaRPr lang="en-US" sz="2566">
              <a:solidFill>
                <a:srgbClr val="02E4D0"/>
              </a:solidFill>
              <a:latin typeface="Ope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9003316"/>
            <a:ext cx="1704231" cy="58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E4D0"/>
                </a:solidFill>
                <a:latin typeface="Open Sans Light"/>
              </a:rPr>
              <a:t>1 Cidade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49912" y="9003316"/>
            <a:ext cx="1704231" cy="58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AF0F2"/>
                </a:solidFill>
                <a:latin typeface="Open Sans Light"/>
              </a:rPr>
              <a:t>1 Cidade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82671" y="9003316"/>
            <a:ext cx="1905298" cy="58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E4D0"/>
                </a:solidFill>
                <a:latin typeface="Open Sans Light"/>
              </a:rPr>
              <a:t>2 Cidades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30699" y="9003316"/>
            <a:ext cx="1905298" cy="58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AF0F2"/>
                </a:solidFill>
                <a:latin typeface="Open Sans Light"/>
              </a:rPr>
              <a:t>4 Cidades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497677" y="9003316"/>
            <a:ext cx="2644676" cy="58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E4D0"/>
                </a:solidFill>
                <a:latin typeface="Open Sans Light"/>
              </a:rPr>
              <a:t>2261 Cidades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6604" y="4612353"/>
            <a:ext cx="14675146" cy="4322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93"/>
              </a:lnSpc>
            </a:pPr>
            <a:r>
              <a:rPr lang="en-US" sz="2709">
                <a:solidFill>
                  <a:srgbClr val="FFFFFF"/>
                </a:solidFill>
                <a:latin typeface="Open Sans"/>
              </a:rPr>
              <a:t>O fato dos dados estarem agrupados facilita e acelera diversas análises. No entanto também dificulta e até impossibilita que algumas outras análises sejam realizadas, principalmente as  análises preditivas. Isso porque quanto maior o nível de detalhamento dos dados, melhor para esse tipo de análise. Isso também é conhecido como granularidade dos dados, quanto mais fina, maior o nível de detalhamento da informação. No caso dos dados da susep a granularidade não é tão fina. </a:t>
            </a:r>
          </a:p>
          <a:p>
            <a:pPr algn="just">
              <a:lnSpc>
                <a:spcPts val="3793"/>
              </a:lnSpc>
            </a:pPr>
            <a:endParaRPr lang="en-US" sz="2709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3793"/>
              </a:lnSpc>
            </a:pPr>
            <a:r>
              <a:rPr lang="en-US" sz="2709">
                <a:solidFill>
                  <a:srgbClr val="FFFFFF"/>
                </a:solidFill>
                <a:latin typeface="Open Sans"/>
              </a:rPr>
              <a:t>O cenário ideal é que tivesse informação de cada pessoa e seu veículo, mas sabemos que nem sempre isso é possível, talvez até mesmo por uma questão de privacidade.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45982"/>
            <a:ext cx="6643369" cy="108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3"/>
              </a:lnSpc>
            </a:pPr>
            <a:r>
              <a:rPr lang="en-US" sz="6288">
                <a:solidFill>
                  <a:srgbClr val="FFFFFF"/>
                </a:solidFill>
                <a:latin typeface="Open Sans Extra Bold"/>
              </a:rPr>
              <a:t>Considerações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27168" y="6362867"/>
            <a:ext cx="465092" cy="3656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27168" y="6946412"/>
            <a:ext cx="465092" cy="46801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2561040"/>
            <a:ext cx="11935945" cy="2224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7"/>
              </a:lnSpc>
            </a:pPr>
            <a:r>
              <a:rPr lang="en-US" sz="6362">
                <a:solidFill>
                  <a:srgbClr val="FFFFFF"/>
                </a:solidFill>
                <a:latin typeface="Open Sans Extra Bold"/>
              </a:rPr>
              <a:t>Obrigado e Estou à Disposição!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7168" y="5494782"/>
            <a:ext cx="6683329" cy="569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1"/>
              </a:lnSpc>
            </a:pPr>
            <a:r>
              <a:rPr lang="en-US" sz="3301">
                <a:solidFill>
                  <a:srgbClr val="FFFFFF"/>
                </a:solidFill>
                <a:latin typeface="Open Sans"/>
              </a:rPr>
              <a:t>Elias Neto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37119" y="6014171"/>
            <a:ext cx="6073378" cy="1311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</a:rPr>
              <a:t>netoelvn@gmail.com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</a:rPr>
              <a:t>(92) 99999-0610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310642" y="4797133"/>
            <a:ext cx="2049007" cy="281035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3057210"/>
            <a:ext cx="8443411" cy="109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7"/>
              </a:lnSpc>
            </a:pPr>
            <a:r>
              <a:rPr lang="en-US" sz="6362">
                <a:solidFill>
                  <a:srgbClr val="FFFFFF"/>
                </a:solidFill>
                <a:latin typeface="Open Sans Extra Bold"/>
              </a:rPr>
              <a:t>DADOS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730458"/>
            <a:ext cx="11730911" cy="467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 base de dados utilizada nesse estudo encontra-se disponível no portal brasileiro de dados abertos. Atualizada semestralmente pelas companhias de seguros por meio da Superintendência de Seguros Privados - SUSEP. 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 Bold"/>
              </a:rPr>
              <a:t>Período: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 Para esse estudo utilizei os dados do segundo semestre de 2019 e do primeiro semestre de 2020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499787" y="8938905"/>
            <a:ext cx="20638225" cy="5383583"/>
            <a:chOff x="0" y="0"/>
            <a:chExt cx="6981326" cy="182111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1326" cy="1821113"/>
            </a:xfrm>
            <a:custGeom>
              <a:avLst/>
              <a:gdLst/>
              <a:ahLst/>
              <a:cxnLst/>
              <a:rect l="l" t="t" r="r" b="b"/>
              <a:pathLst>
                <a:path w="6981326" h="1821113">
                  <a:moveTo>
                    <a:pt x="0" y="0"/>
                  </a:moveTo>
                  <a:lnTo>
                    <a:pt x="6981326" y="0"/>
                  </a:lnTo>
                  <a:lnTo>
                    <a:pt x="6981326" y="1821113"/>
                  </a:lnTo>
                  <a:lnTo>
                    <a:pt x="0" y="1821113"/>
                  </a:lnTo>
                  <a:close/>
                </a:path>
              </a:pathLst>
            </a:custGeom>
            <a:solidFill>
              <a:srgbClr val="02E4D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3945374"/>
            <a:ext cx="13433882" cy="350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 base de dados é composta por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Tabelas Principais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Secundárias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Auxiliares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. As tabelas principais são:</a:t>
            </a:r>
          </a:p>
          <a:p>
            <a:pPr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arq_casco_comp 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arq_casco3_comp</a:t>
            </a: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arq_casco4_comp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986530"/>
            <a:ext cx="14328664" cy="98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3868A6"/>
                </a:solidFill>
                <a:latin typeface="Open Sans"/>
              </a:rPr>
              <a:t>Essas tabelas contém dados de exposição, prêmios, sinistros e </a:t>
            </a:r>
            <a:r>
              <a:rPr lang="en-US" sz="2799">
                <a:solidFill>
                  <a:srgbClr val="3868A6"/>
                </a:solidFill>
                <a:latin typeface="Arimo"/>
              </a:rPr>
              <a:t>importância segurada para a cobertura CASCO mas agrupadas por diferentes chaves primárias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52920"/>
            <a:ext cx="10059790" cy="109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7"/>
              </a:lnSpc>
            </a:pPr>
            <a:r>
              <a:rPr lang="en-US" sz="6362">
                <a:solidFill>
                  <a:srgbClr val="FFFFFF"/>
                </a:solidFill>
                <a:latin typeface="Open Sans Extra Bold"/>
              </a:rPr>
              <a:t>DADOS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36005" y="4283707"/>
            <a:ext cx="1006239" cy="93589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r="63232"/>
          <a:stretch>
            <a:fillRect/>
          </a:stretch>
        </p:blipFill>
        <p:spPr>
          <a:xfrm>
            <a:off x="14549003" y="4283707"/>
            <a:ext cx="980956" cy="93589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3945374"/>
            <a:ext cx="11990686" cy="4089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Para realizar as análises necessárias utilizei como ferramenta o Software RStúdio e o editor de planilhas Microssoft Excel.</a:t>
            </a:r>
          </a:p>
          <a:p>
            <a:pPr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Entre as análises estatísticas, trabalhei com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Análise Exploratória de Dados 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(tabelas e gráficos),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Coeficiente de Correlação de Pearson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Análise de Regressão</a:t>
            </a:r>
            <a:r>
              <a:rPr lang="en-US" sz="330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3300">
                <a:solidFill>
                  <a:srgbClr val="FFFFFF"/>
                </a:solidFill>
                <a:latin typeface="Open Sans Bold"/>
              </a:rPr>
              <a:t>Análise de Cluster.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479931"/>
            <a:ext cx="13148230" cy="109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7"/>
              </a:lnSpc>
            </a:pPr>
            <a:r>
              <a:rPr lang="en-US" sz="6362">
                <a:solidFill>
                  <a:srgbClr val="FFFFFF"/>
                </a:solidFill>
                <a:latin typeface="Open Sans Extra Bold"/>
              </a:rPr>
              <a:t>ANÁLISE DE DADOS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4295775"/>
            <a:ext cx="7962900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RESULTADOS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195584"/>
            <a:ext cx="10795889" cy="1742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 dirty="0" err="1">
                <a:solidFill>
                  <a:srgbClr val="FFFFFF"/>
                </a:solidFill>
                <a:latin typeface="Open Sans"/>
              </a:rPr>
              <a:t>Os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resultados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foram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obtidos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por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meio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perguntas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chaves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que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estão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relacionados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aos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objetivos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apresentados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para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esse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Open Sans"/>
              </a:rPr>
              <a:t>estudo</a:t>
            </a:r>
            <a:r>
              <a:rPr lang="en-US" sz="3300" dirty="0">
                <a:solidFill>
                  <a:srgbClr val="FFFFFF"/>
                </a:solidFill>
                <a:latin typeface="Open Sa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984152" y="5916759"/>
            <a:ext cx="2562209" cy="65976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964215" y="5916759"/>
            <a:ext cx="2562209" cy="65976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55296" y="5850084"/>
            <a:ext cx="10795889" cy="2916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No total foram encontrados mais de 3500 modelos de veículos. Cada modelo possui um código próprio de acordo com a tabela FIPE.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No próximo slide listo os 10 principais modelos &gt;&gt;&gt;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7351" y="3387824"/>
            <a:ext cx="15605059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Quais os modelos de veículos mais frequentes nos sinistros de roubos e furtos?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674307"/>
            <a:ext cx="2600876" cy="59448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692631"/>
            <a:ext cx="13169299" cy="6901739"/>
            <a:chOff x="0" y="0"/>
            <a:chExt cx="17559066" cy="9202318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8506440" y="0"/>
              <a:ext cx="8623212" cy="8623212"/>
              <a:chOff x="0" y="0"/>
              <a:chExt cx="10287000" cy="10287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-6350" y="0"/>
                <a:ext cx="10299700" cy="10287000"/>
              </a:xfrm>
              <a:custGeom>
                <a:avLst/>
                <a:gdLst/>
                <a:ahLst/>
                <a:cxnLst/>
                <a:rect l="l" t="t" r="r" b="b"/>
                <a:pathLst>
                  <a:path w="10299700" h="10287000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2571750" y="0"/>
                    </a:moveTo>
                    <a:lnTo>
                      <a:pt x="2584450" y="0"/>
                    </a:lnTo>
                    <a:lnTo>
                      <a:pt x="2584450" y="10287000"/>
                    </a:lnTo>
                    <a:lnTo>
                      <a:pt x="2571750" y="10287000"/>
                    </a:lnTo>
                    <a:close/>
                    <a:moveTo>
                      <a:pt x="5143500" y="0"/>
                    </a:moveTo>
                    <a:lnTo>
                      <a:pt x="5156200" y="0"/>
                    </a:lnTo>
                    <a:lnTo>
                      <a:pt x="5156200" y="10287000"/>
                    </a:lnTo>
                    <a:lnTo>
                      <a:pt x="5143500" y="10287000"/>
                    </a:lnTo>
                    <a:close/>
                    <a:moveTo>
                      <a:pt x="7715250" y="0"/>
                    </a:moveTo>
                    <a:lnTo>
                      <a:pt x="7727950" y="0"/>
                    </a:lnTo>
                    <a:lnTo>
                      <a:pt x="7727950" y="10287000"/>
                    </a:lnTo>
                    <a:lnTo>
                      <a:pt x="7715250" y="10287000"/>
                    </a:lnTo>
                    <a:close/>
                    <a:moveTo>
                      <a:pt x="10287000" y="0"/>
                    </a:moveTo>
                    <a:lnTo>
                      <a:pt x="10299700" y="0"/>
                    </a:lnTo>
                    <a:lnTo>
                      <a:pt x="10299700" y="10287000"/>
                    </a:lnTo>
                    <a:lnTo>
                      <a:pt x="10287000" y="102870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8409212" y="8745922"/>
              <a:ext cx="194455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370560" y="8745922"/>
              <a:ext cx="583364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500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388632" y="8745922"/>
              <a:ext cx="858828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1.000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4544435" y="8745922"/>
              <a:ext cx="858828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1.500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6700238" y="8745922"/>
              <a:ext cx="858828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2.000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317488" y="179150"/>
              <a:ext cx="6018616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HB20 Comf./C.Plus/C.Style 1.0 Flex 12V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863705" y="1149262"/>
              <a:ext cx="6472399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ONIX HATCH LT 1.0 8V FlexPower 5p Mec.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201208" y="2119373"/>
              <a:ext cx="3134897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Ka 1.0 TiCVT Flex 5p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58829" y="3089484"/>
              <a:ext cx="8077275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VW - VolksWagen - Gol (novo) 1.0 Mi Total Flex 8V 4p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409416" y="4059596"/>
              <a:ext cx="3926689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HONDA-CG 160 FAN Flex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981575" y="5029707"/>
              <a:ext cx="1354530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PCX 150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5999818"/>
              <a:ext cx="8336105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GM - Chevrolet - Celta Spirit 1.0 MPFI 8V FlexPower 5p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018344" y="6969930"/>
              <a:ext cx="4317761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Corolla XEi 2.0 Flex 16V Aut.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80981" y="7940041"/>
              <a:ext cx="8155124" cy="456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16"/>
                </a:lnSpc>
              </a:pPr>
              <a:r>
                <a:rPr lang="en-US" sz="2011">
                  <a:solidFill>
                    <a:srgbClr val="FFFFFF"/>
                  </a:solidFill>
                  <a:latin typeface="Open Sans Light"/>
                </a:rPr>
                <a:t>HONDA-CG 160 TITAN FLEXONE/Ed.Especial 40 Anos </a:t>
              </a: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8506440" y="0"/>
              <a:ext cx="8623212" cy="8623212"/>
              <a:chOff x="0" y="0"/>
              <a:chExt cx="10287000" cy="10287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539417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8539417" h="1028700">
                    <a:moveTo>
                      <a:pt x="0" y="0"/>
                    </a:moveTo>
                    <a:lnTo>
                      <a:pt x="8457120" y="0"/>
                    </a:lnTo>
                    <a:lnTo>
                      <a:pt x="8457120" y="0"/>
                    </a:lnTo>
                    <a:cubicBezTo>
                      <a:pt x="8478947" y="0"/>
                      <a:pt x="8499879" y="8670"/>
                      <a:pt x="8515313" y="24104"/>
                    </a:cubicBezTo>
                    <a:cubicBezTo>
                      <a:pt x="8530746" y="39537"/>
                      <a:pt x="8539417" y="60470"/>
                      <a:pt x="8539417" y="82296"/>
                    </a:cubicBezTo>
                    <a:lnTo>
                      <a:pt x="8539417" y="946404"/>
                    </a:lnTo>
                    <a:cubicBezTo>
                      <a:pt x="8539417" y="968230"/>
                      <a:pt x="8530746" y="989163"/>
                      <a:pt x="8515313" y="1004596"/>
                    </a:cubicBezTo>
                    <a:cubicBezTo>
                      <a:pt x="8499879" y="1020030"/>
                      <a:pt x="8478947" y="1028700"/>
                      <a:pt x="8457120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1157288"/>
                <a:ext cx="6914070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6914070" h="1028700">
                    <a:moveTo>
                      <a:pt x="0" y="0"/>
                    </a:moveTo>
                    <a:lnTo>
                      <a:pt x="6831774" y="0"/>
                    </a:lnTo>
                    <a:cubicBezTo>
                      <a:pt x="6877225" y="0"/>
                      <a:pt x="6914070" y="36845"/>
                      <a:pt x="6914070" y="82296"/>
                    </a:cubicBezTo>
                    <a:lnTo>
                      <a:pt x="6914070" y="946404"/>
                    </a:lnTo>
                    <a:cubicBezTo>
                      <a:pt x="6914070" y="991854"/>
                      <a:pt x="6877225" y="1028699"/>
                      <a:pt x="6831774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0" y="2314575"/>
                <a:ext cx="6682613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6682613" h="1028700">
                    <a:moveTo>
                      <a:pt x="0" y="0"/>
                    </a:moveTo>
                    <a:lnTo>
                      <a:pt x="6600317" y="0"/>
                    </a:lnTo>
                    <a:cubicBezTo>
                      <a:pt x="6645768" y="0"/>
                      <a:pt x="6682613" y="36845"/>
                      <a:pt x="6682613" y="82296"/>
                    </a:cubicBezTo>
                    <a:lnTo>
                      <a:pt x="6682613" y="946404"/>
                    </a:lnTo>
                    <a:cubicBezTo>
                      <a:pt x="6682613" y="991855"/>
                      <a:pt x="6645768" y="1028700"/>
                      <a:pt x="6600317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3471862"/>
                <a:ext cx="5833935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5833935" h="1028700">
                    <a:moveTo>
                      <a:pt x="0" y="0"/>
                    </a:moveTo>
                    <a:lnTo>
                      <a:pt x="5751640" y="0"/>
                    </a:lnTo>
                    <a:cubicBezTo>
                      <a:pt x="5797090" y="0"/>
                      <a:pt x="5833935" y="36846"/>
                      <a:pt x="5833935" y="82297"/>
                    </a:cubicBezTo>
                    <a:lnTo>
                      <a:pt x="5833935" y="946404"/>
                    </a:lnTo>
                    <a:cubicBezTo>
                      <a:pt x="5833935" y="991855"/>
                      <a:pt x="5797090" y="1028700"/>
                      <a:pt x="5751640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4629150"/>
                <a:ext cx="5787644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5787644" h="1028700">
                    <a:moveTo>
                      <a:pt x="0" y="0"/>
                    </a:moveTo>
                    <a:lnTo>
                      <a:pt x="5705348" y="0"/>
                    </a:lnTo>
                    <a:cubicBezTo>
                      <a:pt x="5727174" y="0"/>
                      <a:pt x="5748107" y="8670"/>
                      <a:pt x="5763540" y="24104"/>
                    </a:cubicBezTo>
                    <a:cubicBezTo>
                      <a:pt x="5778974" y="39538"/>
                      <a:pt x="5787644" y="60470"/>
                      <a:pt x="5787644" y="82296"/>
                    </a:cubicBezTo>
                    <a:lnTo>
                      <a:pt x="5787644" y="946404"/>
                    </a:lnTo>
                    <a:cubicBezTo>
                      <a:pt x="5787644" y="968230"/>
                      <a:pt x="5778974" y="989162"/>
                      <a:pt x="5763540" y="1004596"/>
                    </a:cubicBezTo>
                    <a:cubicBezTo>
                      <a:pt x="5748107" y="1020030"/>
                      <a:pt x="5727174" y="1028700"/>
                      <a:pt x="5705348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0" y="5786438"/>
                <a:ext cx="5216716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5216716" h="1028700">
                    <a:moveTo>
                      <a:pt x="0" y="0"/>
                    </a:moveTo>
                    <a:lnTo>
                      <a:pt x="5134420" y="0"/>
                    </a:lnTo>
                    <a:cubicBezTo>
                      <a:pt x="5156246" y="0"/>
                      <a:pt x="5177178" y="8670"/>
                      <a:pt x="5192612" y="24103"/>
                    </a:cubicBezTo>
                    <a:cubicBezTo>
                      <a:pt x="5208045" y="39537"/>
                      <a:pt x="5216716" y="60469"/>
                      <a:pt x="5216716" y="82296"/>
                    </a:cubicBezTo>
                    <a:lnTo>
                      <a:pt x="5216716" y="946404"/>
                    </a:lnTo>
                    <a:cubicBezTo>
                      <a:pt x="5216716" y="991854"/>
                      <a:pt x="5179870" y="1028700"/>
                      <a:pt x="5134420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6943725"/>
                <a:ext cx="4614926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4614926" h="1028700">
                    <a:moveTo>
                      <a:pt x="0" y="0"/>
                    </a:moveTo>
                    <a:lnTo>
                      <a:pt x="4532630" y="0"/>
                    </a:lnTo>
                    <a:cubicBezTo>
                      <a:pt x="4578081" y="0"/>
                      <a:pt x="4614926" y="36845"/>
                      <a:pt x="4614926" y="82296"/>
                    </a:cubicBezTo>
                    <a:lnTo>
                      <a:pt x="4614926" y="946404"/>
                    </a:lnTo>
                    <a:cubicBezTo>
                      <a:pt x="4614926" y="991855"/>
                      <a:pt x="4578081" y="1028700"/>
                      <a:pt x="4532630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8101012"/>
                <a:ext cx="4584065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4584065" h="1028700">
                    <a:moveTo>
                      <a:pt x="0" y="0"/>
                    </a:moveTo>
                    <a:lnTo>
                      <a:pt x="4501769" y="0"/>
                    </a:lnTo>
                    <a:cubicBezTo>
                      <a:pt x="4547220" y="0"/>
                      <a:pt x="4584065" y="36846"/>
                      <a:pt x="4584065" y="82296"/>
                    </a:cubicBezTo>
                    <a:lnTo>
                      <a:pt x="4584065" y="946405"/>
                    </a:lnTo>
                    <a:cubicBezTo>
                      <a:pt x="4584065" y="991855"/>
                      <a:pt x="4547220" y="1028700"/>
                      <a:pt x="4501769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9258300"/>
                <a:ext cx="4558347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4558347" h="1028700">
                    <a:moveTo>
                      <a:pt x="0" y="0"/>
                    </a:moveTo>
                    <a:lnTo>
                      <a:pt x="4476052" y="0"/>
                    </a:lnTo>
                    <a:cubicBezTo>
                      <a:pt x="4521502" y="0"/>
                      <a:pt x="4558347" y="36845"/>
                      <a:pt x="4558347" y="82296"/>
                    </a:cubicBezTo>
                    <a:lnTo>
                      <a:pt x="4558347" y="946404"/>
                    </a:lnTo>
                    <a:cubicBezTo>
                      <a:pt x="4558347" y="991855"/>
                      <a:pt x="4521502" y="1028700"/>
                      <a:pt x="4476052" y="1028700"/>
                    </a:cubicBezTo>
                    <a:lnTo>
                      <a:pt x="0" y="1028700"/>
                    </a:lnTo>
                    <a:close/>
                  </a:path>
                </a:pathLst>
              </a:custGeom>
              <a:solidFill>
                <a:srgbClr val="02E4D0"/>
              </a:solidFill>
            </p:spPr>
          </p:sp>
        </p:grpSp>
      </p:grpSp>
      <p:sp>
        <p:nvSpPr>
          <p:cNvPr id="30" name="TextBox 30"/>
          <p:cNvSpPr txBox="1"/>
          <p:nvPr/>
        </p:nvSpPr>
        <p:spPr>
          <a:xfrm>
            <a:off x="6570573" y="8829774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Frequência de Sinistros de Roubos e Furtos</a:t>
            </a:r>
          </a:p>
        </p:txBody>
      </p:sp>
      <p:sp>
        <p:nvSpPr>
          <p:cNvPr id="31" name="TextBox 31"/>
          <p:cNvSpPr txBox="1"/>
          <p:nvPr/>
        </p:nvSpPr>
        <p:spPr>
          <a:xfrm rot="-5400000">
            <a:off x="-3318124" y="4758480"/>
            <a:ext cx="8115300" cy="4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2E4D0"/>
                </a:solidFill>
                <a:latin typeface="Open Sans"/>
              </a:rPr>
              <a:t>Modelos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319981" y="4095956"/>
            <a:ext cx="3045240" cy="2150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24"/>
              </a:lnSpc>
            </a:pPr>
            <a:r>
              <a:rPr lang="en-US" sz="2445">
                <a:solidFill>
                  <a:srgbClr val="FFFFFF"/>
                </a:solidFill>
                <a:latin typeface="Open Sans"/>
              </a:rPr>
              <a:t>10% das ocorrências de sinistros de roubos e furtos pertencem a algum desses modelos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93324"/>
            <a:ext cx="2600876" cy="5944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5296" y="3387824"/>
            <a:ext cx="15075811" cy="264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2. Quais os anos dos veículos mais frequentes nos sinistros de roubos e furtos?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FFFFFF"/>
              </a:solidFill>
              <a:latin typeface="Open Sans Extra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984402" y="5943962"/>
            <a:ext cx="2820584" cy="72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39503" y="6486984"/>
            <a:ext cx="3901554" cy="233126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621431" y="7667250"/>
            <a:ext cx="1518072" cy="75334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55296" y="5965775"/>
            <a:ext cx="11025171" cy="4089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Os anos dos veículos variaram de 1972 à 2020. Entre os veículos mais antigos vítima de roubos e furtos estava uma MERCEDES-BENZ - L-1513 3-Eixos 2p (diesel) de 1973</a:t>
            </a: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endParaRPr lang="en-US" sz="330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</a:rPr>
              <a:t>No próximo slide listo os 10 anos mais frequentes &gt;&gt;&gt;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1744</Words>
  <Application>Microsoft Office PowerPoint</Application>
  <PresentationFormat>Personalizar</PresentationFormat>
  <Paragraphs>236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Open Sans Extra Bold</vt:lpstr>
      <vt:lpstr>Arial</vt:lpstr>
      <vt:lpstr>Open Sans</vt:lpstr>
      <vt:lpstr>Calibri</vt:lpstr>
      <vt:lpstr>Arimo</vt:lpstr>
      <vt:lpstr>Open Sans Bold</vt:lpstr>
      <vt:lpstr>Open Sans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Monitora</dc:title>
  <cp:lastModifiedBy>Elias Neto</cp:lastModifiedBy>
  <cp:revision>2</cp:revision>
  <dcterms:created xsi:type="dcterms:W3CDTF">2006-08-16T00:00:00Z</dcterms:created>
  <dcterms:modified xsi:type="dcterms:W3CDTF">2022-05-04T14:30:16Z</dcterms:modified>
  <dc:identifier>DAErz0TUj_c</dc:identifier>
</cp:coreProperties>
</file>