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641"/>
    <a:srgbClr val="A69989"/>
    <a:srgbClr val="D9D3C7"/>
    <a:srgbClr val="F3075C"/>
    <a:srgbClr val="D8B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TA\Documents\An&#225;lises\elei&#231;&#245;es%202020\candida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TA\Documents\An&#225;lises\elei&#231;&#245;es%202020\candida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TA\Documents\An&#225;lises\elei&#231;&#245;es%202020\candidat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TA\Documents\An&#225;lise%20de%20dados\elei&#231;&#245;es%202020\candidat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3075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32364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21652421652421638"/>
                  <c:y val="-3.98860219907028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20512820512820518"/>
                  <c:y val="0.1880341036704562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'resumo-vereador'!$B$4:$B$5</c:f>
              <c:strCache>
                <c:ptCount val="2"/>
                <c:pt idx="0">
                  <c:v>FEMININO</c:v>
                </c:pt>
                <c:pt idx="1">
                  <c:v>MASCULINO</c:v>
                </c:pt>
              </c:strCache>
            </c:strRef>
          </c:cat>
          <c:val>
            <c:numRef>
              <c:f>'resumo-vereador'!$C$4:$C$5</c:f>
              <c:numCache>
                <c:formatCode>General</c:formatCode>
                <c:ptCount val="2"/>
                <c:pt idx="0">
                  <c:v>3261</c:v>
                </c:pt>
                <c:pt idx="1">
                  <c:v>6521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'resumo-vereador'!$B$18</c:f>
              <c:strCache>
                <c:ptCount val="1"/>
                <c:pt idx="0">
                  <c:v>SOLTEIRO(A)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3641"/>
              </a:solidFill>
              <a:ln>
                <a:noFill/>
              </a:ln>
              <a:effectLst/>
            </c:spPr>
          </c:dPt>
          <c:val>
            <c:numRef>
              <c:f>'resumo-vereador'!$C$18</c:f>
              <c:numCache>
                <c:formatCode>General</c:formatCode>
                <c:ptCount val="1"/>
                <c:pt idx="0">
                  <c:v>6037</c:v>
                </c:pt>
              </c:numCache>
            </c:numRef>
          </c:val>
        </c:ser>
        <c:ser>
          <c:idx val="1"/>
          <c:order val="1"/>
          <c:tx>
            <c:strRef>
              <c:f>'resumo-vereador'!$B$19</c:f>
              <c:strCache>
                <c:ptCount val="1"/>
                <c:pt idx="0">
                  <c:v>CASADO(A)</c:v>
                </c:pt>
              </c:strCache>
            </c:strRef>
          </c:tx>
          <c:spPr>
            <a:solidFill>
              <a:srgbClr val="D8BD30"/>
            </a:solidFill>
            <a:ln>
              <a:noFill/>
            </a:ln>
            <a:effectLst/>
          </c:spPr>
          <c:invertIfNegative val="0"/>
          <c:val>
            <c:numRef>
              <c:f>'resumo-vereador'!$C$19</c:f>
              <c:numCache>
                <c:formatCode>General</c:formatCode>
                <c:ptCount val="1"/>
                <c:pt idx="0">
                  <c:v>3324</c:v>
                </c:pt>
              </c:numCache>
            </c:numRef>
          </c:val>
        </c:ser>
        <c:ser>
          <c:idx val="2"/>
          <c:order val="2"/>
          <c:tx>
            <c:strRef>
              <c:f>'resumo-vereador'!$B$20</c:f>
              <c:strCache>
                <c:ptCount val="1"/>
                <c:pt idx="0">
                  <c:v>DIVORCIADO(A)</c:v>
                </c:pt>
              </c:strCache>
            </c:strRef>
          </c:tx>
          <c:spPr>
            <a:solidFill>
              <a:srgbClr val="A69989"/>
            </a:solidFill>
            <a:ln>
              <a:noFill/>
            </a:ln>
            <a:effectLst/>
          </c:spPr>
          <c:invertIfNegative val="0"/>
          <c:val>
            <c:numRef>
              <c:f>'resumo-vereador'!$C$20</c:f>
              <c:numCache>
                <c:formatCode>General</c:formatCode>
                <c:ptCount val="1"/>
                <c:pt idx="0">
                  <c:v>304</c:v>
                </c:pt>
              </c:numCache>
            </c:numRef>
          </c:val>
        </c:ser>
        <c:ser>
          <c:idx val="3"/>
          <c:order val="3"/>
          <c:tx>
            <c:strRef>
              <c:f>'resumo-vereador'!$B$21</c:f>
              <c:strCache>
                <c:ptCount val="1"/>
                <c:pt idx="0">
                  <c:v>VIÚVO(A)</c:v>
                </c:pt>
              </c:strCache>
            </c:strRef>
          </c:tx>
          <c:spPr>
            <a:solidFill>
              <a:srgbClr val="D9D3C7"/>
            </a:solidFill>
            <a:ln>
              <a:noFill/>
            </a:ln>
            <a:effectLst/>
          </c:spPr>
          <c:invertIfNegative val="0"/>
          <c:val>
            <c:numRef>
              <c:f>'resumo-vereador'!$C$21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4"/>
          <c:order val="4"/>
          <c:tx>
            <c:strRef>
              <c:f>'resumo-vereador'!$B$22</c:f>
              <c:strCache>
                <c:ptCount val="1"/>
                <c:pt idx="0">
                  <c:v>SEPARADO(A)</c:v>
                </c:pt>
              </c:strCache>
            </c:strRef>
          </c:tx>
          <c:spPr>
            <a:solidFill>
              <a:srgbClr val="F3075C"/>
            </a:solidFill>
            <a:ln>
              <a:noFill/>
            </a:ln>
            <a:effectLst/>
          </c:spPr>
          <c:invertIfNegative val="0"/>
          <c:val>
            <c:numRef>
              <c:f>'resumo-vereador'!$C$22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-542923568"/>
        <c:axId val="-542929008"/>
      </c:barChart>
      <c:catAx>
        <c:axId val="-54292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2929008"/>
        <c:crosses val="autoZero"/>
        <c:auto val="1"/>
        <c:lblAlgn val="ctr"/>
        <c:lblOffset val="100"/>
        <c:noMultiLvlLbl val="0"/>
      </c:catAx>
      <c:valAx>
        <c:axId val="-542929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4292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525284978020611"/>
          <c:y val="2.5643548435651763E-2"/>
          <c:w val="0.50598769777586217"/>
          <c:h val="0.9487129031286964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32364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A69989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A69989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075C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A69989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'resumo-vereador'!$E$4:$E$11</c:f>
              <c:strCache>
                <c:ptCount val="8"/>
                <c:pt idx="0">
                  <c:v>ANALFABETO</c:v>
                </c:pt>
                <c:pt idx="1">
                  <c:v>SUPERIOR INCOMPLETO</c:v>
                </c:pt>
                <c:pt idx="2">
                  <c:v>ENSINO MÉDIO INCOMPLETO</c:v>
                </c:pt>
                <c:pt idx="3">
                  <c:v>LÊ E ESCREVE</c:v>
                </c:pt>
                <c:pt idx="4">
                  <c:v>ENSINO FUNDAMENTAL COMPLETO</c:v>
                </c:pt>
                <c:pt idx="5">
                  <c:v>ENSINO FUNDAMENTAL INCOMPLETO</c:v>
                </c:pt>
                <c:pt idx="6">
                  <c:v>SUPERIOR COMPLETO</c:v>
                </c:pt>
                <c:pt idx="7">
                  <c:v>ENSINO MÉDIO COMPLETO</c:v>
                </c:pt>
              </c:strCache>
            </c:strRef>
          </c:cat>
          <c:val>
            <c:numRef>
              <c:f>'resumo-vereador'!$F$4:$F$11</c:f>
              <c:numCache>
                <c:formatCode>General</c:formatCode>
                <c:ptCount val="8"/>
                <c:pt idx="0">
                  <c:v>2</c:v>
                </c:pt>
                <c:pt idx="1">
                  <c:v>260</c:v>
                </c:pt>
                <c:pt idx="2">
                  <c:v>376</c:v>
                </c:pt>
                <c:pt idx="3">
                  <c:v>399</c:v>
                </c:pt>
                <c:pt idx="4">
                  <c:v>996</c:v>
                </c:pt>
                <c:pt idx="5">
                  <c:v>1062</c:v>
                </c:pt>
                <c:pt idx="6">
                  <c:v>2409</c:v>
                </c:pt>
                <c:pt idx="7">
                  <c:v>4278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542928464"/>
        <c:axId val="-542927920"/>
      </c:barChart>
      <c:catAx>
        <c:axId val="-54292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542927920"/>
        <c:crosses val="autoZero"/>
        <c:auto val="1"/>
        <c:lblAlgn val="ctr"/>
        <c:lblOffset val="100"/>
        <c:noMultiLvlLbl val="0"/>
      </c:catAx>
      <c:valAx>
        <c:axId val="-542927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4292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95677566567115"/>
          <c:y val="2.1565054916793929E-2"/>
          <c:w val="0.60432243343288505"/>
          <c:h val="0.9568698901664121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32364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'resumo-vereador'!$B$181:$B$190</c:f>
              <c:strCache>
                <c:ptCount val="10"/>
                <c:pt idx="0">
                  <c:v>PESCADOR</c:v>
                </c:pt>
                <c:pt idx="1">
                  <c:v>ESTUDANTE, BOLSISTA, ESTAGIÁRIO E ASSEMELHADOS</c:v>
                </c:pt>
                <c:pt idx="2">
                  <c:v>PROFESSOR DE ENSINO MÉDIO</c:v>
                </c:pt>
                <c:pt idx="3">
                  <c:v>DONA DE CASA</c:v>
                </c:pt>
                <c:pt idx="4">
                  <c:v>COMERCIANTE</c:v>
                </c:pt>
                <c:pt idx="5">
                  <c:v>PROFESSOR DE ENSINO FUNDAMENTAL</c:v>
                </c:pt>
                <c:pt idx="6">
                  <c:v>VEREADOR</c:v>
                </c:pt>
                <c:pt idx="7">
                  <c:v>EMPRESÁRIO</c:v>
                </c:pt>
                <c:pt idx="8">
                  <c:v>SERVIDOR PÚBLICO MUNICIPAL</c:v>
                </c:pt>
                <c:pt idx="9">
                  <c:v>AGRICULTOR</c:v>
                </c:pt>
              </c:strCache>
            </c:strRef>
          </c:cat>
          <c:val>
            <c:numRef>
              <c:f>'resumo-vereador'!$C$181:$C$190</c:f>
              <c:numCache>
                <c:formatCode>General</c:formatCode>
                <c:ptCount val="10"/>
                <c:pt idx="0">
                  <c:v>201</c:v>
                </c:pt>
                <c:pt idx="1">
                  <c:v>204</c:v>
                </c:pt>
                <c:pt idx="2">
                  <c:v>231</c:v>
                </c:pt>
                <c:pt idx="3">
                  <c:v>243</c:v>
                </c:pt>
                <c:pt idx="4">
                  <c:v>357</c:v>
                </c:pt>
                <c:pt idx="5">
                  <c:v>393</c:v>
                </c:pt>
                <c:pt idx="6">
                  <c:v>482</c:v>
                </c:pt>
                <c:pt idx="7">
                  <c:v>509</c:v>
                </c:pt>
                <c:pt idx="8">
                  <c:v>734</c:v>
                </c:pt>
                <c:pt idx="9">
                  <c:v>1074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695322736"/>
        <c:axId val="-430331200"/>
      </c:barChart>
      <c:catAx>
        <c:axId val="-69532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430331200"/>
        <c:crosses val="autoZero"/>
        <c:auto val="1"/>
        <c:lblAlgn val="ctr"/>
        <c:lblOffset val="100"/>
        <c:noMultiLvlLbl val="0"/>
      </c:catAx>
      <c:valAx>
        <c:axId val="-430331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9532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67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28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9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74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65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8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58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76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9390-0BA5-45B6-97A3-9FBADBC20711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6502-5B8E-4C86-A972-3A0095C88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710589"/>
              </p:ext>
            </p:extLst>
          </p:nvPr>
        </p:nvGraphicFramePr>
        <p:xfrm>
          <a:off x="1652062" y="338021"/>
          <a:ext cx="8406338" cy="611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3"/>
          <a:stretch/>
        </p:blipFill>
        <p:spPr>
          <a:xfrm>
            <a:off x="2210524" y="4208583"/>
            <a:ext cx="379167" cy="9500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0" r="1"/>
          <a:stretch/>
        </p:blipFill>
        <p:spPr>
          <a:xfrm>
            <a:off x="9015144" y="928468"/>
            <a:ext cx="490321" cy="9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514763"/>
              </p:ext>
            </p:extLst>
          </p:nvPr>
        </p:nvGraphicFramePr>
        <p:xfrm>
          <a:off x="1200150" y="714585"/>
          <a:ext cx="9546130" cy="6430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9300065" y="3545061"/>
            <a:ext cx="2287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SEPARADO (A)</a:t>
            </a:r>
          </a:p>
          <a:p>
            <a:pPr algn="ctr"/>
            <a:r>
              <a:rPr lang="pt-BR" sz="2200" dirty="0" smtClean="0"/>
              <a:t>0,25%</a:t>
            </a:r>
            <a:endParaRPr lang="pt-BR" sz="2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00084" y="1628468"/>
            <a:ext cx="168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VIÚVO (A)</a:t>
            </a:r>
          </a:p>
          <a:p>
            <a:pPr algn="ctr"/>
            <a:r>
              <a:rPr lang="pt-BR" sz="2200" dirty="0" smtClean="0"/>
              <a:t>0,95%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283013" y="5753099"/>
            <a:ext cx="2602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DIVORCIADO (A)</a:t>
            </a:r>
          </a:p>
          <a:p>
            <a:pPr algn="ctr"/>
            <a:r>
              <a:rPr lang="pt-BR" sz="2200" dirty="0" smtClean="0"/>
              <a:t>3%</a:t>
            </a:r>
            <a:endParaRPr lang="pt-BR" sz="2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76971" y="1628469"/>
            <a:ext cx="1949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CASADO (A)</a:t>
            </a:r>
          </a:p>
          <a:p>
            <a:pPr algn="ctr"/>
            <a:r>
              <a:rPr lang="pt-BR" sz="2200" dirty="0" smtClean="0"/>
              <a:t>34%</a:t>
            </a:r>
            <a:endParaRPr lang="pt-BR" sz="2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16716" y="1539685"/>
            <a:ext cx="2118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SOLTEIRO (A)</a:t>
            </a:r>
          </a:p>
          <a:p>
            <a:pPr algn="ctr"/>
            <a:r>
              <a:rPr lang="pt-BR" sz="2200" dirty="0" smtClean="0"/>
              <a:t>61,7%</a:t>
            </a:r>
            <a:endParaRPr lang="pt-BR" sz="2200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9010799" y="4045143"/>
            <a:ext cx="842450" cy="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8651962" y="4720501"/>
            <a:ext cx="0" cy="1108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8621389" y="2339342"/>
            <a:ext cx="0" cy="649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43" y="901596"/>
            <a:ext cx="589411" cy="737552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90" y="901596"/>
            <a:ext cx="371218" cy="647311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6773606" y="2354105"/>
            <a:ext cx="0" cy="649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422271" y="2354105"/>
            <a:ext cx="0" cy="649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1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44338"/>
              </p:ext>
            </p:extLst>
          </p:nvPr>
        </p:nvGraphicFramePr>
        <p:xfrm>
          <a:off x="984739" y="267286"/>
          <a:ext cx="9608234" cy="6590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90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522517"/>
              </p:ext>
            </p:extLst>
          </p:nvPr>
        </p:nvGraphicFramePr>
        <p:xfrm>
          <a:off x="991673" y="231820"/>
          <a:ext cx="7718939" cy="647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58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4" y="454772"/>
            <a:ext cx="2100246" cy="8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CITA</dc:creator>
  <cp:lastModifiedBy>CITA</cp:lastModifiedBy>
  <cp:revision>15</cp:revision>
  <dcterms:created xsi:type="dcterms:W3CDTF">2020-10-05T23:41:40Z</dcterms:created>
  <dcterms:modified xsi:type="dcterms:W3CDTF">2020-10-28T00:56:05Z</dcterms:modified>
</cp:coreProperties>
</file>