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sldIdLst>
    <p:sldId id="256" r:id="rId2"/>
    <p:sldId id="257" r:id="rId3"/>
  </p:sldIdLst>
  <p:sldSz cx="50399950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7" userDrawn="1">
          <p15:clr>
            <a:srgbClr val="A4A3A4"/>
          </p15:clr>
        </p15:guide>
        <p15:guide id="2" pos="158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0416"/>
    <a:srgbClr val="B2B2B2"/>
    <a:srgbClr val="000000"/>
    <a:srgbClr val="090A09"/>
    <a:srgbClr val="0E100E"/>
    <a:srgbClr val="213E41"/>
    <a:srgbClr val="070C0D"/>
    <a:srgbClr val="0A1111"/>
    <a:srgbClr val="224144"/>
    <a:srgbClr val="C00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93506" autoAdjust="0"/>
  </p:normalViewPr>
  <p:slideViewPr>
    <p:cSldViewPr snapToGrid="0">
      <p:cViewPr>
        <p:scale>
          <a:sx n="50" d="100"/>
          <a:sy n="50" d="100"/>
        </p:scale>
        <p:origin x="-8790" y="246"/>
      </p:cViewPr>
      <p:guideLst>
        <p:guide orient="horz" pos="2267"/>
        <p:guide pos="15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6400" cy="716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ITA\Documents\Meus%20gr&#225;ficos\Meus%20gr&#225;ficos\LCDP\la%20casa%20de%20pap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ITA\Documents\Meus%20gr&#225;ficos\Meus%20gr&#225;ficos\LCDP\la%20casa%20de%20papel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ITA\Documents\Meus%20gr&#225;ficos\Meus%20gr&#225;ficos\LCDP\la%20casa%20de%20pap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CITA\Documents\Meus%20gr&#225;ficos\Meus%20gr&#225;ficos\LCDP\la%20casa%20de%20papel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57150">
              <a:solidFill>
                <a:srgbClr val="FF0000"/>
              </a:solidFill>
            </a:ln>
          </c:spPr>
          <c:marker>
            <c:symbol val="square"/>
            <c:size val="11"/>
            <c:spPr>
              <a:ln w="57150">
                <a:solidFill>
                  <a:srgbClr val="FF0000"/>
                </a:solidFill>
              </a:ln>
            </c:spPr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B7CA-48E2-A8D0-61360DCA5FB1}"/>
              </c:ext>
            </c:extLst>
          </c:dPt>
          <c:dPt>
            <c:idx val="1"/>
            <c:marker>
              <c:symbol val="square"/>
              <c:size val="20"/>
              <c:spPr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B7CA-48E2-A8D0-61360DCA5FB1}"/>
              </c:ext>
            </c:extLst>
          </c:dPt>
          <c:dPt>
            <c:idx val="2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B7CA-48E2-A8D0-61360DCA5FB1}"/>
              </c:ext>
            </c:extLst>
          </c:dPt>
          <c:dPt>
            <c:idx val="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B7CA-48E2-A8D0-61360DCA5FB1}"/>
              </c:ext>
            </c:extLst>
          </c:dPt>
          <c:dPt>
            <c:idx val="4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4-B7CA-48E2-A8D0-61360DCA5FB1}"/>
              </c:ext>
            </c:extLst>
          </c:dPt>
          <c:dPt>
            <c:idx val="5"/>
            <c:marker>
              <c:symbol val="square"/>
              <c:size val="20"/>
              <c:spPr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B7CA-48E2-A8D0-61360DCA5FB1}"/>
              </c:ext>
            </c:extLst>
          </c:dPt>
          <c:dLbls>
            <c:dLbl>
              <c:idx val="1"/>
              <c:layout>
                <c:manualLayout>
                  <c:x val="-6.9474794278687108E-2"/>
                  <c:y val="4.3268510064186907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7CA-48E2-A8D0-61360DCA5FB1}"/>
                </c:ext>
              </c:extLst>
            </c:dLbl>
            <c:dLbl>
              <c:idx val="5"/>
              <c:layout>
                <c:manualLayout>
                  <c:x val="-6.6641185624761345E-2"/>
                  <c:y val="-4.3268510064187297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7CA-48E2-A8D0-61360DCA5F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val>
            <c:numRef>
              <c:f>Planilha1!$E$11:$E$16</c:f>
              <c:numCache>
                <c:formatCode>General</c:formatCode>
                <c:ptCount val="6"/>
                <c:pt idx="0">
                  <c:v>8.6</c:v>
                </c:pt>
                <c:pt idx="1">
                  <c:v>8.4</c:v>
                </c:pt>
                <c:pt idx="2">
                  <c:v>8.6999999999999993</c:v>
                </c:pt>
                <c:pt idx="3">
                  <c:v>8.6999999999999993</c:v>
                </c:pt>
                <c:pt idx="4">
                  <c:v>8.6999999999999993</c:v>
                </c:pt>
                <c:pt idx="5">
                  <c:v>9.4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7CA-48E2-A8D0-61360DCA5F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9775376"/>
        <c:axId val="1569775792"/>
      </c:lineChart>
      <c:catAx>
        <c:axId val="15697753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pt-BR"/>
          </a:p>
        </c:txPr>
        <c:crossAx val="1569775792"/>
        <c:crosses val="autoZero"/>
        <c:auto val="1"/>
        <c:lblAlgn val="ctr"/>
        <c:lblOffset val="100"/>
        <c:noMultiLvlLbl val="0"/>
      </c:catAx>
      <c:valAx>
        <c:axId val="1569775792"/>
        <c:scaling>
          <c:orientation val="minMax"/>
          <c:max val="10"/>
          <c:min val="6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pt-BR"/>
          </a:p>
        </c:txPr>
        <c:crossAx val="1569775376"/>
        <c:crosses val="autoZero"/>
        <c:crossBetween val="between"/>
        <c:majorUnit val="1"/>
      </c:valAx>
    </c:plotArea>
    <c:plotVisOnly val="1"/>
    <c:dispBlanksAs val="gap"/>
    <c:showDLblsOverMax val="0"/>
    <c:extLst/>
  </c:chart>
  <c:txPr>
    <a:bodyPr/>
    <a:lstStyle/>
    <a:p>
      <a:pPr>
        <a:defRPr sz="1600">
          <a:solidFill>
            <a:schemeClr val="bg1">
              <a:lumMod val="50000"/>
            </a:schemeClr>
          </a:solidFill>
        </a:defRPr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57150">
              <a:solidFill>
                <a:srgbClr val="FF0000"/>
              </a:solidFill>
            </a:ln>
          </c:spPr>
          <c:marker>
            <c:spPr>
              <a:ln w="57150">
                <a:solidFill>
                  <a:srgbClr val="D90416"/>
                </a:solidFill>
              </a:ln>
            </c:spPr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7221-436B-A80F-57FEED21A35A}"/>
              </c:ext>
            </c:extLst>
          </c:dPt>
          <c:dPt>
            <c:idx val="1"/>
            <c:marker>
              <c:symbol val="square"/>
              <c:size val="18"/>
              <c:spPr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7221-436B-A80F-57FEED21A35A}"/>
              </c:ext>
            </c:extLst>
          </c:dPt>
          <c:dPt>
            <c:idx val="2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4-7221-436B-A80F-57FEED21A35A}"/>
              </c:ext>
            </c:extLst>
          </c:dPt>
          <c:dPt>
            <c:idx val="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5-7221-436B-A80F-57FEED21A35A}"/>
              </c:ext>
            </c:extLst>
          </c:dPt>
          <c:dPt>
            <c:idx val="4"/>
            <c:marker>
              <c:symbol val="square"/>
              <c:size val="20"/>
              <c:spPr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7221-436B-A80F-57FEED21A35A}"/>
              </c:ext>
            </c:extLst>
          </c:dPt>
          <c:dPt>
            <c:idx val="5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6-7221-436B-A80F-57FEED21A35A}"/>
              </c:ext>
            </c:extLst>
          </c:dPt>
          <c:dPt>
            <c:idx val="6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7-7221-436B-A80F-57FEED21A35A}"/>
              </c:ext>
            </c:extLst>
          </c:dPt>
          <c:dPt>
            <c:idx val="7"/>
            <c:marker>
              <c:symbol val="square"/>
              <c:size val="20"/>
              <c:spPr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7221-436B-A80F-57FEED21A35A}"/>
              </c:ext>
            </c:extLst>
          </c:dPt>
          <c:dLbls>
            <c:dLbl>
              <c:idx val="4"/>
              <c:layout>
                <c:manualLayout>
                  <c:x val="-7.0965805338069385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noAutofit/>
                </a:bodyPr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pt-B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1891337519073464E-2"/>
                      <c:h val="0.1167170160117390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7221-436B-A80F-57FEED21A35A}"/>
                </c:ext>
              </c:extLst>
            </c:dLbl>
            <c:dLbl>
              <c:idx val="7"/>
              <c:layout>
                <c:manualLayout>
                  <c:x val="-4.3368637754110186E-2"/>
                  <c:y val="-8.65370496112817E-3"/>
                </c:manualLayout>
              </c:layout>
              <c:tx>
                <c:rich>
                  <a:bodyPr/>
                  <a:lstStyle/>
                  <a:p>
                    <a:fld id="{7DF32D01-4460-4639-A16E-E6CDD24729EA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[VALOR]</a:t>
                    </a:fld>
                    <a:endParaRPr lang="pt-BR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7221-436B-A80F-57FEED21A35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val>
            <c:numRef>
              <c:f>Planilha1!$E$17:$E$24</c:f>
              <c:numCache>
                <c:formatCode>General</c:formatCode>
                <c:ptCount val="8"/>
                <c:pt idx="0">
                  <c:v>8.1999999999999993</c:v>
                </c:pt>
                <c:pt idx="1">
                  <c:v>8.3000000000000007</c:v>
                </c:pt>
                <c:pt idx="2">
                  <c:v>8.3000000000000007</c:v>
                </c:pt>
                <c:pt idx="3">
                  <c:v>8.1</c:v>
                </c:pt>
                <c:pt idx="4">
                  <c:v>7.9</c:v>
                </c:pt>
                <c:pt idx="5">
                  <c:v>8.1999999999999993</c:v>
                </c:pt>
                <c:pt idx="6">
                  <c:v>8.4</c:v>
                </c:pt>
                <c:pt idx="7">
                  <c:v>9.4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21-436B-A80F-57FEED21A3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9775376"/>
        <c:axId val="1569775792"/>
      </c:lineChart>
      <c:catAx>
        <c:axId val="15697753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pt-BR"/>
          </a:p>
        </c:txPr>
        <c:crossAx val="1569775792"/>
        <c:crosses val="autoZero"/>
        <c:auto val="1"/>
        <c:lblAlgn val="ctr"/>
        <c:lblOffset val="100"/>
        <c:noMultiLvlLbl val="0"/>
      </c:catAx>
      <c:valAx>
        <c:axId val="1569775792"/>
        <c:scaling>
          <c:orientation val="minMax"/>
          <c:max val="10"/>
          <c:min val="6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pt-BR"/>
          </a:p>
        </c:txPr>
        <c:crossAx val="1569775376"/>
        <c:crosses val="autoZero"/>
        <c:crossBetween val="between"/>
        <c:majorUnit val="1"/>
      </c:valAx>
    </c:plotArea>
    <c:plotVisOnly val="1"/>
    <c:dispBlanksAs val="gap"/>
    <c:showDLblsOverMax val="0"/>
    <c:extLst/>
  </c:chart>
  <c:txPr>
    <a:bodyPr/>
    <a:lstStyle/>
    <a:p>
      <a:pPr>
        <a:defRPr sz="1800">
          <a:solidFill>
            <a:schemeClr val="bg1">
              <a:lumMod val="50000"/>
            </a:schemeClr>
          </a:solidFill>
        </a:defRPr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57150" cap="rnd">
              <a:solidFill>
                <a:srgbClr val="D90416"/>
              </a:solidFill>
              <a:round/>
            </a:ln>
            <a:effectLst/>
          </c:spPr>
          <c:marker>
            <c:symbol val="square"/>
            <c:size val="20"/>
            <c:spPr>
              <a:solidFill>
                <a:srgbClr val="D90416"/>
              </a:solidFill>
              <a:ln w="57150">
                <a:solidFill>
                  <a:srgbClr val="D90416"/>
                </a:solidFill>
              </a:ln>
              <a:effectLst/>
            </c:spPr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EC57-454E-8A14-A0F6469B6B27}"/>
              </c:ext>
            </c:extLst>
          </c:dPt>
          <c:dPt>
            <c:idx val="1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EC57-454E-8A14-A0F6469B6B27}"/>
              </c:ext>
            </c:extLst>
          </c:dPt>
          <c:dPt>
            <c:idx val="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4-EC57-454E-8A14-A0F6469B6B27}"/>
              </c:ext>
            </c:extLst>
          </c:dPt>
          <c:dPt>
            <c:idx val="4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5-EC57-454E-8A14-A0F6469B6B27}"/>
              </c:ext>
            </c:extLst>
          </c:dPt>
          <c:dPt>
            <c:idx val="5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6-EC57-454E-8A14-A0F6469B6B27}"/>
              </c:ext>
            </c:extLst>
          </c:dPt>
          <c:dPt>
            <c:idx val="6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7-EC57-454E-8A14-A0F6469B6B27}"/>
              </c:ext>
            </c:extLst>
          </c:dPt>
          <c:dPt>
            <c:idx val="7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8-EC57-454E-8A14-A0F6469B6B27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C57-454E-8A14-A0F6469B6B2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C57-454E-8A14-A0F6469B6B27}"/>
                </c:ext>
              </c:extLst>
            </c:dLbl>
            <c:dLbl>
              <c:idx val="2"/>
              <c:layout>
                <c:manualLayout>
                  <c:x val="-7.0802513833762473E-2"/>
                  <c:y val="-8.65370496112817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4B3-4224-B040-008985A7CB6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C57-454E-8A14-A0F6469B6B2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C57-454E-8A14-A0F6469B6B2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C57-454E-8A14-A0F6469B6B2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805555555555546E-2"/>
                      <c:h val="9.041666666666667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EC57-454E-8A14-A0F6469B6B2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C57-454E-8A14-A0F6469B6B27}"/>
                </c:ext>
              </c:extLst>
            </c:dLbl>
            <c:dLbl>
              <c:idx val="8"/>
              <c:layout>
                <c:manualLayout>
                  <c:x val="-4.4836536486483683E-2"/>
                  <c:y val="-4.326852480564085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8A7-467C-B85B-13B6E24068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Planilha1!$E$2:$E$10</c:f>
              <c:numCache>
                <c:formatCode>General</c:formatCode>
                <c:ptCount val="9"/>
                <c:pt idx="0">
                  <c:v>8.3000000000000007</c:v>
                </c:pt>
                <c:pt idx="1">
                  <c:v>8.4</c:v>
                </c:pt>
                <c:pt idx="2">
                  <c:v>8.1999999999999993</c:v>
                </c:pt>
                <c:pt idx="3">
                  <c:v>8.3000000000000007</c:v>
                </c:pt>
                <c:pt idx="4">
                  <c:v>8.4</c:v>
                </c:pt>
                <c:pt idx="5">
                  <c:v>8.1999999999999993</c:v>
                </c:pt>
                <c:pt idx="6">
                  <c:v>8.4</c:v>
                </c:pt>
                <c:pt idx="7">
                  <c:v>8.1999999999999993</c:v>
                </c:pt>
                <c:pt idx="8">
                  <c:v>8.6999999999999993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57-454E-8A14-A0F6469B6B2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69775376"/>
        <c:axId val="1569775792"/>
      </c:lineChart>
      <c:catAx>
        <c:axId val="15697753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69775792"/>
        <c:crosses val="autoZero"/>
        <c:auto val="1"/>
        <c:lblAlgn val="ctr"/>
        <c:lblOffset val="100"/>
        <c:noMultiLvlLbl val="0"/>
      </c:catAx>
      <c:valAx>
        <c:axId val="1569775792"/>
        <c:scaling>
          <c:orientation val="minMax"/>
          <c:max val="10"/>
          <c:min val="6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6977537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57150">
              <a:solidFill>
                <a:sysClr val="window" lastClr="FFFFFF"/>
              </a:solidFill>
            </a:ln>
          </c:spPr>
          <c:marker>
            <c:symbol val="none"/>
          </c:marker>
          <c:dPt>
            <c:idx val="1"/>
            <c:marker/>
            <c:bubble3D val="0"/>
            <c:extLst>
              <c:ext xmlns:c16="http://schemas.microsoft.com/office/drawing/2014/chart" uri="{C3380CC4-5D6E-409C-BE32-E72D297353CC}">
                <c16:uniqueId val="{00000000-F5B1-4339-BC3D-0F4D34B92A79}"/>
              </c:ext>
            </c:extLst>
          </c:dPt>
          <c:dPt>
            <c:idx val="4"/>
            <c:marker>
              <c:symbol val="square"/>
              <c:size val="20"/>
              <c:spPr>
                <a:solidFill>
                  <a:sysClr val="window" lastClr="FFFFFF"/>
                </a:solidFill>
                <a:ln w="57150">
                  <a:solidFill>
                    <a:sysClr val="window" lastClr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5B1-4339-BC3D-0F4D34B92A79}"/>
              </c:ext>
            </c:extLst>
          </c:dPt>
          <c:dPt>
            <c:idx val="5"/>
            <c:marker/>
            <c:bubble3D val="0"/>
            <c:extLst>
              <c:ext xmlns:c16="http://schemas.microsoft.com/office/drawing/2014/chart" uri="{C3380CC4-5D6E-409C-BE32-E72D297353CC}">
                <c16:uniqueId val="{00000001-F5B1-4339-BC3D-0F4D34B92A79}"/>
              </c:ext>
            </c:extLst>
          </c:dPt>
          <c:dPt>
            <c:idx val="7"/>
            <c:marker>
              <c:symbol val="square"/>
              <c:size val="20"/>
              <c:spPr>
                <a:solidFill>
                  <a:sysClr val="window" lastClr="FFFFFF"/>
                </a:solidFill>
                <a:ln w="57150">
                  <a:solidFill>
                    <a:sysClr val="window" lastClr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5B1-4339-BC3D-0F4D34B92A79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B1-4339-BC3D-0F4D34B92A7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5B1-4339-BC3D-0F4D34B92A7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B1-4339-BC3D-0F4D34B92A7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B1-4339-BC3D-0F4D34B92A79}"/>
                </c:ext>
              </c:extLst>
            </c:dLbl>
            <c:dLbl>
              <c:idx val="4"/>
              <c:layout>
                <c:manualLayout>
                  <c:x val="-6.5486791962616406E-2"/>
                  <c:y val="-6.3826658532425079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B1-4339-BC3D-0F4D34B92A7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5B1-4339-BC3D-0F4D34B92A79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B1-4339-BC3D-0F4D34B92A79}"/>
                </c:ext>
              </c:extLst>
            </c:dLbl>
            <c:dLbl>
              <c:idx val="7"/>
              <c:layout>
                <c:manualLayout>
                  <c:x val="-4.6593221673733469E-2"/>
                  <c:y val="-6.4361056978154115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B1-4339-BC3D-0F4D34B92A7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800"/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val>
            <c:numRef>
              <c:f>Planilha1!$E$25:$E$32</c:f>
              <c:numCache>
                <c:formatCode>General</c:formatCode>
                <c:ptCount val="8"/>
                <c:pt idx="0">
                  <c:v>7.4</c:v>
                </c:pt>
                <c:pt idx="1">
                  <c:v>7.1</c:v>
                </c:pt>
                <c:pt idx="2">
                  <c:v>7</c:v>
                </c:pt>
                <c:pt idx="3">
                  <c:v>7.4</c:v>
                </c:pt>
                <c:pt idx="4">
                  <c:v>6.8</c:v>
                </c:pt>
                <c:pt idx="5">
                  <c:v>7.2</c:v>
                </c:pt>
                <c:pt idx="6">
                  <c:v>8.1999999999999993</c:v>
                </c:pt>
                <c:pt idx="7">
                  <c:v>8.1999999999999993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B1-4339-BC3D-0F4D34B92A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69775376"/>
        <c:axId val="1569775792"/>
      </c:lineChart>
      <c:catAx>
        <c:axId val="15697753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>
                <a:solidFill>
                  <a:schemeClr val="bg1">
                    <a:lumMod val="65000"/>
                  </a:schemeClr>
                </a:solidFill>
              </a:defRPr>
            </a:pPr>
            <a:endParaRPr lang="pt-BR"/>
          </a:p>
        </c:txPr>
        <c:crossAx val="1569775792"/>
        <c:crosses val="autoZero"/>
        <c:auto val="1"/>
        <c:lblAlgn val="ctr"/>
        <c:lblOffset val="100"/>
        <c:noMultiLvlLbl val="0"/>
      </c:catAx>
      <c:valAx>
        <c:axId val="1569775792"/>
        <c:scaling>
          <c:orientation val="minMax"/>
          <c:max val="10"/>
          <c:min val="6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>
                <a:solidFill>
                  <a:schemeClr val="bg1">
                    <a:lumMod val="65000"/>
                  </a:schemeClr>
                </a:solidFill>
              </a:defRPr>
            </a:pPr>
            <a:endParaRPr lang="pt-BR"/>
          </a:p>
        </c:txPr>
        <c:crossAx val="1569775376"/>
        <c:crosses val="autoZero"/>
        <c:crossBetween val="between"/>
        <c:majorUnit val="1"/>
      </c:valAx>
    </c:plotArea>
    <c:plotVisOnly val="1"/>
    <c:dispBlanksAs val="gap"/>
    <c:showDLblsOverMax val="0"/>
    <c:extLst/>
  </c:chart>
  <c:txPr>
    <a:bodyPr/>
    <a:lstStyle/>
    <a:p>
      <a:pPr>
        <a:defRPr sz="1800"/>
      </a:pPr>
      <a:endParaRPr lang="pt-BR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36B16-663C-435C-847C-42301790A798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372350" y="1143000"/>
            <a:ext cx="21602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31920-A60A-4263-9BDC-5D13424DDF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68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31920-A60A-4263-9BDC-5D13424DDF7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95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9994" y="1178222"/>
            <a:ext cx="37799963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3781306"/>
            <a:ext cx="37799963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B2F-29BC-4D74-813B-2138973BBB68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6B83-F04D-4E10-98C7-2764AFC00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06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B2F-29BC-4D74-813B-2138973BBB68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6B83-F04D-4E10-98C7-2764AFC00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05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4" y="383297"/>
            <a:ext cx="10867489" cy="610108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7" y="383297"/>
            <a:ext cx="31972468" cy="610108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B2F-29BC-4D74-813B-2138973BBB68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6B83-F04D-4E10-98C7-2764AFC00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59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B2F-29BC-4D74-813B-2138973BBB68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6B83-F04D-4E10-98C7-2764AFC00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95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7" y="1794830"/>
            <a:ext cx="43469957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7" y="4817875"/>
            <a:ext cx="43469957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B2F-29BC-4D74-813B-2138973BBB68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6B83-F04D-4E10-98C7-2764AFC00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73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1916484"/>
            <a:ext cx="21419979" cy="456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1916484"/>
            <a:ext cx="21419979" cy="456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B2F-29BC-4D74-813B-2138973BBB68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6B83-F04D-4E10-98C7-2764AFC00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32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383297"/>
            <a:ext cx="43469957" cy="139153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3" y="1764832"/>
            <a:ext cx="21321539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3" y="2629749"/>
            <a:ext cx="21321539" cy="386796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5" y="1764832"/>
            <a:ext cx="21426543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5" y="2629749"/>
            <a:ext cx="21426543" cy="386796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B2F-29BC-4D74-813B-2138973BBB68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6B83-F04D-4E10-98C7-2764AFC00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48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B2F-29BC-4D74-813B-2138973BBB68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6B83-F04D-4E10-98C7-2764AFC00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1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B2F-29BC-4D74-813B-2138973BBB68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6B83-F04D-4E10-98C7-2764AFC00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9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479954"/>
            <a:ext cx="16255294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1036569"/>
            <a:ext cx="25514975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2159794"/>
            <a:ext cx="16255294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B2F-29BC-4D74-813B-2138973BBB68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6B83-F04D-4E10-98C7-2764AFC00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9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479954"/>
            <a:ext cx="16255294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1036569"/>
            <a:ext cx="25514975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2159794"/>
            <a:ext cx="16255294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B2F-29BC-4D74-813B-2138973BBB68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6B83-F04D-4E10-98C7-2764AFC00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72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383297"/>
            <a:ext cx="4346995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1916484"/>
            <a:ext cx="4346995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6672697"/>
            <a:ext cx="1133998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3FB2F-29BC-4D74-813B-2138973BBB68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6672697"/>
            <a:ext cx="1700998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6672697"/>
            <a:ext cx="1133998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6B83-F04D-4E10-98C7-2764AFC00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27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chart" Target="../charts/chart2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hart" Target="../charts/chart4.xml"/><Relationship Id="rId5" Type="http://schemas.openxmlformats.org/officeDocument/2006/relationships/chart" Target="../charts/chart1.xml"/><Relationship Id="rId15" Type="http://schemas.openxmlformats.org/officeDocument/2006/relationships/image" Target="../media/image9.jpg"/><Relationship Id="rId10" Type="http://schemas.openxmlformats.org/officeDocument/2006/relationships/chart" Target="../charts/chart3.xml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01D42-9E31-4BE3-B658-B927847AF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7DC3F8-BC46-4983-ADB2-A71AD3AC8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BD509C-4042-4C2B-99FA-619905802DA8}"/>
              </a:ext>
            </a:extLst>
          </p:cNvPr>
          <p:cNvSpPr/>
          <p:nvPr/>
        </p:nvSpPr>
        <p:spPr>
          <a:xfrm>
            <a:off x="10799763" y="-1"/>
            <a:ext cx="7200000" cy="7200000"/>
          </a:xfrm>
          <a:prstGeom prst="rect">
            <a:avLst/>
          </a:prstGeom>
          <a:solidFill>
            <a:srgbClr val="F2E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C1A037A-3029-4400-90EA-C31D200FF7D9}"/>
              </a:ext>
            </a:extLst>
          </p:cNvPr>
          <p:cNvSpPr/>
          <p:nvPr/>
        </p:nvSpPr>
        <p:spPr>
          <a:xfrm>
            <a:off x="17999763" y="0"/>
            <a:ext cx="7200000" cy="7200000"/>
          </a:xfrm>
          <a:prstGeom prst="rect">
            <a:avLst/>
          </a:prstGeom>
          <a:solidFill>
            <a:srgbClr val="94D8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E62DE0-E8A7-481B-906C-70890AF28A11}"/>
              </a:ext>
            </a:extLst>
          </p:cNvPr>
          <p:cNvSpPr/>
          <p:nvPr/>
        </p:nvSpPr>
        <p:spPr>
          <a:xfrm>
            <a:off x="25199710" y="-687"/>
            <a:ext cx="7200000" cy="7200000"/>
          </a:xfrm>
          <a:prstGeom prst="rect">
            <a:avLst/>
          </a:prstGeom>
          <a:solidFill>
            <a:srgbClr val="F2E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0B5FDF5-C24A-4883-B17F-F91DC550DB8A}"/>
              </a:ext>
            </a:extLst>
          </p:cNvPr>
          <p:cNvSpPr/>
          <p:nvPr/>
        </p:nvSpPr>
        <p:spPr>
          <a:xfrm>
            <a:off x="32400188" y="-687"/>
            <a:ext cx="7200000" cy="720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2AE7AB3-B5CE-481B-9F71-8F07FA7A0541}"/>
              </a:ext>
            </a:extLst>
          </p:cNvPr>
          <p:cNvSpPr/>
          <p:nvPr/>
        </p:nvSpPr>
        <p:spPr>
          <a:xfrm>
            <a:off x="39600294" y="-687"/>
            <a:ext cx="7200000" cy="720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63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 descr="Padrão do plano de fundo&#10;&#10;Descrição gerada automaticamente com confiança média">
            <a:extLst>
              <a:ext uri="{FF2B5EF4-FFF2-40B4-BE49-F238E27FC236}">
                <a16:creationId xmlns:a16="http://schemas.microsoft.com/office/drawing/2014/main" id="{A35ACB26-0A32-45EB-9AC9-514D57E1A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32" y="17464"/>
            <a:ext cx="7199313" cy="7199313"/>
          </a:xfrm>
          <a:prstGeom prst="rect">
            <a:avLst/>
          </a:prstGeom>
        </p:spPr>
      </p:pic>
      <p:sp>
        <p:nvSpPr>
          <p:cNvPr id="59" name="Retângulo 58">
            <a:extLst>
              <a:ext uri="{FF2B5EF4-FFF2-40B4-BE49-F238E27FC236}">
                <a16:creationId xmlns:a16="http://schemas.microsoft.com/office/drawing/2014/main" id="{B60179AD-65BD-4F4F-A639-88A54239737F}"/>
              </a:ext>
            </a:extLst>
          </p:cNvPr>
          <p:cNvSpPr/>
          <p:nvPr/>
        </p:nvSpPr>
        <p:spPr>
          <a:xfrm>
            <a:off x="7200000" y="0"/>
            <a:ext cx="7200000" cy="720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4D11A12D-3290-44B7-A14F-736F659393C4}"/>
              </a:ext>
            </a:extLst>
          </p:cNvPr>
          <p:cNvSpPr/>
          <p:nvPr/>
        </p:nvSpPr>
        <p:spPr>
          <a:xfrm>
            <a:off x="21600000" y="-687"/>
            <a:ext cx="7200000" cy="72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529F1575-8F75-4050-B71D-FB323DFF4CBA}"/>
              </a:ext>
            </a:extLst>
          </p:cNvPr>
          <p:cNvSpPr/>
          <p:nvPr/>
        </p:nvSpPr>
        <p:spPr>
          <a:xfrm>
            <a:off x="28799952" y="-687"/>
            <a:ext cx="7200000" cy="7200000"/>
          </a:xfrm>
          <a:prstGeom prst="rect">
            <a:avLst/>
          </a:prstGeom>
          <a:solidFill>
            <a:srgbClr val="D90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F349B4E6-E351-469C-B74B-926FECE07E19}"/>
              </a:ext>
            </a:extLst>
          </p:cNvPr>
          <p:cNvSpPr/>
          <p:nvPr/>
        </p:nvSpPr>
        <p:spPr>
          <a:xfrm>
            <a:off x="35999952" y="0"/>
            <a:ext cx="7200000" cy="7200000"/>
          </a:xfrm>
          <a:prstGeom prst="rect">
            <a:avLst/>
          </a:prstGeom>
          <a:solidFill>
            <a:srgbClr val="D90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72750C48-E8A6-4432-BEF7-FDE4D22F1D54}"/>
              </a:ext>
            </a:extLst>
          </p:cNvPr>
          <p:cNvSpPr/>
          <p:nvPr/>
        </p:nvSpPr>
        <p:spPr>
          <a:xfrm>
            <a:off x="43199904" y="-687"/>
            <a:ext cx="7200046" cy="7200000"/>
          </a:xfrm>
          <a:prstGeom prst="rect">
            <a:avLst/>
          </a:prstGeom>
          <a:solidFill>
            <a:srgbClr val="F2E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7" name="Imagem 36" descr="Padrão do plano de fundo&#10;&#10;Descrição gerada automaticamente com confiança média">
            <a:extLst>
              <a:ext uri="{FF2B5EF4-FFF2-40B4-BE49-F238E27FC236}">
                <a16:creationId xmlns:a16="http://schemas.microsoft.com/office/drawing/2014/main" id="{407C6150-48F9-4C27-A326-FB5DD8147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514" y="17464"/>
            <a:ext cx="7199313" cy="719931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41BAE31-7F7E-4B46-A5BF-94126A6684D4}"/>
              </a:ext>
            </a:extLst>
          </p:cNvPr>
          <p:cNvSpPr txBox="1"/>
          <p:nvPr/>
        </p:nvSpPr>
        <p:spPr>
          <a:xfrm>
            <a:off x="578792" y="1576647"/>
            <a:ext cx="60242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Coluna" panose="02000506000000020003" pitchFamily="50" charset="0"/>
              </a:rPr>
              <a:t>LA CASA     PAPEL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B995814-05F8-4676-96BB-9BC685EF1000}"/>
              </a:ext>
            </a:extLst>
          </p:cNvPr>
          <p:cNvSpPr/>
          <p:nvPr/>
        </p:nvSpPr>
        <p:spPr>
          <a:xfrm>
            <a:off x="3179643" y="1752601"/>
            <a:ext cx="725607" cy="720260"/>
          </a:xfrm>
          <a:prstGeom prst="rect">
            <a:avLst/>
          </a:prstGeom>
          <a:solidFill>
            <a:srgbClr val="D90416"/>
          </a:solidFill>
          <a:ln>
            <a:solidFill>
              <a:srgbClr val="D904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F798A21-5047-4AEA-8A65-7011735C46A4}"/>
              </a:ext>
            </a:extLst>
          </p:cNvPr>
          <p:cNvSpPr txBox="1"/>
          <p:nvPr/>
        </p:nvSpPr>
        <p:spPr>
          <a:xfrm>
            <a:off x="3238500" y="1789241"/>
            <a:ext cx="666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Coluna" panose="02000506000000020003" pitchFamily="50" charset="0"/>
              </a:rPr>
              <a:t>de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93D2CC7-9EA4-4725-8A52-6A47513418D1}"/>
              </a:ext>
            </a:extLst>
          </p:cNvPr>
          <p:cNvSpPr txBox="1"/>
          <p:nvPr/>
        </p:nvSpPr>
        <p:spPr>
          <a:xfrm>
            <a:off x="578792" y="2620238"/>
            <a:ext cx="563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 FRACASSO AO SUCESSO MUNDIAL 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E8B7DC6E-9870-4157-8CF1-B69179A92E4A}"/>
              </a:ext>
            </a:extLst>
          </p:cNvPr>
          <p:cNvGrpSpPr/>
          <p:nvPr/>
        </p:nvGrpSpPr>
        <p:grpSpPr>
          <a:xfrm>
            <a:off x="9309467" y="513530"/>
            <a:ext cx="3802995" cy="646331"/>
            <a:chOff x="10000063" y="544941"/>
            <a:chExt cx="3802995" cy="646331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2D946711-1EF7-4972-845A-1BA479ADBA61}"/>
                </a:ext>
              </a:extLst>
            </p:cNvPr>
            <p:cNvSpPr/>
            <p:nvPr/>
          </p:nvSpPr>
          <p:spPr>
            <a:xfrm>
              <a:off x="12420600" y="544941"/>
              <a:ext cx="704850" cy="312309"/>
            </a:xfrm>
            <a:prstGeom prst="rect">
              <a:avLst/>
            </a:prstGeom>
            <a:solidFill>
              <a:srgbClr val="D90416"/>
            </a:solidFill>
            <a:ln>
              <a:solidFill>
                <a:srgbClr val="D904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D4D47600-B82E-45D7-BCBA-DC5E053A3D4B}"/>
                </a:ext>
              </a:extLst>
            </p:cNvPr>
            <p:cNvSpPr txBox="1"/>
            <p:nvPr/>
          </p:nvSpPr>
          <p:spPr>
            <a:xfrm>
              <a:off x="10000063" y="544941"/>
              <a:ext cx="38029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Montserrat" panose="00000500000000000000" pitchFamily="2" charset="0"/>
                </a:rPr>
                <a:t>Avaliação IMDB de </a:t>
              </a:r>
              <a:r>
                <a:rPr lang="pt-BR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LCDP</a:t>
              </a:r>
              <a:r>
                <a:rPr lang="pt-BR" b="1" dirty="0">
                  <a:solidFill>
                    <a:srgbClr val="F2E527"/>
                  </a:solidFill>
                  <a:latin typeface="Montserrat" panose="00000500000000000000" pitchFamily="2" charset="0"/>
                </a:rPr>
                <a:t> </a:t>
              </a:r>
              <a:r>
                <a:rPr lang="pt-BR" dirty="0">
                  <a:solidFill>
                    <a:schemeClr val="bg1"/>
                  </a:solidFill>
                  <a:latin typeface="Montserrat" panose="00000500000000000000" pitchFamily="2" charset="0"/>
                </a:rPr>
                <a:t>por episódio – Temporada 1 - 2017</a:t>
              </a:r>
              <a:endParaRPr lang="pt-BR" dirty="0">
                <a:solidFill>
                  <a:srgbClr val="F2E527"/>
                </a:solidFill>
                <a:latin typeface="Montserrat" panose="00000500000000000000" pitchFamily="2" charset="0"/>
              </a:endParaRPr>
            </a:p>
          </p:txBody>
        </p:sp>
      </p:grpSp>
      <p:pic>
        <p:nvPicPr>
          <p:cNvPr id="16" name="Imagem 15" descr="Desenho de um homem&#10;&#10;Descrição gerada automaticamente com confiança média">
            <a:extLst>
              <a:ext uri="{FF2B5EF4-FFF2-40B4-BE49-F238E27FC236}">
                <a16:creationId xmlns:a16="http://schemas.microsoft.com/office/drawing/2014/main" id="{16808060-64AA-40A3-9516-3AA2458EA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578" y="1056932"/>
            <a:ext cx="11892834" cy="669641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B73191E6-A958-4B18-A01C-4D04069539F0}"/>
              </a:ext>
            </a:extLst>
          </p:cNvPr>
          <p:cNvSpPr txBox="1"/>
          <p:nvPr/>
        </p:nvSpPr>
        <p:spPr>
          <a:xfrm>
            <a:off x="7943850" y="5867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11C567C-6608-4707-A72E-C20B6F7B5E3F}"/>
              </a:ext>
            </a:extLst>
          </p:cNvPr>
          <p:cNvSpPr txBox="1"/>
          <p:nvPr/>
        </p:nvSpPr>
        <p:spPr>
          <a:xfrm>
            <a:off x="8930185" y="5266400"/>
            <a:ext cx="50837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Montserrat" panose="00000500000000000000" pitchFamily="2" charset="0"/>
              </a:rPr>
              <a:t>Exibida originalmente em uma rede de TV espanhola em 2017</a:t>
            </a:r>
            <a:r>
              <a:rPr lang="pt-BR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,</a:t>
            </a:r>
            <a:r>
              <a:rPr lang="pt-BR" sz="2000" b="1" dirty="0">
                <a:solidFill>
                  <a:srgbClr val="FF0000"/>
                </a:solidFill>
                <a:latin typeface="Montserrat" panose="00000500000000000000" pitchFamily="2" charset="0"/>
              </a:rPr>
              <a:t> LCDP não fez sucesso</a:t>
            </a:r>
            <a:r>
              <a:rPr lang="pt-BR" sz="2000" dirty="0">
                <a:solidFill>
                  <a:schemeClr val="bg1"/>
                </a:solidFill>
                <a:latin typeface="Montserrat" panose="00000500000000000000" pitchFamily="2" charset="0"/>
              </a:rPr>
              <a:t>, tanto que foi cancelada ainda na primeira temporada.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7153930-0EEB-4E9A-AD73-373C8471B698}"/>
              </a:ext>
            </a:extLst>
          </p:cNvPr>
          <p:cNvSpPr txBox="1"/>
          <p:nvPr/>
        </p:nvSpPr>
        <p:spPr>
          <a:xfrm>
            <a:off x="10563933" y="474186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Episódios</a:t>
            </a:r>
          </a:p>
        </p:txBody>
      </p:sp>
      <p:graphicFrame>
        <p:nvGraphicFramePr>
          <p:cNvPr id="38" name="Gráfico 37">
            <a:extLst>
              <a:ext uri="{FF2B5EF4-FFF2-40B4-BE49-F238E27FC236}">
                <a16:creationId xmlns:a16="http://schemas.microsoft.com/office/drawing/2014/main" id="{15F7BF88-11DD-4908-8F36-E084CF77A8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7407309"/>
              </p:ext>
            </p:extLst>
          </p:nvPr>
        </p:nvGraphicFramePr>
        <p:xfrm>
          <a:off x="15037533" y="1789240"/>
          <a:ext cx="4680604" cy="293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A19C707-F2BE-4457-AEB2-405FB582A376}"/>
              </a:ext>
            </a:extLst>
          </p:cNvPr>
          <p:cNvGrpSpPr/>
          <p:nvPr/>
        </p:nvGrpSpPr>
        <p:grpSpPr>
          <a:xfrm>
            <a:off x="15492232" y="513530"/>
            <a:ext cx="3802995" cy="646331"/>
            <a:chOff x="10000063" y="544941"/>
            <a:chExt cx="3802995" cy="646331"/>
          </a:xfrm>
        </p:grpSpPr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44A029D0-C9BA-420B-838B-EC660020EA54}"/>
                </a:ext>
              </a:extLst>
            </p:cNvPr>
            <p:cNvSpPr/>
            <p:nvPr/>
          </p:nvSpPr>
          <p:spPr>
            <a:xfrm>
              <a:off x="12420600" y="544941"/>
              <a:ext cx="704850" cy="312309"/>
            </a:xfrm>
            <a:prstGeom prst="rect">
              <a:avLst/>
            </a:prstGeom>
            <a:solidFill>
              <a:srgbClr val="D90416"/>
            </a:solidFill>
            <a:ln>
              <a:solidFill>
                <a:srgbClr val="D904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11C00431-30C4-4AA2-A9C9-A88DABFC1E68}"/>
                </a:ext>
              </a:extLst>
            </p:cNvPr>
            <p:cNvSpPr txBox="1"/>
            <p:nvPr/>
          </p:nvSpPr>
          <p:spPr>
            <a:xfrm>
              <a:off x="10000063" y="544941"/>
              <a:ext cx="38029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Montserrat" panose="00000500000000000000" pitchFamily="2" charset="0"/>
                </a:rPr>
                <a:t>Avaliação IMDB de </a:t>
              </a:r>
              <a:r>
                <a:rPr lang="pt-BR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LCDP</a:t>
              </a:r>
              <a:r>
                <a:rPr lang="pt-BR" b="1" dirty="0">
                  <a:solidFill>
                    <a:srgbClr val="F2E527"/>
                  </a:solidFill>
                  <a:latin typeface="Montserrat" panose="00000500000000000000" pitchFamily="2" charset="0"/>
                </a:rPr>
                <a:t> </a:t>
              </a:r>
              <a:r>
                <a:rPr lang="pt-BR" dirty="0">
                  <a:solidFill>
                    <a:schemeClr val="bg1"/>
                  </a:solidFill>
                  <a:latin typeface="Montserrat" panose="00000500000000000000" pitchFamily="2" charset="0"/>
                </a:rPr>
                <a:t>por episódio – Temporada 2 - 2018</a:t>
              </a:r>
              <a:endParaRPr lang="pt-BR" dirty="0">
                <a:solidFill>
                  <a:srgbClr val="F2E527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E244999-5D60-45CC-83A0-30F5BC03C8BA}"/>
              </a:ext>
            </a:extLst>
          </p:cNvPr>
          <p:cNvSpPr txBox="1"/>
          <p:nvPr/>
        </p:nvSpPr>
        <p:spPr>
          <a:xfrm>
            <a:off x="15012028" y="5267129"/>
            <a:ext cx="40261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  <a:latin typeface="Montserrat" panose="00000500000000000000" pitchFamily="2" charset="0"/>
              </a:rPr>
              <a:t>A </a:t>
            </a:r>
            <a:r>
              <a:rPr lang="pt-BR" sz="2000" b="1" dirty="0">
                <a:solidFill>
                  <a:srgbClr val="FF0000"/>
                </a:solidFill>
                <a:latin typeface="Montserrat" panose="00000500000000000000" pitchFamily="2" charset="0"/>
              </a:rPr>
              <a:t>Netflix</a:t>
            </a:r>
            <a:r>
              <a:rPr lang="pt-BR" sz="2000" dirty="0">
                <a:solidFill>
                  <a:srgbClr val="FF0000"/>
                </a:solidFill>
                <a:latin typeface="Montserrat" panose="00000500000000000000" pitchFamily="2" charset="0"/>
              </a:rPr>
              <a:t> </a:t>
            </a:r>
            <a:r>
              <a:rPr lang="pt-BR" sz="2000" dirty="0">
                <a:solidFill>
                  <a:schemeClr val="bg1"/>
                </a:solidFill>
                <a:latin typeface="Montserrat" panose="00000500000000000000" pitchFamily="2" charset="0"/>
              </a:rPr>
              <a:t>adquiriu os direitos globais de streaming no final de 2017. E em poucas semanas a série </a:t>
            </a:r>
            <a:r>
              <a:rPr lang="pt-BR" sz="2000" b="1" dirty="0">
                <a:solidFill>
                  <a:srgbClr val="FF0000"/>
                </a:solidFill>
                <a:latin typeface="Montserrat" panose="00000500000000000000" pitchFamily="2" charset="0"/>
              </a:rPr>
              <a:t>virou número um do mundo</a:t>
            </a:r>
            <a:r>
              <a:rPr lang="pt-BR" sz="2000" b="1" dirty="0">
                <a:solidFill>
                  <a:srgbClr val="D90416"/>
                </a:solidFill>
                <a:latin typeface="Montserrat" panose="00000500000000000000" pitchFamily="2" charset="0"/>
              </a:rPr>
              <a:t>.</a:t>
            </a:r>
            <a:endParaRPr lang="pt-BR" sz="2000" dirty="0">
              <a:solidFill>
                <a:srgbClr val="D90416"/>
              </a:solidFill>
              <a:latin typeface="Montserrat" panose="00000500000000000000" pitchFamily="2" charset="0"/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D1CF2F99-2FCB-4CE7-866D-52338404EBD4}"/>
              </a:ext>
            </a:extLst>
          </p:cNvPr>
          <p:cNvSpPr/>
          <p:nvPr/>
        </p:nvSpPr>
        <p:spPr>
          <a:xfrm>
            <a:off x="19380934" y="6615334"/>
            <a:ext cx="4587307" cy="607029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44371CCD-8CEB-4F79-858F-32793F9509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6348" y="4351100"/>
            <a:ext cx="5080124" cy="2860431"/>
          </a:xfrm>
          <a:prstGeom prst="rect">
            <a:avLst/>
          </a:prstGeom>
        </p:spPr>
      </p:pic>
      <p:grpSp>
        <p:nvGrpSpPr>
          <p:cNvPr id="52" name="Agrupar 51">
            <a:extLst>
              <a:ext uri="{FF2B5EF4-FFF2-40B4-BE49-F238E27FC236}">
                <a16:creationId xmlns:a16="http://schemas.microsoft.com/office/drawing/2014/main" id="{45857338-E091-44F1-A8A4-096A8E0174AD}"/>
              </a:ext>
            </a:extLst>
          </p:cNvPr>
          <p:cNvGrpSpPr/>
          <p:nvPr/>
        </p:nvGrpSpPr>
        <p:grpSpPr>
          <a:xfrm>
            <a:off x="23388651" y="530738"/>
            <a:ext cx="3802995" cy="646331"/>
            <a:chOff x="10000063" y="544941"/>
            <a:chExt cx="3802995" cy="646331"/>
          </a:xfrm>
        </p:grpSpPr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875B7147-2833-4E9E-AF6A-07C44328E2C6}"/>
                </a:ext>
              </a:extLst>
            </p:cNvPr>
            <p:cNvSpPr/>
            <p:nvPr/>
          </p:nvSpPr>
          <p:spPr>
            <a:xfrm>
              <a:off x="12420600" y="544941"/>
              <a:ext cx="704850" cy="312309"/>
            </a:xfrm>
            <a:prstGeom prst="rect">
              <a:avLst/>
            </a:prstGeom>
            <a:solidFill>
              <a:srgbClr val="D90416"/>
            </a:solidFill>
            <a:ln>
              <a:solidFill>
                <a:srgbClr val="D904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9C10D310-46D1-443F-9D22-984484980E1F}"/>
                </a:ext>
              </a:extLst>
            </p:cNvPr>
            <p:cNvSpPr txBox="1"/>
            <p:nvPr/>
          </p:nvSpPr>
          <p:spPr>
            <a:xfrm>
              <a:off x="10000063" y="544941"/>
              <a:ext cx="38029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Montserrat" panose="00000500000000000000" pitchFamily="2" charset="0"/>
                </a:rPr>
                <a:t>Avaliação IMDB de </a:t>
              </a:r>
              <a:r>
                <a:rPr lang="pt-BR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LCDP</a:t>
              </a:r>
              <a:r>
                <a:rPr lang="pt-BR" b="1" dirty="0">
                  <a:solidFill>
                    <a:srgbClr val="F2E527"/>
                  </a:solidFill>
                  <a:latin typeface="Montserrat" panose="00000500000000000000" pitchFamily="2" charset="0"/>
                </a:rPr>
                <a:t> </a:t>
              </a:r>
              <a:r>
                <a:rPr lang="pt-BR" dirty="0">
                  <a:solidFill>
                    <a:schemeClr val="bg1"/>
                  </a:solidFill>
                  <a:latin typeface="Montserrat" panose="00000500000000000000" pitchFamily="2" charset="0"/>
                </a:rPr>
                <a:t>por episódio – Temporada 3 - 2019</a:t>
              </a:r>
              <a:endParaRPr lang="pt-BR" dirty="0">
                <a:solidFill>
                  <a:srgbClr val="F2E527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5189A62-1FD3-44B8-AFDB-394C9BE7B9ED}"/>
              </a:ext>
            </a:extLst>
          </p:cNvPr>
          <p:cNvSpPr txBox="1"/>
          <p:nvPr/>
        </p:nvSpPr>
        <p:spPr>
          <a:xfrm>
            <a:off x="24217945" y="5272845"/>
            <a:ext cx="40840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  <a:latin typeface="Montserrat" panose="00000500000000000000" pitchFamily="2" charset="0"/>
              </a:rPr>
              <a:t>Com apenas uma semana disponível na plataforma, a parte 3 de LCDP foi </a:t>
            </a:r>
            <a:r>
              <a:rPr lang="pt-BR" sz="2000" b="1" dirty="0">
                <a:solidFill>
                  <a:srgbClr val="FF0000"/>
                </a:solidFill>
                <a:latin typeface="Montserrat" panose="00000500000000000000" pitchFamily="2" charset="0"/>
              </a:rPr>
              <a:t>vista por mais de 34 milhões de contas.</a:t>
            </a:r>
          </a:p>
        </p:txBody>
      </p:sp>
      <p:graphicFrame>
        <p:nvGraphicFramePr>
          <p:cNvPr id="56" name="Gráfico 55">
            <a:extLst>
              <a:ext uri="{FF2B5EF4-FFF2-40B4-BE49-F238E27FC236}">
                <a16:creationId xmlns:a16="http://schemas.microsoft.com/office/drawing/2014/main" id="{316B2A09-C936-4071-BF46-038EF5A82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0498184"/>
              </p:ext>
            </p:extLst>
          </p:nvPr>
        </p:nvGraphicFramePr>
        <p:xfrm>
          <a:off x="22724735" y="1789240"/>
          <a:ext cx="5077079" cy="2935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7" name="CaixaDeTexto 56">
            <a:extLst>
              <a:ext uri="{FF2B5EF4-FFF2-40B4-BE49-F238E27FC236}">
                <a16:creationId xmlns:a16="http://schemas.microsoft.com/office/drawing/2014/main" id="{061A5576-6FF9-4627-9318-658A9EEBB03C}"/>
              </a:ext>
            </a:extLst>
          </p:cNvPr>
          <p:cNvSpPr txBox="1"/>
          <p:nvPr/>
        </p:nvSpPr>
        <p:spPr>
          <a:xfrm>
            <a:off x="17003760" y="474186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Episódios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531A9C7-02EA-4AD2-9AC9-CE778E6BB7F0}"/>
              </a:ext>
            </a:extLst>
          </p:cNvPr>
          <p:cNvSpPr txBox="1"/>
          <p:nvPr/>
        </p:nvSpPr>
        <p:spPr>
          <a:xfrm rot="16200000">
            <a:off x="8154773" y="2682719"/>
            <a:ext cx="77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Rating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A88E0073-1B68-43AD-B1F7-3BEFC03F1BC1}"/>
              </a:ext>
            </a:extLst>
          </p:cNvPr>
          <p:cNvSpPr txBox="1"/>
          <p:nvPr/>
        </p:nvSpPr>
        <p:spPr>
          <a:xfrm rot="16200000">
            <a:off x="14461016" y="2677629"/>
            <a:ext cx="77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Rating</a:t>
            </a:r>
          </a:p>
        </p:txBody>
      </p: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1C18678E-D0A7-46C2-BED5-652CCB5DB5AF}"/>
              </a:ext>
            </a:extLst>
          </p:cNvPr>
          <p:cNvGrpSpPr/>
          <p:nvPr/>
        </p:nvGrpSpPr>
        <p:grpSpPr>
          <a:xfrm>
            <a:off x="23650981" y="2665006"/>
            <a:ext cx="963812" cy="660211"/>
            <a:chOff x="23568992" y="2627081"/>
            <a:chExt cx="963812" cy="660211"/>
          </a:xfrm>
        </p:grpSpPr>
        <p:pic>
          <p:nvPicPr>
            <p:cNvPr id="43" name="Imagem 42" descr="Aeronave branca e azul&#10;&#10;Descrição gerada automaticamente com confiança baixa">
              <a:extLst>
                <a:ext uri="{FF2B5EF4-FFF2-40B4-BE49-F238E27FC236}">
                  <a16:creationId xmlns:a16="http://schemas.microsoft.com/office/drawing/2014/main" id="{68464E57-1181-4EF1-884A-17EC84268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8028">
              <a:off x="23568992" y="2627081"/>
              <a:ext cx="963812" cy="660211"/>
            </a:xfrm>
            <a:prstGeom prst="rect">
              <a:avLst/>
            </a:prstGeom>
          </p:spPr>
        </p:pic>
        <p:pic>
          <p:nvPicPr>
            <p:cNvPr id="46" name="Imagem 45" descr="Desenho de uma pessoa&#10;&#10;Descrição gerada automaticamente com confiança média">
              <a:extLst>
                <a:ext uri="{FF2B5EF4-FFF2-40B4-BE49-F238E27FC236}">
                  <a16:creationId xmlns:a16="http://schemas.microsoft.com/office/drawing/2014/main" id="{14668ABC-4C2F-4AF0-AC52-1D8485D42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13501">
              <a:off x="23774375" y="2811636"/>
              <a:ext cx="314174" cy="176900"/>
            </a:xfrm>
            <a:prstGeom prst="rect">
              <a:avLst/>
            </a:prstGeom>
          </p:spPr>
        </p:pic>
      </p:grp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C9A6AE0C-AEFE-40E5-8D00-1A0B4F1E9DD7}"/>
              </a:ext>
            </a:extLst>
          </p:cNvPr>
          <p:cNvSpPr txBox="1"/>
          <p:nvPr/>
        </p:nvSpPr>
        <p:spPr>
          <a:xfrm>
            <a:off x="23650565" y="2301416"/>
            <a:ext cx="2312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  <a:t>Vai chover dinheiro</a:t>
            </a:r>
          </a:p>
        </p:txBody>
      </p:sp>
      <p:graphicFrame>
        <p:nvGraphicFramePr>
          <p:cNvPr id="25" name="Gráfico 24">
            <a:extLst>
              <a:ext uri="{FF2B5EF4-FFF2-40B4-BE49-F238E27FC236}">
                <a16:creationId xmlns:a16="http://schemas.microsoft.com/office/drawing/2014/main" id="{44A2F1BA-6195-4F35-95E8-7B67D00C1C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2033106"/>
              </p:ext>
            </p:extLst>
          </p:nvPr>
        </p:nvGraphicFramePr>
        <p:xfrm>
          <a:off x="8801100" y="1789240"/>
          <a:ext cx="4819730" cy="2935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50" name="Agrupar 49">
            <a:extLst>
              <a:ext uri="{FF2B5EF4-FFF2-40B4-BE49-F238E27FC236}">
                <a16:creationId xmlns:a16="http://schemas.microsoft.com/office/drawing/2014/main" id="{4CD88B0B-9A9E-42E4-BD44-7977076FC979}"/>
              </a:ext>
            </a:extLst>
          </p:cNvPr>
          <p:cNvGrpSpPr/>
          <p:nvPr/>
        </p:nvGrpSpPr>
        <p:grpSpPr>
          <a:xfrm>
            <a:off x="30322878" y="466854"/>
            <a:ext cx="3802995" cy="646331"/>
            <a:chOff x="10000063" y="544941"/>
            <a:chExt cx="3802995" cy="646331"/>
          </a:xfrm>
        </p:grpSpPr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743D47A7-9228-44C0-9685-111B66B69BED}"/>
                </a:ext>
              </a:extLst>
            </p:cNvPr>
            <p:cNvSpPr/>
            <p:nvPr/>
          </p:nvSpPr>
          <p:spPr>
            <a:xfrm>
              <a:off x="12420600" y="544941"/>
              <a:ext cx="704850" cy="312309"/>
            </a:xfrm>
            <a:prstGeom prst="rect">
              <a:avLst/>
            </a:prstGeom>
            <a:solidFill>
              <a:srgbClr val="D90416"/>
            </a:solidFill>
            <a:ln>
              <a:solidFill>
                <a:srgbClr val="D904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021705F9-B71D-490F-B573-8AFC0A00BD00}"/>
                </a:ext>
              </a:extLst>
            </p:cNvPr>
            <p:cNvSpPr txBox="1"/>
            <p:nvPr/>
          </p:nvSpPr>
          <p:spPr>
            <a:xfrm>
              <a:off x="10000063" y="544941"/>
              <a:ext cx="38029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Montserrat" panose="00000500000000000000" pitchFamily="2" charset="0"/>
                </a:rPr>
                <a:t>Avaliação IMDB de </a:t>
              </a:r>
              <a:r>
                <a:rPr lang="pt-BR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LCDP</a:t>
              </a:r>
              <a:r>
                <a:rPr lang="pt-BR" b="1" dirty="0">
                  <a:solidFill>
                    <a:srgbClr val="F2E527"/>
                  </a:solidFill>
                  <a:latin typeface="Montserrat" panose="00000500000000000000" pitchFamily="2" charset="0"/>
                </a:rPr>
                <a:t> </a:t>
              </a:r>
              <a:r>
                <a:rPr lang="pt-BR" dirty="0">
                  <a:solidFill>
                    <a:schemeClr val="bg1"/>
                  </a:solidFill>
                  <a:latin typeface="Montserrat" panose="00000500000000000000" pitchFamily="2" charset="0"/>
                </a:rPr>
                <a:t>por episódio – Temporada 4 - 2020</a:t>
              </a:r>
              <a:endParaRPr lang="pt-BR" dirty="0">
                <a:solidFill>
                  <a:srgbClr val="F2E527"/>
                </a:solidFill>
                <a:latin typeface="Montserrat" panose="00000500000000000000" pitchFamily="2" charset="0"/>
              </a:endParaRPr>
            </a:p>
          </p:txBody>
        </p:sp>
      </p:grpSp>
      <p:graphicFrame>
        <p:nvGraphicFramePr>
          <p:cNvPr id="58" name="Gráfico 57">
            <a:extLst>
              <a:ext uri="{FF2B5EF4-FFF2-40B4-BE49-F238E27FC236}">
                <a16:creationId xmlns:a16="http://schemas.microsoft.com/office/drawing/2014/main" id="{5163BB05-3FE7-421A-B25A-4827EEFB67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3440451"/>
              </p:ext>
            </p:extLst>
          </p:nvPr>
        </p:nvGraphicFramePr>
        <p:xfrm>
          <a:off x="29275857" y="1752601"/>
          <a:ext cx="5419276" cy="2971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60" name="CaixaDeTexto 59">
            <a:extLst>
              <a:ext uri="{FF2B5EF4-FFF2-40B4-BE49-F238E27FC236}">
                <a16:creationId xmlns:a16="http://schemas.microsoft.com/office/drawing/2014/main" id="{57F865AC-97AE-41BE-A6CD-B529FCE7CB69}"/>
              </a:ext>
            </a:extLst>
          </p:cNvPr>
          <p:cNvSpPr txBox="1"/>
          <p:nvPr/>
        </p:nvSpPr>
        <p:spPr>
          <a:xfrm>
            <a:off x="24940884" y="468335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Episódios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72632133-1559-45CA-8FBA-BF9AFE532BF8}"/>
              </a:ext>
            </a:extLst>
          </p:cNvPr>
          <p:cNvSpPr txBox="1"/>
          <p:nvPr/>
        </p:nvSpPr>
        <p:spPr>
          <a:xfrm rot="16200000">
            <a:off x="22177338" y="2686361"/>
            <a:ext cx="77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Rating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50FCECED-9EFB-4D53-BB73-00626E1852A4}"/>
              </a:ext>
            </a:extLst>
          </p:cNvPr>
          <p:cNvSpPr txBox="1"/>
          <p:nvPr/>
        </p:nvSpPr>
        <p:spPr>
          <a:xfrm>
            <a:off x="29744052" y="5236458"/>
            <a:ext cx="49932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  <a:latin typeface="Montserrat" panose="00000500000000000000" pitchFamily="2" charset="0"/>
              </a:rPr>
              <a:t>Sucesso tão grande que a série ganhou documentário intitulado </a:t>
            </a:r>
            <a:r>
              <a:rPr lang="pt-BR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La casa de papel: El Fenómeno. </a:t>
            </a:r>
            <a:r>
              <a:rPr lang="pt-BR" sz="2000" dirty="0">
                <a:solidFill>
                  <a:schemeClr val="bg1"/>
                </a:solidFill>
                <a:latin typeface="Montserrat" panose="00000500000000000000" pitchFamily="2" charset="0"/>
              </a:rPr>
              <a:t>Estreou juntamente com a Parte 04.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F823F046-E52C-4808-AC4A-0C52DF6C54ED}"/>
              </a:ext>
            </a:extLst>
          </p:cNvPr>
          <p:cNvSpPr txBox="1"/>
          <p:nvPr/>
        </p:nvSpPr>
        <p:spPr>
          <a:xfrm>
            <a:off x="31664893" y="468335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Episódios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11F0E2A-2DF5-448D-8387-3C48DA0D3DF7}"/>
              </a:ext>
            </a:extLst>
          </p:cNvPr>
          <p:cNvSpPr txBox="1"/>
          <p:nvPr/>
        </p:nvSpPr>
        <p:spPr>
          <a:xfrm rot="16200000">
            <a:off x="28811079" y="2634423"/>
            <a:ext cx="77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Rating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15A9FC5-629C-4E15-BF9B-A41D14B76744}"/>
              </a:ext>
            </a:extLst>
          </p:cNvPr>
          <p:cNvSpPr txBox="1"/>
          <p:nvPr/>
        </p:nvSpPr>
        <p:spPr>
          <a:xfrm>
            <a:off x="38364356" y="3969944"/>
            <a:ext cx="28148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Montserrat" panose="00000500000000000000" pitchFamily="2" charset="0"/>
              </a:rPr>
              <a:t>Prêmios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E6E385C-A9B0-4515-B0C5-32FBEA94DBE5}"/>
              </a:ext>
            </a:extLst>
          </p:cNvPr>
          <p:cNvSpPr txBox="1"/>
          <p:nvPr/>
        </p:nvSpPr>
        <p:spPr>
          <a:xfrm>
            <a:off x="36944004" y="4801284"/>
            <a:ext cx="5655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  <a:latin typeface="Montserrat" panose="00000500000000000000" pitchFamily="2" charset="0"/>
              </a:rPr>
              <a:t>A série policial conquistou o Emmy Internacional e o prêmio Fénix, ambos de melhor série dramática, e seis prêmios Iris.</a:t>
            </a:r>
          </a:p>
        </p:txBody>
      </p:sp>
      <p:pic>
        <p:nvPicPr>
          <p:cNvPr id="22" name="Imagem 21" descr="Vaso de metal&#10;&#10;Descrição gerada automaticamente com confiança baixa">
            <a:extLst>
              <a:ext uri="{FF2B5EF4-FFF2-40B4-BE49-F238E27FC236}">
                <a16:creationId xmlns:a16="http://schemas.microsoft.com/office/drawing/2014/main" id="{9944AEE0-B978-4F1C-ADAE-9BC530364F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762516" y="3741905"/>
            <a:ext cx="4298410" cy="3409613"/>
          </a:xfrm>
          <a:prstGeom prst="rect">
            <a:avLst/>
          </a:prstGeom>
        </p:spPr>
      </p:pic>
      <p:sp>
        <p:nvSpPr>
          <p:cNvPr id="72" name="CaixaDeTexto 71">
            <a:extLst>
              <a:ext uri="{FF2B5EF4-FFF2-40B4-BE49-F238E27FC236}">
                <a16:creationId xmlns:a16="http://schemas.microsoft.com/office/drawing/2014/main" id="{88BC2030-3123-4E1E-A721-4D2F1C5AED1A}"/>
              </a:ext>
            </a:extLst>
          </p:cNvPr>
          <p:cNvSpPr txBox="1"/>
          <p:nvPr/>
        </p:nvSpPr>
        <p:spPr>
          <a:xfrm>
            <a:off x="37608258" y="402252"/>
            <a:ext cx="41614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Montserrat" panose="00000500000000000000" pitchFamily="2" charset="0"/>
              </a:rPr>
              <a:t>Avaliação Público </a:t>
            </a:r>
            <a:r>
              <a:rPr lang="pt-BR" sz="2000" dirty="0">
                <a:solidFill>
                  <a:schemeClr val="bg1"/>
                </a:solidFill>
                <a:latin typeface="Montserrat" panose="00000500000000000000" pitchFamily="2" charset="0"/>
              </a:rPr>
              <a:t>Google</a:t>
            </a:r>
          </a:p>
        </p:txBody>
      </p:sp>
      <p:pic>
        <p:nvPicPr>
          <p:cNvPr id="27" name="Imagem 26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BF57A560-A596-435A-A147-A09A546F70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0926" y="2218329"/>
            <a:ext cx="3581611" cy="667518"/>
          </a:xfrm>
          <a:prstGeom prst="rect">
            <a:avLst/>
          </a:prstGeom>
        </p:spPr>
      </p:pic>
      <p:sp>
        <p:nvSpPr>
          <p:cNvPr id="73" name="CaixaDeTexto 72">
            <a:extLst>
              <a:ext uri="{FF2B5EF4-FFF2-40B4-BE49-F238E27FC236}">
                <a16:creationId xmlns:a16="http://schemas.microsoft.com/office/drawing/2014/main" id="{D6643831-DF82-4EC6-B4C3-C89DB18846E8}"/>
              </a:ext>
            </a:extLst>
          </p:cNvPr>
          <p:cNvSpPr txBox="1"/>
          <p:nvPr/>
        </p:nvSpPr>
        <p:spPr>
          <a:xfrm>
            <a:off x="37702539" y="1656198"/>
            <a:ext cx="41614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Montserrat" panose="00000500000000000000" pitchFamily="2" charset="0"/>
              </a:rPr>
              <a:t>4,8</a:t>
            </a:r>
            <a:endParaRPr lang="pt-BR" sz="2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DB99129-1D74-47D3-B024-0774FED78378}"/>
              </a:ext>
            </a:extLst>
          </p:cNvPr>
          <p:cNvSpPr txBox="1"/>
          <p:nvPr/>
        </p:nvSpPr>
        <p:spPr>
          <a:xfrm>
            <a:off x="39763468" y="2951866"/>
            <a:ext cx="2125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Montserrat" panose="00000500000000000000" pitchFamily="2" charset="0"/>
              </a:rPr>
              <a:t>41732 Notas</a:t>
            </a:r>
            <a:endParaRPr lang="pt-BR" sz="1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30" name="Imagem 29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F6390438-AFA9-4C50-B160-9BC1222F72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564" y="6149400"/>
            <a:ext cx="1497890" cy="1497890"/>
          </a:xfrm>
          <a:prstGeom prst="rect">
            <a:avLst/>
          </a:prstGeom>
        </p:spPr>
      </p:pic>
      <p:pic>
        <p:nvPicPr>
          <p:cNvPr id="75" name="Imagem 74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B3E66754-456F-4486-AD4B-544192A0C01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162" y="6245158"/>
            <a:ext cx="1497890" cy="1497890"/>
          </a:xfrm>
          <a:prstGeom prst="rect">
            <a:avLst/>
          </a:prstGeom>
        </p:spPr>
      </p:pic>
      <p:pic>
        <p:nvPicPr>
          <p:cNvPr id="76" name="Imagem 75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C3FE1497-5269-4667-BFFF-0C580760FE0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652" y="6036780"/>
            <a:ext cx="1497890" cy="1497890"/>
          </a:xfrm>
          <a:prstGeom prst="rect">
            <a:avLst/>
          </a:prstGeom>
        </p:spPr>
      </p:pic>
      <p:pic>
        <p:nvPicPr>
          <p:cNvPr id="77" name="Imagem 76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DB98601B-D7CC-4BE3-BDF0-06AB3AAE67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0910349" y="5973250"/>
            <a:ext cx="1497890" cy="1497890"/>
          </a:xfrm>
          <a:prstGeom prst="rect">
            <a:avLst/>
          </a:prstGeom>
        </p:spPr>
      </p:pic>
      <p:pic>
        <p:nvPicPr>
          <p:cNvPr id="78" name="Imagem 77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E34E1675-B952-4668-8C53-99B49A31419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060235" y="6281712"/>
            <a:ext cx="1497890" cy="1497890"/>
          </a:xfrm>
          <a:prstGeom prst="rect">
            <a:avLst/>
          </a:prstGeom>
        </p:spPr>
      </p:pic>
      <p:pic>
        <p:nvPicPr>
          <p:cNvPr id="79" name="Imagem 78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27F53C21-8814-4E46-A0A9-F3D2E7E2D8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0945" y="6088453"/>
            <a:ext cx="1497890" cy="1497890"/>
          </a:xfrm>
          <a:prstGeom prst="rect">
            <a:avLst/>
          </a:prstGeom>
        </p:spPr>
      </p:pic>
      <p:pic>
        <p:nvPicPr>
          <p:cNvPr id="80" name="Imagem 79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35C73622-A45D-4DA8-B393-A929325A702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251" y="6078653"/>
            <a:ext cx="1497890" cy="1497890"/>
          </a:xfrm>
          <a:prstGeom prst="rect">
            <a:avLst/>
          </a:prstGeom>
        </p:spPr>
      </p:pic>
      <p:pic>
        <p:nvPicPr>
          <p:cNvPr id="82" name="Imagem 81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899CF6EB-A58C-438D-AED8-9669C252AD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9373889" y="6254503"/>
            <a:ext cx="1497890" cy="1497890"/>
          </a:xfrm>
          <a:prstGeom prst="rect">
            <a:avLst/>
          </a:prstGeom>
        </p:spPr>
      </p:pic>
      <p:pic>
        <p:nvPicPr>
          <p:cNvPr id="83" name="Imagem 82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82C4BDB1-F1D2-43BE-BB79-21E51E2EFA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6319" y="6064103"/>
            <a:ext cx="1497890" cy="1497890"/>
          </a:xfrm>
          <a:prstGeom prst="rect">
            <a:avLst/>
          </a:prstGeom>
        </p:spPr>
      </p:pic>
      <p:pic>
        <p:nvPicPr>
          <p:cNvPr id="84" name="Imagem 8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4FB6EA8F-F1D2-4439-A4F8-EE153491DC3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878690" y="6193083"/>
            <a:ext cx="1497890" cy="1497890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13005F60-D619-4A7C-8165-2EAB421D1BB1}"/>
              </a:ext>
            </a:extLst>
          </p:cNvPr>
          <p:cNvSpPr txBox="1"/>
          <p:nvPr/>
        </p:nvSpPr>
        <p:spPr>
          <a:xfrm>
            <a:off x="43548029" y="209090"/>
            <a:ext cx="7094139" cy="222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TÓQUIO		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MOSCOU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		BERLIM		NAIRÓBI		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RIO	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	DENVER		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HELSINQUE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		OSLO		LISBOA		ESTOCOLMO		PALERMO  MOSCOU		BOGOTÁ		MARSELHA	 	BOGOTÁ		RIO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07F33E4D-11D1-4592-8340-65D4E641CEA4}"/>
              </a:ext>
            </a:extLst>
          </p:cNvPr>
          <p:cNvSpPr txBox="1"/>
          <p:nvPr/>
        </p:nvSpPr>
        <p:spPr>
          <a:xfrm>
            <a:off x="43137322" y="2641128"/>
            <a:ext cx="7200046" cy="222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TÓQUIO		</a:t>
            </a:r>
            <a:r>
              <a:rPr lang="pt-BR" dirty="0">
                <a:solidFill>
                  <a:srgbClr val="D90416"/>
                </a:solidFill>
                <a:latin typeface="Montserrat" panose="00000500000000000000" pitchFamily="2" charset="0"/>
              </a:rPr>
              <a:t>MOSCOU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		BERLIM		</a:t>
            </a:r>
            <a:r>
              <a:rPr lang="pt-BR" dirty="0">
                <a:solidFill>
                  <a:srgbClr val="D90416"/>
                </a:solidFill>
                <a:latin typeface="Montserrat" panose="00000500000000000000" pitchFamily="2" charset="0"/>
              </a:rPr>
              <a:t>NAIRÓBI	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	RIO		DENVER		HELSINQUE		OSLO		</a:t>
            </a:r>
            <a:r>
              <a:rPr lang="pt-BR" dirty="0">
                <a:solidFill>
                  <a:srgbClr val="D90416"/>
                </a:solidFill>
                <a:latin typeface="Montserrat" panose="00000500000000000000" pitchFamily="2" charset="0"/>
              </a:rPr>
              <a:t>LISBOA	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	ESTOCOLMO		PALERMO		BOGOTÁ	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A7D5A106-8309-4CA2-98C1-E38FC3290268}"/>
              </a:ext>
            </a:extLst>
          </p:cNvPr>
          <p:cNvSpPr txBox="1"/>
          <p:nvPr/>
        </p:nvSpPr>
        <p:spPr>
          <a:xfrm>
            <a:off x="43254789" y="4610506"/>
            <a:ext cx="7374404" cy="222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TÓQUIO		MOSCOU		BERLIM		NAIRÓBI		RIO		DENVER		HELSINQUE		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OSLO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		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LISBOA	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	ESTOCOLMO		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PALERMO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		BOGOTÁ		MARSELHA			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RIO	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	MOSCOU 	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TOQUIO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43827ED-8D13-464C-A839-1B63E578443C}"/>
              </a:ext>
            </a:extLst>
          </p:cNvPr>
          <p:cNvSpPr txBox="1"/>
          <p:nvPr/>
        </p:nvSpPr>
        <p:spPr>
          <a:xfrm>
            <a:off x="43596229" y="2466058"/>
            <a:ext cx="6501024" cy="2858731"/>
          </a:xfrm>
          <a:prstGeom prst="rect">
            <a:avLst/>
          </a:prstGeom>
          <a:solidFill>
            <a:srgbClr val="D90416"/>
          </a:solidFill>
        </p:spPr>
        <p:txBody>
          <a:bodyPr wrap="square" rtlCol="0">
            <a:spAutoFit/>
          </a:bodyPr>
          <a:lstStyle/>
          <a:p>
            <a:pPr algn="ctr"/>
            <a:endParaRPr lang="pt-BR" sz="28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Montserrat" panose="00000500000000000000" pitchFamily="2" charset="0"/>
              </a:rPr>
              <a:t>       @eliasnetoficial              ou               Autazes</a:t>
            </a:r>
          </a:p>
          <a:p>
            <a:pPr algn="ctr"/>
            <a:endParaRPr lang="pt-BR" sz="28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r>
              <a:rPr lang="pt-BR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CADA PERSONAGEM PRINCIPAL TEM O NOME DE UMA CIDADE.</a:t>
            </a:r>
          </a:p>
          <a:p>
            <a:pPr algn="ctr">
              <a:lnSpc>
                <a:spcPct val="200000"/>
              </a:lnSpc>
            </a:pPr>
            <a:r>
              <a:rPr lang="pt-BR" sz="2800" dirty="0">
                <a:solidFill>
                  <a:schemeClr val="bg1"/>
                </a:solidFill>
                <a:latin typeface="Montserrat" panose="00000500000000000000" pitchFamily="2" charset="0"/>
              </a:rPr>
              <a:t>QUAL SERIA O SEU?</a:t>
            </a:r>
          </a:p>
        </p:txBody>
      </p:sp>
      <p:pic>
        <p:nvPicPr>
          <p:cNvPr id="44" name="Imagem 43" descr="Pessoa posando para foto&#10;&#10;Descrição gerada automaticamente">
            <a:extLst>
              <a:ext uri="{FF2B5EF4-FFF2-40B4-BE49-F238E27FC236}">
                <a16:creationId xmlns:a16="http://schemas.microsoft.com/office/drawing/2014/main" id="{2874CABF-F438-45F4-9E1F-EA47BB2AD8F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1239" y="1377004"/>
            <a:ext cx="1471453" cy="1471453"/>
          </a:xfrm>
          <a:prstGeom prst="ellipse">
            <a:avLst/>
          </a:prstGeom>
          <a:ln w="57150" cap="rnd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</p:pic>
      <p:pic>
        <p:nvPicPr>
          <p:cNvPr id="89" name="Imagem 88" descr="Pessoa posando para foto&#10;&#10;Descrição gerada automaticamente">
            <a:extLst>
              <a:ext uri="{FF2B5EF4-FFF2-40B4-BE49-F238E27FC236}">
                <a16:creationId xmlns:a16="http://schemas.microsoft.com/office/drawing/2014/main" id="{A2F89961-27F3-401C-AD4D-5ABA3CA41FB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5743" y="1377003"/>
            <a:ext cx="1471453" cy="1471453"/>
          </a:xfrm>
          <a:prstGeom prst="ellipse">
            <a:avLst/>
          </a:prstGeom>
          <a:ln w="57150" cap="rnd">
            <a:solidFill>
              <a:srgbClr val="D90416"/>
            </a:solidFill>
            <a:prstDash val="solid"/>
          </a:ln>
          <a:effectLst/>
        </p:spPr>
      </p:pic>
      <p:pic>
        <p:nvPicPr>
          <p:cNvPr id="90" name="Imagem 89" descr="Desenho de pessoa com máscara no rosto&#10;&#10;Descrição gerada automaticamente com confiança média">
            <a:extLst>
              <a:ext uri="{FF2B5EF4-FFF2-40B4-BE49-F238E27FC236}">
                <a16:creationId xmlns:a16="http://schemas.microsoft.com/office/drawing/2014/main" id="{8F42C9B0-4BC0-4585-B518-7CAC39A622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0283" y="1356494"/>
            <a:ext cx="792974" cy="792974"/>
          </a:xfrm>
          <a:prstGeom prst="rect">
            <a:avLst/>
          </a:prstGeom>
        </p:spPr>
      </p:pic>
      <p:sp>
        <p:nvSpPr>
          <p:cNvPr id="92" name="CaixaDeTexto 91">
            <a:extLst>
              <a:ext uri="{FF2B5EF4-FFF2-40B4-BE49-F238E27FC236}">
                <a16:creationId xmlns:a16="http://schemas.microsoft.com/office/drawing/2014/main" id="{BCBF844F-7AD5-4DF8-AAEC-5E36A33A43DA}"/>
              </a:ext>
            </a:extLst>
          </p:cNvPr>
          <p:cNvSpPr txBox="1"/>
          <p:nvPr/>
        </p:nvSpPr>
        <p:spPr>
          <a:xfrm>
            <a:off x="583829" y="5056129"/>
            <a:ext cx="5630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@eliasnetoficial</a:t>
            </a:r>
          </a:p>
          <a:p>
            <a:r>
              <a:rPr lang="pt-BR" sz="2000" b="1" dirty="0">
                <a:solidFill>
                  <a:srgbClr val="D90416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#StorytellingComDados</a:t>
            </a:r>
          </a:p>
        </p:txBody>
      </p:sp>
    </p:spTree>
    <p:extLst>
      <p:ext uri="{BB962C8B-B14F-4D97-AF65-F5344CB8AC3E}">
        <p14:creationId xmlns:p14="http://schemas.microsoft.com/office/powerpoint/2010/main" val="3049563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4437</TotalTime>
  <Words>350</Words>
  <Application>Microsoft Office PowerPoint</Application>
  <PresentationFormat>Personalizar</PresentationFormat>
  <Paragraphs>44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Coluna</vt:lpstr>
      <vt:lpstr>Montserrat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Elias Neto</dc:creator>
  <cp:lastModifiedBy>Elias Neto</cp:lastModifiedBy>
  <cp:revision>269</cp:revision>
  <dcterms:created xsi:type="dcterms:W3CDTF">2021-01-05T14:37:31Z</dcterms:created>
  <dcterms:modified xsi:type="dcterms:W3CDTF">2021-09-05T01:21:04Z</dcterms:modified>
</cp:coreProperties>
</file>