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s renawi" initials="Er" lastIdx="1" clrIdx="0">
    <p:extLst>
      <p:ext uri="{19B8F6BF-5375-455C-9EA6-DF929625EA0E}">
        <p15:presenceInfo xmlns:p15="http://schemas.microsoft.com/office/powerpoint/2012/main" userId="ea5dab08b8ac8b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8T18:20:41.98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9600" dirty="0"/>
              <a:t>SVD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ELIAS RENAWI :	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AMEER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SGAYER: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8EE2-7085-44EB-A76F-366274AE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the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973F-920E-420B-8199-496FEE725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9700029" cy="3748193"/>
          </a:xfrm>
        </p:spPr>
        <p:txBody>
          <a:bodyPr/>
          <a:lstStyle/>
          <a:p>
            <a:r>
              <a:rPr lang="en-US" dirty="0"/>
              <a:t>In stood of using a regular python operation to compute the matrixes </a:t>
            </a:r>
          </a:p>
          <a:p>
            <a:r>
              <a:rPr lang="en-US" dirty="0"/>
              <a:t>We used the NumPy Library that is based on Intel-MKL Library which  gave us a high  level of </a:t>
            </a:r>
          </a:p>
          <a:p>
            <a:r>
              <a:rPr lang="en-US" dirty="0"/>
              <a:t>Optimization on matrix related operations .</a:t>
            </a:r>
          </a:p>
        </p:txBody>
      </p:sp>
    </p:spTree>
    <p:extLst>
      <p:ext uri="{BB962C8B-B14F-4D97-AF65-F5344CB8AC3E}">
        <p14:creationId xmlns:p14="http://schemas.microsoft.com/office/powerpoint/2010/main" val="396312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7D6C-1522-4374-9454-F0DD99BB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example :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492005-C2EB-4773-97DD-559E17A10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66" y="2031642"/>
            <a:ext cx="1281207" cy="595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58E295-CEF5-4EC8-8417-DA49B19B9B2E}"/>
              </a:ext>
            </a:extLst>
          </p:cNvPr>
          <p:cNvSpPr txBox="1"/>
          <p:nvPr/>
        </p:nvSpPr>
        <p:spPr>
          <a:xfrm>
            <a:off x="1473199" y="214457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A=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808BA-3C3F-465B-9862-C7922732F372}"/>
              </a:ext>
            </a:extLst>
          </p:cNvPr>
          <p:cNvSpPr txBox="1"/>
          <p:nvPr/>
        </p:nvSpPr>
        <p:spPr>
          <a:xfrm>
            <a:off x="1399461" y="2848549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U =</a:t>
            </a:r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18F44E2-4D7E-4472-A7EC-B21CF5BC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0" y="2808544"/>
            <a:ext cx="906859" cy="472481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DEE73C-39A0-4314-8313-414A346D1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0" y="3346005"/>
            <a:ext cx="4008467" cy="7392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31DDE-2B4B-43FA-9F2D-7EF341DC65C3}"/>
              </a:ext>
            </a:extLst>
          </p:cNvPr>
          <p:cNvSpPr txBox="1"/>
          <p:nvPr/>
        </p:nvSpPr>
        <p:spPr>
          <a:xfrm>
            <a:off x="1399461" y="344043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V=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5F7D4-CE54-4A40-89EC-15847F1197EA}"/>
              </a:ext>
            </a:extLst>
          </p:cNvPr>
          <p:cNvSpPr txBox="1"/>
          <p:nvPr/>
        </p:nvSpPr>
        <p:spPr>
          <a:xfrm>
            <a:off x="1390954" y="430776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</a:t>
            </a:r>
            <a:r>
              <a:rPr lang="el-G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US" dirty="0"/>
              <a:t>=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D82F06-9A31-475F-B6A2-1DEC89B647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0" b="19148"/>
          <a:stretch/>
        </p:blipFill>
        <p:spPr>
          <a:xfrm>
            <a:off x="2935255" y="4350537"/>
            <a:ext cx="3409562" cy="326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CB0DD9-0235-418E-ACEC-7493068FEDA9}"/>
                  </a:ext>
                </a:extLst>
              </p:cNvPr>
              <p:cNvSpPr txBox="1"/>
              <p:nvPr/>
            </p:nvSpPr>
            <p:spPr>
              <a:xfrm>
                <a:off x="1473199" y="5281127"/>
                <a:ext cx="134464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A=U</a:t>
                </a:r>
                <a:r>
                  <a:rPr lang="el-GR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CB0DD9-0235-418E-ACEC-7493068F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199" y="5281127"/>
                <a:ext cx="1344646" cy="374270"/>
              </a:xfrm>
              <a:prstGeom prst="rect">
                <a:avLst/>
              </a:prstGeom>
              <a:blipFill>
                <a:blip r:embed="rId6"/>
                <a:stretch>
                  <a:fillRect l="-4091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07597B-9AFF-4EE6-A3DB-FED38EBA4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95" y="5170659"/>
            <a:ext cx="1281207" cy="59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3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3EDB-4BE7-412C-B4C9-5B7CB84E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467C-5081-42C2-90A2-BCECCCE8D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np.linalg.svd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(a) 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1,072.51 (sec) approximately 0.5 h</a:t>
            </a:r>
          </a:p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Nearly 50 times faster than our implementation</a:t>
            </a:r>
          </a:p>
          <a:p>
            <a:endParaRPr lang="en-US" dirty="0">
              <a:solidFill>
                <a:srgbClr val="000000"/>
              </a:solidFill>
              <a:latin typeface="Linux Libertin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Duo to the fac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t </a:t>
            </a:r>
            <a:r>
              <a:rPr lang="en-US">
                <a:solidFill>
                  <a:srgbClr val="000000"/>
                </a:solidFill>
                <a:latin typeface="Linux Libertine"/>
              </a:rPr>
              <a:t>that NumPy</a:t>
            </a:r>
            <a:r>
              <a:rPr lang="en-US" b="0" i="0">
                <a:solidFill>
                  <a:srgbClr val="40424E"/>
                </a:solidFill>
                <a:effectLst/>
                <a:latin typeface="urw-din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provides tools for integrating C, C++, and Fortran code in Python. Which make it faster</a:t>
            </a:r>
            <a:endParaRPr lang="en-US" b="0" i="0" dirty="0">
              <a:solidFill>
                <a:schemeClr val="tx1"/>
              </a:solidFill>
              <a:effectLst/>
              <a:latin typeface="Linux Liberti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584E8-A463-4E95-8447-CE6B384BAC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Linux Libertine"/>
              </a:rPr>
              <a:t>in our </a:t>
            </a:r>
            <a:r>
              <a:rPr lang="en-US" dirty="0" err="1">
                <a:solidFill>
                  <a:srgbClr val="000000"/>
                </a:solidFill>
                <a:latin typeface="Linux Libertine"/>
              </a:rPr>
              <a:t>implemtation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 :took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approximately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 15h </a:t>
            </a:r>
            <a:endParaRPr lang="en-US" b="1" dirty="0"/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=15*60*60=54000 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0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85A0B8-D5B0-4626-BFA4-38198CA8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6C889-7873-44E9-9FD4-FDEE69ACA4EA}"/>
              </a:ext>
            </a:extLst>
          </p:cNvPr>
          <p:cNvSpPr txBox="1"/>
          <p:nvPr/>
        </p:nvSpPr>
        <p:spPr>
          <a:xfrm>
            <a:off x="1097280" y="2262909"/>
            <a:ext cx="912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-https://en.wikipedia.org/wiki/</a:t>
            </a:r>
            <a:r>
              <a:rPr lang="en-US" dirty="0" err="1"/>
              <a:t>Eigenvalue_algorithm</a:t>
            </a:r>
            <a:endParaRPr lang="en-US" dirty="0"/>
          </a:p>
          <a:p>
            <a:endParaRPr lang="en-US" dirty="0"/>
          </a:p>
          <a:p>
            <a:r>
              <a:rPr lang="en-US" dirty="0"/>
              <a:t>-https://www.sciencedirect.com/science/article/abs/pii/0045782582901050</a:t>
            </a:r>
          </a:p>
        </p:txBody>
      </p:sp>
    </p:spTree>
    <p:extLst>
      <p:ext uri="{BB962C8B-B14F-4D97-AF65-F5344CB8AC3E}">
        <p14:creationId xmlns:p14="http://schemas.microsoft.com/office/powerpoint/2010/main" val="13727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530F9A-4A67-402D-8449-39DDD3ED5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“SVD” is a factorization of a real or complex matrix that generalizes the </a:t>
            </a:r>
            <a:r>
              <a:rPr lang="en-US" dirty="0" err="1"/>
              <a:t>eigendecomposition</a:t>
            </a:r>
            <a:r>
              <a:rPr lang="en-US" dirty="0"/>
              <a:t> of a square normal matrix to any M *N matrix via an extension of the polar decomposition.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84847D2-8FC3-4D63-8508-46F0FD37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SVD</a:t>
            </a:r>
          </a:p>
        </p:txBody>
      </p:sp>
      <p:pic>
        <p:nvPicPr>
          <p:cNvPr id="5" name="Content Placeholder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D650C2FF-F169-4E2D-97E2-E9035D04AA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63" y="2120900"/>
            <a:ext cx="3208569" cy="374819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936B5D47-19AB-4E30-9959-F5738FE482D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15944" y="2120900"/>
                <a:ext cx="4639736" cy="3748194"/>
              </a:xfrm>
            </p:spPr>
            <p:txBody>
              <a:bodyPr/>
              <a:lstStyle/>
              <a:p>
                <a:r>
                  <a:rPr lang="en-US" dirty="0"/>
                  <a:t>The matrix “M” can be 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factorization  to the following 3 </a:t>
                </a:r>
                <a:r>
                  <a:rPr lang="en-US" b="0" i="0" dirty="0" err="1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matrixs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</a:p>
              <a:p>
                <a:endParaRPr lang="en-US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𝑚𝑥𝑚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936B5D47-19AB-4E30-9959-F5738FE48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15944" y="2120900"/>
                <a:ext cx="4639736" cy="3748194"/>
              </a:xfrm>
              <a:blipFill>
                <a:blip r:embed="rId3"/>
                <a:stretch>
                  <a:fillRect l="-1314" t="-813" r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62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B3F8-8868-4CDA-8AA8-7BC15641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THE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096FB-744F-461D-9A51-F01B9291FF7E}"/>
                  </a:ext>
                </a:extLst>
              </p:cNvPr>
              <p:cNvSpPr txBox="1"/>
              <p:nvPr/>
            </p:nvSpPr>
            <p:spPr>
              <a:xfrm>
                <a:off x="1278295" y="2155372"/>
                <a:ext cx="979714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implemented  of The algorithm in “C++” and in “Python”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 A :  A matrix </a:t>
                </a:r>
                <a:r>
                  <a:rPr lang="en-US" dirty="0" err="1"/>
                  <a:t>MxN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MxM: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the transpose matrix of A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symmetric </a:t>
                </a:r>
              </a:p>
              <a:p>
                <a:r>
                  <a:rPr lang="en-US" dirty="0"/>
                  <a:t> the  result (AA^T} is the input to “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inux Libertine"/>
                  </a:rPr>
                  <a:t>Jacobi Eigenvalue Algorithm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Linux Libertine"/>
                  </a:rPr>
                  <a:t>”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Linux Libertine"/>
                  </a:rPr>
                  <a:t>that calculate and return the </a:t>
                </a:r>
                <a:r>
                  <a:rPr lang="en-US" b="1" i="0" dirty="0">
                    <a:solidFill>
                      <a:srgbClr val="000000"/>
                    </a:solidFill>
                    <a:effectLst/>
                    <a:latin typeface="Linux Libertine"/>
                  </a:rPr>
                  <a:t>eigenvalue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Linux Libertine"/>
                  </a:rPr>
                  <a:t> </a:t>
                </a:r>
                <a:r>
                  <a:rPr lang="en-US" dirty="0">
                    <a:solidFill>
                      <a:srgbClr val="000000"/>
                    </a:solidFill>
                    <a:latin typeface="Linux Libertine"/>
                  </a:rPr>
                  <a:t> and the </a:t>
                </a:r>
                <a:r>
                  <a:rPr lang="en-US" b="1" i="0" dirty="0">
                    <a:solidFill>
                      <a:srgbClr val="000000"/>
                    </a:solidFill>
                    <a:effectLst/>
                    <a:latin typeface="Linux Libertine"/>
                  </a:rPr>
                  <a:t>eigenvectors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0" dirty="0">
                    <a:solidFill>
                      <a:srgbClr val="000000"/>
                    </a:solidFill>
                    <a:effectLst/>
                    <a:latin typeface="Linux Libertine"/>
                  </a:rPr>
                  <a:t>print the </a:t>
                </a:r>
                <a:r>
                  <a:rPr lang="en-US" b="1" i="0" dirty="0">
                    <a:solidFill>
                      <a:srgbClr val="000000"/>
                    </a:solidFill>
                    <a:effectLst/>
                    <a:latin typeface="Linux Libertine"/>
                  </a:rPr>
                  <a:t>U matrix </a:t>
                </a:r>
                <a:r>
                  <a:rPr lang="en-US" i="0" dirty="0">
                    <a:solidFill>
                      <a:srgbClr val="000000"/>
                    </a:solidFill>
                    <a:effectLst/>
                    <a:latin typeface="Linux Libertine"/>
                  </a:rPr>
                  <a:t>which they are  the</a:t>
                </a:r>
                <a:r>
                  <a:rPr lang="en-US" b="1" i="0" dirty="0">
                    <a:solidFill>
                      <a:srgbClr val="000000"/>
                    </a:solidFill>
                    <a:effectLst/>
                    <a:latin typeface="Linux Libertine"/>
                  </a:rPr>
                  <a:t> eigenvectors </a:t>
                </a:r>
                <a:r>
                  <a:rPr lang="en-US" i="0" dirty="0">
                    <a:solidFill>
                      <a:srgbClr val="000000"/>
                    </a:solidFill>
                    <a:effectLst/>
                    <a:latin typeface="Linux Libertine"/>
                  </a:rPr>
                  <a:t>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i="0" dirty="0">
                    <a:solidFill>
                      <a:srgbClr val="000000"/>
                    </a:solidFill>
                    <a:effectLst/>
                    <a:latin typeface="Linux Libertine"/>
                  </a:rPr>
                  <a:t> 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0" dirty="0">
                  <a:solidFill>
                    <a:srgbClr val="000000"/>
                  </a:solidFill>
                  <a:effectLst/>
                  <a:latin typeface="Linux Liberti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Linux Libertine"/>
                  </a:rPr>
                  <a:t> set the </a:t>
                </a:r>
                <a:r>
                  <a:rPr lang="en-US" b="1" dirty="0">
                    <a:solidFill>
                      <a:srgbClr val="000000"/>
                    </a:solidFill>
                    <a:latin typeface="Linux Libertine"/>
                  </a:rPr>
                  <a:t>square root</a:t>
                </a:r>
                <a:r>
                  <a:rPr lang="en-US" dirty="0">
                    <a:solidFill>
                      <a:srgbClr val="000000"/>
                    </a:solidFill>
                    <a:latin typeface="Linux Libertine"/>
                  </a:rPr>
                  <a:t>(</a:t>
                </a:r>
                <a:r>
                  <a:rPr lang="en-US" dirty="0"/>
                  <a:t>Singular values)</a:t>
                </a:r>
                <a:r>
                  <a:rPr lang="en-US" dirty="0">
                    <a:solidFill>
                      <a:srgbClr val="000000"/>
                    </a:solidFill>
                    <a:latin typeface="Linux Libertine"/>
                  </a:rPr>
                  <a:t>of </a:t>
                </a:r>
                <a:r>
                  <a:rPr lang="en-US" i="0" dirty="0">
                    <a:solidFill>
                      <a:srgbClr val="000000"/>
                    </a:solidFill>
                    <a:effectLst/>
                    <a:latin typeface="Linux Libertine"/>
                  </a:rPr>
                  <a:t>eigenvalue in the diagonal of a new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i="0" dirty="0">
                    <a:solidFill>
                      <a:srgbClr val="000000"/>
                    </a:solidFill>
                    <a:effectLst/>
                    <a:latin typeface="Linux Libertine"/>
                  </a:rPr>
                  <a:t>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0" dirty="0">
                  <a:solidFill>
                    <a:srgbClr val="000000"/>
                  </a:solidFill>
                  <a:effectLst/>
                  <a:latin typeface="Linux Libertin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0" dirty="0">
                    <a:solidFill>
                      <a:srgbClr val="000000"/>
                    </a:solidFill>
                    <a:effectLst/>
                    <a:latin typeface="Linux Libertine"/>
                  </a:rPr>
                  <a:t>repeat the same process to generate the V matrix using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>
                    <a:solidFill>
                      <a:srgbClr val="000000"/>
                    </a:solidFill>
                    <a:effectLst/>
                    <a:latin typeface="Linux Libertine"/>
                  </a:rPr>
                  <a:t> the 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0" dirty="0">
                  <a:solidFill>
                    <a:srgbClr val="000000"/>
                  </a:solidFill>
                  <a:effectLst/>
                  <a:latin typeface="Linux Libertine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F096FB-744F-461D-9A51-F01B9291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295" y="2155372"/>
                <a:ext cx="9797142" cy="3139321"/>
              </a:xfrm>
              <a:prstGeom prst="rect">
                <a:avLst/>
              </a:prstGeom>
              <a:blipFill>
                <a:blip r:embed="rId4"/>
                <a:stretch>
                  <a:fillRect l="-436" t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1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EE60-A8EE-4FA0-9D30-4B5B1311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Jacobi Eigenvalue </a:t>
            </a:r>
            <a:r>
              <a:rPr lang="en-US" b="1" dirty="0">
                <a:solidFill>
                  <a:srgbClr val="000000"/>
                </a:solidFill>
                <a:latin typeface="Linux Libertine"/>
              </a:rPr>
              <a:t>A</a:t>
            </a:r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9A07A-3AD8-4A10-8E7C-7546963C536C}"/>
                  </a:ext>
                </a:extLst>
              </p:cNvPr>
              <p:cNvSpPr txBox="1"/>
              <p:nvPr/>
            </p:nvSpPr>
            <p:spPr>
              <a:xfrm>
                <a:off x="1754155" y="2313992"/>
                <a:ext cx="8518849" cy="3355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method determines the eigenvalues and eigenvectors of a real symmetric matrix A, converting A into a diagonal matrix by similarity transformation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Read the symmetric matrix 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Initialize D = A and S = I, a unit matrix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Find the largest off-diagonal element (in magnitude) from D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] and let it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Find the rotational angle 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</m:oMath>
                </a14:m>
                <a:r>
                  <a:rPr lang="en-US" dirty="0"/>
                  <a:t>  then</a:t>
                </a:r>
              </a:p>
              <a:p>
                <a:pPr lvl="1"/>
                <a:r>
                  <a:rPr lang="en-US" dirty="0"/>
                  <a:t>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&gt;0 then </a:t>
                </a:r>
                <a:r>
                  <a:rPr lang="el-GR" dirty="0"/>
                  <a:t>θ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/>
                          <m:t>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     Else               </a:t>
                </a:r>
                <a:r>
                  <a:rPr lang="el-GR" dirty="0"/>
                  <a:t>θ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/>
                          <m:t>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Else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 ;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9A07A-3AD8-4A10-8E7C-7546963C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155" y="2313992"/>
                <a:ext cx="8518849" cy="3355599"/>
              </a:xfrm>
              <a:prstGeom prst="rect">
                <a:avLst/>
              </a:prstGeom>
              <a:blipFill>
                <a:blip r:embed="rId3"/>
                <a:stretch>
                  <a:fillRect l="-501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76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7D3B-CAEB-4318-A945-C1550458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Jacobi Eigenvalue </a:t>
            </a:r>
            <a:r>
              <a:rPr lang="en-US" b="1" dirty="0">
                <a:solidFill>
                  <a:srgbClr val="000000"/>
                </a:solidFill>
                <a:latin typeface="Linux Libertine"/>
              </a:rPr>
              <a:t>A</a:t>
            </a:r>
            <a:r>
              <a:rPr lang="en-US" b="1" i="0" dirty="0">
                <a:solidFill>
                  <a:srgbClr val="000000"/>
                </a:solidFill>
                <a:effectLst/>
                <a:latin typeface="Linux Libertine"/>
              </a:rPr>
              <a:t>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01DC8E-CE05-41F2-A7E7-1E18270236B4}"/>
                  </a:ext>
                </a:extLst>
              </p:cNvPr>
              <p:cNvSpPr txBox="1"/>
              <p:nvPr/>
            </p:nvSpPr>
            <p:spPr>
              <a:xfrm>
                <a:off x="1341120" y="2342606"/>
                <a:ext cx="7140964" cy="237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5. Compute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].</a:t>
                </a:r>
              </a:p>
              <a:p>
                <a:r>
                  <a:rPr lang="en-US" dirty="0"/>
                  <a:t>	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= 0 for all p, q = 1, 2, ..., n</a:t>
                </a:r>
              </a:p>
              <a:p>
                <a:r>
                  <a:rPr lang="en-US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en-US" dirty="0"/>
                  <a:t> = 1, k = 1, 2, ..., n</a:t>
                </a:r>
              </a:p>
              <a:p>
                <a:r>
                  <a:rPr lang="en-US" dirty="0"/>
                  <a:t>	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</m:oMath>
                </a14:m>
                <a:r>
                  <a:rPr lang="en-US" dirty="0"/>
                  <a:t> = cos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sin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/>
                  <a:t> = sin</a:t>
                </a:r>
              </a:p>
              <a:p>
                <a:r>
                  <a:rPr lang="en-US" dirty="0"/>
                  <a:t>6. Find D=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7. Repeat steps 3 to 6 until D becomes diagonal</a:t>
                </a:r>
              </a:p>
              <a:p>
                <a:r>
                  <a:rPr lang="en-US" dirty="0"/>
                  <a:t>8. Diagonal elements of D are the eigenvalues and the columns of S are the corresponding eigenvectors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01DC8E-CE05-41F2-A7E7-1E1827023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2342606"/>
                <a:ext cx="7140964" cy="2376805"/>
              </a:xfrm>
              <a:prstGeom prst="rect">
                <a:avLst/>
              </a:prstGeom>
              <a:blipFill>
                <a:blip r:embed="rId3"/>
                <a:stretch>
                  <a:fillRect l="-683" t="-1282" r="-93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86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B520-E28B-46DC-ADD6-029C71AE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615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Python vs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08A2-DFA8-4D74-9F37-D0DA48FBA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64356"/>
            <a:ext cx="10176215" cy="50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7B2A-0337-468C-A0CF-0B926A22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vs C++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70CA4-9E0C-4016-80B3-0FA1B5778E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1600" dirty="0"/>
              <a:t>Python</a:t>
            </a:r>
          </a:p>
          <a:p>
            <a:r>
              <a:rPr lang="en-US" sz="1600" dirty="0"/>
              <a:t>-Easy to implement and learn </a:t>
            </a:r>
          </a:p>
          <a:p>
            <a:r>
              <a:rPr lang="en-US" sz="1600" dirty="0"/>
              <a:t>-Easy access to libraries  like </a:t>
            </a:r>
            <a:r>
              <a:rPr lang="en-US" sz="1600" dirty="0" err="1"/>
              <a:t>numpy,math</a:t>
            </a:r>
            <a:r>
              <a:rPr lang="en-US" sz="1600" dirty="0"/>
              <a:t> .. </a:t>
            </a:r>
            <a:r>
              <a:rPr lang="en-US" sz="1600" dirty="0" err="1"/>
              <a:t>Etc</a:t>
            </a:r>
            <a:endParaRPr lang="en-US" sz="1600" dirty="0"/>
          </a:p>
          <a:p>
            <a:r>
              <a:rPr lang="en-US" sz="1600" dirty="0"/>
              <a:t> which</a:t>
            </a:r>
            <a:r>
              <a:rPr lang="ar-JO" sz="1600" dirty="0"/>
              <a:t> </a:t>
            </a:r>
            <a:r>
              <a:rPr lang="en-US" sz="1600" dirty="0"/>
              <a:t>really help us with computing the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inux Libertine"/>
              </a:rPr>
              <a:t>Matrixes 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Linux Libertine"/>
              </a:rPr>
              <a:t>For example  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Linux Libertine"/>
              </a:rPr>
              <a:t>Matrix multiplication =“np.dot(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inux Libertine"/>
              </a:rPr>
              <a:t>matA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inux Libertine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Linux Libertine"/>
              </a:rPr>
              <a:t>matB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inux Libertine"/>
              </a:rPr>
              <a:t>)” ..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Linux Libertine"/>
              </a:rPr>
              <a:t>But on the other hand :</a:t>
            </a:r>
          </a:p>
          <a:p>
            <a:r>
              <a:rPr lang="en-US" sz="1400" dirty="0">
                <a:solidFill>
                  <a:schemeClr val="tx1"/>
                </a:solidFill>
              </a:rPr>
              <a:t>-Errors only discovered on run time </a:t>
            </a:r>
            <a:endParaRPr lang="en-US" sz="1400" dirty="0">
              <a:solidFill>
                <a:schemeClr val="tx1"/>
              </a:solidFill>
              <a:latin typeface="Linux Libertine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Linux Libertine"/>
              </a:rPr>
              <a:t>-The slow running time especially  on the large Data </a:t>
            </a:r>
          </a:p>
          <a:p>
            <a:r>
              <a:rPr lang="en-US" sz="1600" dirty="0"/>
              <a:t>(</a:t>
            </a:r>
            <a:r>
              <a:rPr lang="en-US" sz="1200" dirty="0"/>
              <a:t>took approximately </a:t>
            </a:r>
            <a:r>
              <a:rPr lang="en-US" sz="1200" u="sng" dirty="0"/>
              <a:t>4 hour </a:t>
            </a:r>
            <a:r>
              <a:rPr lang="en-US" sz="1200" dirty="0"/>
              <a:t>of the run time 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4E4408-7FF1-4EA1-A7A1-E1B4FE1581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C++</a:t>
            </a:r>
          </a:p>
          <a:p>
            <a:r>
              <a:rPr lang="en-US" dirty="0"/>
              <a:t>-Faster compared to python (or any other programming  language)</a:t>
            </a:r>
          </a:p>
          <a:p>
            <a:r>
              <a:rPr lang="en-US" dirty="0"/>
              <a:t>-Typed :need to specify the type of the variable when declare it  </a:t>
            </a:r>
          </a:p>
          <a:p>
            <a:r>
              <a:rPr lang="en-US" sz="2000" u="sng" dirty="0">
                <a:solidFill>
                  <a:srgbClr val="000000"/>
                </a:solidFill>
                <a:latin typeface="Linux Libertine"/>
              </a:rPr>
              <a:t>But on the other hand :</a:t>
            </a:r>
          </a:p>
          <a:p>
            <a:r>
              <a:rPr lang="en-US" sz="2000" dirty="0">
                <a:solidFill>
                  <a:srgbClr val="000000"/>
                </a:solidFill>
                <a:latin typeface="Linux Libertine"/>
              </a:rPr>
              <a:t>- It is harder to learn </a:t>
            </a:r>
          </a:p>
          <a:p>
            <a:r>
              <a:rPr lang="en-US" sz="2000" dirty="0">
                <a:solidFill>
                  <a:srgbClr val="000000"/>
                </a:solidFill>
                <a:latin typeface="Linux Libertine"/>
              </a:rPr>
              <a:t>-harder to access to the libraries  </a:t>
            </a:r>
          </a:p>
          <a:p>
            <a:r>
              <a:rPr lang="en-US" sz="2000" dirty="0">
                <a:solidFill>
                  <a:srgbClr val="000000"/>
                </a:solidFill>
                <a:latin typeface="Linux Libertine"/>
              </a:rPr>
              <a:t> so we needed to implement some of the code in stood  </a:t>
            </a:r>
          </a:p>
          <a:p>
            <a:endParaRPr lang="en-US" sz="2000" u="sng" dirty="0">
              <a:solidFill>
                <a:srgbClr val="000000"/>
              </a:solidFill>
              <a:latin typeface="Linux Libertin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0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6399-3E18-409C-AE08-68884C62E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7272"/>
            <a:ext cx="4639736" cy="4021821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9F589-0137-4C9F-89A0-98E6170F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1847272"/>
            <a:ext cx="4639736" cy="4021821"/>
          </a:xfrm>
        </p:spPr>
        <p:txBody>
          <a:bodyPr/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2EA4572-8991-4623-B858-DEE5C4F7D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14611" r="59622" b="21444"/>
          <a:stretch/>
        </p:blipFill>
        <p:spPr>
          <a:xfrm>
            <a:off x="7419179" y="2120900"/>
            <a:ext cx="3452022" cy="356760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DD457E8-BA99-478D-BAC0-F13617C4C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56" y="2297990"/>
            <a:ext cx="4619000" cy="46368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B055E22-6E76-4CF5-8A15-BA1330F0248E}"/>
              </a:ext>
            </a:extLst>
          </p:cNvPr>
          <p:cNvSpPr txBox="1">
            <a:spLocks/>
          </p:cNvSpPr>
          <p:nvPr/>
        </p:nvSpPr>
        <p:spPr>
          <a:xfrm>
            <a:off x="1249680" y="1169497"/>
            <a:ext cx="10058400" cy="5946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Example :Load </a:t>
            </a:r>
            <a:r>
              <a:rPr lang="en-US" sz="3200" dirty="0"/>
              <a:t>an input from a txt file Python vs C++</a:t>
            </a:r>
          </a:p>
        </p:txBody>
      </p:sp>
    </p:spTree>
    <p:extLst>
      <p:ext uri="{BB962C8B-B14F-4D97-AF65-F5344CB8AC3E}">
        <p14:creationId xmlns:p14="http://schemas.microsoft.com/office/powerpoint/2010/main" val="10499285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694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</vt:lpstr>
      <vt:lpstr>Bookman Old Style</vt:lpstr>
      <vt:lpstr>Calibri</vt:lpstr>
      <vt:lpstr>Cambria Math</vt:lpstr>
      <vt:lpstr>Franklin Gothic Book</vt:lpstr>
      <vt:lpstr>Linux Libertine</vt:lpstr>
      <vt:lpstr>urw-din</vt:lpstr>
      <vt:lpstr>1_RetrospectVTI</vt:lpstr>
      <vt:lpstr>SVD</vt:lpstr>
      <vt:lpstr>Singular value decomposition</vt:lpstr>
      <vt:lpstr>The SVD</vt:lpstr>
      <vt:lpstr>THE ALGORITHM </vt:lpstr>
      <vt:lpstr>Jacobi Eigenvalue Algorithm</vt:lpstr>
      <vt:lpstr>Jacobi Eigenvalue Algorithm</vt:lpstr>
      <vt:lpstr>Python vs C++</vt:lpstr>
      <vt:lpstr>Python vs C++</vt:lpstr>
      <vt:lpstr>PowerPoint Presentation</vt:lpstr>
      <vt:lpstr>Optimization of the code </vt:lpstr>
      <vt:lpstr>Outputs example :</vt:lpstr>
      <vt:lpstr>speed comparison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</dc:title>
  <dc:creator>Elias renawi</dc:creator>
  <cp:lastModifiedBy>Elias renawi</cp:lastModifiedBy>
  <cp:revision>20</cp:revision>
  <dcterms:created xsi:type="dcterms:W3CDTF">2021-01-08T12:39:18Z</dcterms:created>
  <dcterms:modified xsi:type="dcterms:W3CDTF">2021-10-15T14:30:55Z</dcterms:modified>
</cp:coreProperties>
</file>