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Garamond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irnY7IPeKwh5Wm4THf4K7z8Xm+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aramond-regular.fntdata"/><Relationship Id="rId14" Type="http://schemas.openxmlformats.org/officeDocument/2006/relationships/slide" Target="slides/slide10.xml"/><Relationship Id="rId17" Type="http://schemas.openxmlformats.org/officeDocument/2006/relationships/font" Target="fonts/Garamond-italic.fntdata"/><Relationship Id="rId16" Type="http://schemas.openxmlformats.org/officeDocument/2006/relationships/font" Target="fonts/Garamond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Garamon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2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descr="HD-PanelTitleR1.png" id="18" name="Google Shape;18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12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0" name="Google Shape;20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Google Shape;21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12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7" name="Google Shape;27;p12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07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21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9" name="Google Shape;89;p2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2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98" name="Google Shape;98;p22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6" name="Google Shape;106;p2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23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23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25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2" name="Google Shape;122;p25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25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25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26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2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32" name="Google Shape;132;p26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39" name="Google Shape;139;p2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46" name="Google Shape;146;p28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1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41" name="Google Shape;41;p14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1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1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3" name="Google Shape;53;p16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3" type="body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5" name="Google Shape;55;p16"/>
          <p:cNvSpPr txBox="1"/>
          <p:nvPr>
            <p:ph idx="4" type="body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59" name="Google Shape;59;p1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65" name="Google Shape;65;p1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74" name="Google Shape;74;p1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77" name="Google Shape;77;p19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2" name="Google Shape;82;p2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7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6.xml"/><Relationship Id="rId21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7.jp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19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.xml"/><Relationship Id="rId1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1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descr="HD-PanelContent.png" id="7" name="Google Shape;7;p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Google Shape;9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Relationship Id="rId4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6.png"/><Relationship Id="rId8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E0CAA2"/>
            </a:gs>
            <a:gs pos="35000">
              <a:srgbClr val="FFFFFF"/>
            </a:gs>
            <a:gs pos="100000">
              <a:srgbClr val="D8B25B">
                <a:alpha val="67843"/>
              </a:srgbClr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/>
          <p:nvPr/>
        </p:nvSpPr>
        <p:spPr>
          <a:xfrm>
            <a:off x="1631193" y="1493531"/>
            <a:ext cx="8929008" cy="657529"/>
          </a:xfrm>
          <a:prstGeom prst="roundRect">
            <a:avLst>
              <a:gd fmla="val 16667" name="adj"/>
            </a:avLst>
          </a:prstGeom>
          <a:solidFill>
            <a:srgbClr val="B7CBC6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800" u="none" cap="none" strike="noStrike">
                <a:solidFill>
                  <a:srgbClr val="4B4545"/>
                </a:solidFill>
                <a:latin typeface="Garamond"/>
                <a:ea typeface="Garamond"/>
                <a:cs typeface="Garamond"/>
                <a:sym typeface="Garamond"/>
              </a:rPr>
              <a:t>com pagamento integrado</a:t>
            </a:r>
            <a:endParaRPr b="0" i="0" sz="4800" u="none" cap="none" strike="noStrike">
              <a:solidFill>
                <a:srgbClr val="4B4545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2" name="Google Shape;152;p1"/>
          <p:cNvSpPr txBox="1"/>
          <p:nvPr>
            <p:ph type="ctrTitle"/>
          </p:nvPr>
        </p:nvSpPr>
        <p:spPr>
          <a:xfrm>
            <a:off x="762000" y="0"/>
            <a:ext cx="10668000" cy="178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800"/>
              <a:buFont typeface="Garamond"/>
              <a:buNone/>
            </a:pPr>
            <a:r>
              <a:rPr lang="pt-BR" sz="8800"/>
              <a:t>Cardápio digital</a:t>
            </a:r>
            <a:endParaRPr sz="8800"/>
          </a:p>
        </p:txBody>
      </p:sp>
      <p:pic>
        <p:nvPicPr>
          <p:cNvPr descr="Solução em autoatendimento | O totem, só que melhor" id="153" name="Google Shape;1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3998" y="2394925"/>
            <a:ext cx="7437786" cy="446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60504" y="1240361"/>
            <a:ext cx="1344083" cy="1163871"/>
          </a:xfrm>
          <a:prstGeom prst="rect">
            <a:avLst/>
          </a:prstGeom>
          <a:noFill/>
          <a:ln>
            <a:noFill/>
          </a:ln>
          <a:effectLst>
            <a:outerShdw blurRad="50800" sx="1000" rotWithShape="0" algn="ctr" sy="1000">
              <a:srgbClr val="000000">
                <a:alpha val="0"/>
              </a:srgbClr>
            </a:outerShdw>
          </a:effectLst>
        </p:spPr>
      </p:pic>
      <p:pic>
        <p:nvPicPr>
          <p:cNvPr id="155" name="Google Shape;15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7413" y="1200827"/>
            <a:ext cx="1344083" cy="1163871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56" name="Google Shape;156;p1"/>
          <p:cNvSpPr txBox="1"/>
          <p:nvPr/>
        </p:nvSpPr>
        <p:spPr>
          <a:xfrm>
            <a:off x="0" y="4780010"/>
            <a:ext cx="248399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Integrantes: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Catarina Camussi rm87553</a:t>
            </a:r>
            <a:endParaRPr b="0" i="0" sz="15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Rafael Vinicius rm86981</a:t>
            </a:r>
            <a:endParaRPr b="0" i="0" sz="15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João Otoni rm87894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Thiago Kenzo rm87150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Gustavo Orlando rm89053</a:t>
            </a:r>
            <a:endParaRPr b="0" i="0" sz="15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15000"/>
              <a:buChar char="•"/>
            </a:pPr>
            <a:r>
              <a:rPr lang="pt-BR"/>
              <a:t>Nós iremos vender como um Saas (Software as a service) , onde nós digitalizamos o cardápio do restaurante , transformamos ele em app , o processo de digitalização será cobrado um valor de : 800 – 1600 reais , o preço depende do tamanho e da complexidade do cardápio.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pt-BR"/>
              <a:t>Após o app estar pronto , iremos cobrar uma mensalidade de 500 reais de cada restaurante para manter o software atualizado e funcionando.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pt-BR"/>
              <a:t>Caso o restaurante siga o modelo de negócios proposto por nós , no primeiro mês ele já recupera o seu valor investido de (1300-2100). 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pt-BR"/>
              <a:t>E no segundo mês em diante ele já economiza 75% de 1 garçom , por mês.    </a:t>
            </a:r>
            <a:endParaRPr/>
          </a:p>
        </p:txBody>
      </p:sp>
      <p:sp>
        <p:nvSpPr>
          <p:cNvPr id="234" name="Google Shape;234;p10"/>
          <p:cNvSpPr txBox="1"/>
          <p:nvPr>
            <p:ph type="title"/>
          </p:nvPr>
        </p:nvSpPr>
        <p:spPr>
          <a:xfrm>
            <a:off x="2634342" y="968221"/>
            <a:ext cx="9949541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Garamond"/>
              <a:buNone/>
            </a:pPr>
            <a:r>
              <a:rPr lang="pt-BR" sz="6000">
                <a:solidFill>
                  <a:srgbClr val="FF0000"/>
                </a:solidFill>
              </a:rPr>
              <a:t>Modelo de Receita:</a:t>
            </a:r>
            <a:endParaRPr sz="6000">
              <a:solidFill>
                <a:srgbClr val="FF0000"/>
              </a:solidFill>
            </a:endParaRPr>
          </a:p>
        </p:txBody>
      </p:sp>
      <p:pic>
        <p:nvPicPr>
          <p:cNvPr id="235" name="Google Shape;23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104" y="982132"/>
            <a:ext cx="2028238" cy="1303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"/>
          <p:cNvSpPr txBox="1"/>
          <p:nvPr>
            <p:ph type="title"/>
          </p:nvPr>
        </p:nvSpPr>
        <p:spPr>
          <a:xfrm>
            <a:off x="2590804" y="986364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Garamond"/>
              <a:buNone/>
            </a:pPr>
            <a:r>
              <a:rPr lang="pt-BR" sz="6000">
                <a:solidFill>
                  <a:srgbClr val="FF0000"/>
                </a:solidFill>
              </a:rPr>
              <a:t>Desafio</a:t>
            </a:r>
            <a:r>
              <a:rPr lang="pt-BR"/>
              <a:t> </a:t>
            </a:r>
            <a:r>
              <a:rPr lang="pt-BR" sz="6000">
                <a:solidFill>
                  <a:srgbClr val="FF0000"/>
                </a:solidFill>
              </a:rPr>
              <a:t>Proposto:</a:t>
            </a:r>
            <a:endParaRPr/>
          </a:p>
        </p:txBody>
      </p:sp>
      <p:sp>
        <p:nvSpPr>
          <p:cNvPr id="162" name="Google Shape;162;p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pt-BR"/>
              <a:t>“O Uso da IA com interfaces de voz como diferencial no relacionamento entre pessoas nos canais digitais.”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pt-BR"/>
              <a:t> Desenvolver uma solução sobre interface de Voz com união aos recursos de Inteligência Artificial.</a:t>
            </a:r>
            <a:endParaRPr/>
          </a:p>
        </p:txBody>
      </p:sp>
      <p:pic>
        <p:nvPicPr>
          <p:cNvPr id="163" name="Google Shape;1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104" y="982132"/>
            <a:ext cx="2028238" cy="1303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05901" y="4216400"/>
            <a:ext cx="1790696" cy="1790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6092" y="4021663"/>
            <a:ext cx="3330608" cy="1854205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st="50800">
              <a:srgbClr val="000000">
                <a:alpha val="0"/>
              </a:srgbClr>
            </a:outerShdw>
          </a:effectLst>
        </p:spPr>
      </p:pic>
      <p:sp>
        <p:nvSpPr>
          <p:cNvPr id="170" name="Google Shape;170;p3"/>
          <p:cNvSpPr txBox="1"/>
          <p:nvPr>
            <p:ph type="title"/>
          </p:nvPr>
        </p:nvSpPr>
        <p:spPr>
          <a:xfrm>
            <a:off x="2590804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Garamond"/>
              <a:buNone/>
            </a:pPr>
            <a:r>
              <a:rPr lang="pt-BR" sz="6000">
                <a:solidFill>
                  <a:srgbClr val="FF0000"/>
                </a:solidFill>
              </a:rPr>
              <a:t>Para quem é a solução ?</a:t>
            </a:r>
            <a:endParaRPr sz="6000">
              <a:solidFill>
                <a:srgbClr val="FF0000"/>
              </a:solidFill>
            </a:endParaRPr>
          </a:p>
        </p:txBody>
      </p:sp>
      <p:sp>
        <p:nvSpPr>
          <p:cNvPr id="171" name="Google Shape;171;p3"/>
          <p:cNvSpPr txBox="1"/>
          <p:nvPr>
            <p:ph idx="1" type="body"/>
          </p:nvPr>
        </p:nvSpPr>
        <p:spPr>
          <a:xfrm>
            <a:off x="1208314" y="2655039"/>
            <a:ext cx="9775371" cy="4535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pt-BR"/>
              <a:t>Essa solução visa ajudar donos de restaurantes a otimizarem seus trabalhos, diminuindo a burocracia; agilizarem as etapas, e </a:t>
            </a:r>
            <a:r>
              <a:rPr lang="pt-BR"/>
              <a:t>economizar</a:t>
            </a:r>
            <a:r>
              <a:rPr lang="pt-BR"/>
              <a:t> seus gastos com funcionários como garçons e recebedoras de pagamentos.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pt-BR"/>
              <a:t>Essa solução além de ser ótima para os donos de restaurantes , é ótima para os clientes pois eles mesmos já </a:t>
            </a:r>
            <a:r>
              <a:rPr lang="pt-BR"/>
              <a:t>efetuam</a:t>
            </a:r>
            <a:r>
              <a:rPr lang="pt-BR"/>
              <a:t> seus pedidos sem necessitar aguardar os garçons, aumentando a praticidade e velocidade do pedido. Sendo acessível para pessoas não alfabetizadas e com limitações(cognitivas, visuais, auditivas, de fala, ou motoras)que usufruem de uma variedade de funcionalidades adaptadas ao seu contexto</a:t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  <p:pic>
        <p:nvPicPr>
          <p:cNvPr id="172" name="Google Shape;17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104" y="982132"/>
            <a:ext cx="2028238" cy="1303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33418" y="2655039"/>
            <a:ext cx="839275" cy="8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"/>
          <p:cNvSpPr txBox="1"/>
          <p:nvPr>
            <p:ph type="title"/>
          </p:nvPr>
        </p:nvSpPr>
        <p:spPr>
          <a:xfrm>
            <a:off x="2634342" y="968221"/>
            <a:ext cx="9949541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Garamond"/>
              <a:buNone/>
            </a:pPr>
            <a:r>
              <a:rPr lang="pt-BR" sz="6000">
                <a:solidFill>
                  <a:srgbClr val="FF0000"/>
                </a:solidFill>
              </a:rPr>
              <a:t>Solução:</a:t>
            </a:r>
            <a:endParaRPr sz="6000">
              <a:solidFill>
                <a:srgbClr val="FF0000"/>
              </a:solidFill>
            </a:endParaRPr>
          </a:p>
        </p:txBody>
      </p:sp>
      <p:sp>
        <p:nvSpPr>
          <p:cNvPr id="179" name="Google Shape;179;p4"/>
          <p:cNvSpPr txBox="1"/>
          <p:nvPr>
            <p:ph idx="1" type="body"/>
          </p:nvPr>
        </p:nvSpPr>
        <p:spPr>
          <a:xfrm>
            <a:off x="1030314" y="2506662"/>
            <a:ext cx="1055190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pt-BR"/>
              <a:t>Desenvolver um menu virtual , com integração a um carrinho virtual contendo os itens adicionados pelo usuário.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pt-BR"/>
              <a:t>O usuário escolhe o prato (podendo também realizar o pedido através da fala) de seu interesse , adiciona ao carrinho , efetua o pagamento e quando a transação for validada, o pedido é enviado para a cozinha.</a:t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  <p:pic>
        <p:nvPicPr>
          <p:cNvPr id="180" name="Google Shape;18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673231" y="785295"/>
            <a:ext cx="2269033" cy="1548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104" y="982132"/>
            <a:ext cx="2028238" cy="1303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10856" y="4729129"/>
            <a:ext cx="1699619" cy="1208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44004" y="4729129"/>
            <a:ext cx="1208682" cy="1208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58735" y="4582198"/>
            <a:ext cx="1208682" cy="1208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98983" y="4539705"/>
            <a:ext cx="2236685" cy="1293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477857" y="4644141"/>
            <a:ext cx="1762172" cy="129367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4"/>
          <p:cNvSpPr/>
          <p:nvPr/>
        </p:nvSpPr>
        <p:spPr>
          <a:xfrm>
            <a:off x="2367417" y="5214176"/>
            <a:ext cx="546297" cy="34592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107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8" name="Google Shape;188;p4"/>
          <p:cNvSpPr/>
          <p:nvPr/>
        </p:nvSpPr>
        <p:spPr>
          <a:xfrm>
            <a:off x="4309628" y="5186539"/>
            <a:ext cx="546297" cy="34592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107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6651246" y="5160505"/>
            <a:ext cx="546297" cy="34592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107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0" name="Google Shape;190;p4"/>
          <p:cNvSpPr/>
          <p:nvPr/>
        </p:nvSpPr>
        <p:spPr>
          <a:xfrm>
            <a:off x="8823930" y="5160504"/>
            <a:ext cx="546297" cy="34592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107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pt-BR"/>
              <a:t>Otimizar, diminuir a burocracia, e reduzir os gastos para donos de restaurantes.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pt-BR"/>
              <a:t>Aumentar a praticidade e a velocidade da escolha do pedido.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pt-BR"/>
              <a:t>Agilidade no atendimento.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pt-BR"/>
              <a:t>Acessibilidade para pessoas idosas, e com limitações(cognitivas, visuais, auditivas, de fala, ou motoras).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pt-BR"/>
              <a:t>Atuam em modo full time;</a:t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  <p:pic>
        <p:nvPicPr>
          <p:cNvPr id="196" name="Google Shape;19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104" y="982132"/>
            <a:ext cx="2028238" cy="1303867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5"/>
          <p:cNvSpPr txBox="1"/>
          <p:nvPr>
            <p:ph type="title"/>
          </p:nvPr>
        </p:nvSpPr>
        <p:spPr>
          <a:xfrm>
            <a:off x="2634342" y="968221"/>
            <a:ext cx="9949541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Garamond"/>
              <a:buNone/>
            </a:pPr>
            <a:r>
              <a:rPr lang="pt-BR" sz="6000">
                <a:solidFill>
                  <a:srgbClr val="FF0000"/>
                </a:solidFill>
              </a:rPr>
              <a:t>Benefícios:</a:t>
            </a:r>
            <a:endParaRPr sz="6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pt-BR"/>
              <a:t>Acessibilidade para pessoas idosas, e com limitações(cognitivas, visuais, auditivas, de fala, ou motoras).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pt-BR"/>
              <a:t>Opção de pagamento dentro do aplicativo.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pt-BR"/>
              <a:t>Diálogo</a:t>
            </a:r>
            <a:r>
              <a:rPr lang="pt-BR"/>
              <a:t> de voz de Text to Speech dentro do aplicativo simulando um “Garçom Virtual”</a:t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104" y="982132"/>
            <a:ext cx="2028238" cy="130386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 txBox="1"/>
          <p:nvPr>
            <p:ph type="title"/>
          </p:nvPr>
        </p:nvSpPr>
        <p:spPr>
          <a:xfrm>
            <a:off x="2634342" y="968221"/>
            <a:ext cx="9949541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Garamond"/>
              <a:buNone/>
            </a:pPr>
            <a:r>
              <a:rPr lang="pt-BR" sz="6000">
                <a:solidFill>
                  <a:srgbClr val="FF0000"/>
                </a:solidFill>
              </a:rPr>
              <a:t>Diferencial:</a:t>
            </a:r>
            <a:endParaRPr sz="6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"/>
          <p:cNvSpPr txBox="1"/>
          <p:nvPr>
            <p:ph type="title"/>
          </p:nvPr>
        </p:nvSpPr>
        <p:spPr>
          <a:xfrm>
            <a:off x="2590804" y="968221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Garamond"/>
              <a:buNone/>
            </a:pPr>
            <a:r>
              <a:rPr lang="pt-BR" sz="6000">
                <a:solidFill>
                  <a:srgbClr val="FF0000"/>
                </a:solidFill>
              </a:rPr>
              <a:t>Concorrentes:</a:t>
            </a:r>
            <a:endParaRPr sz="6000">
              <a:solidFill>
                <a:srgbClr val="FF0000"/>
              </a:solidFill>
            </a:endParaRPr>
          </a:p>
        </p:txBody>
      </p:sp>
      <p:sp>
        <p:nvSpPr>
          <p:cNvPr id="210" name="Google Shape;210;p7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pt-BR"/>
              <a:t>Há 6 anos atrás, existiu um projeto chamado Comanda digital , onde você escolhia seu produto , adicionava ele ao carrinho , pagava e quando o pagamento era aprovado , a cozinha preparava o seu pedido e o garçom levava o seu prato até a sua mesa.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pt-BR"/>
              <a:t>O projeto era ótimo, mas por o mundo ainda não estar tão familiarizado com a tecnologia, o projeto acabou não indo para frente.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pt-BR"/>
              <a:t>Atualmente, no Japão esse tipo de automação é  muito comum e eficaz.</a:t>
            </a:r>
            <a:endParaRPr/>
          </a:p>
        </p:txBody>
      </p:sp>
      <p:pic>
        <p:nvPicPr>
          <p:cNvPr id="211" name="Google Shape;21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104" y="982132"/>
            <a:ext cx="2028238" cy="1303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"/>
          <p:cNvSpPr txBox="1"/>
          <p:nvPr>
            <p:ph idx="1" type="body"/>
          </p:nvPr>
        </p:nvSpPr>
        <p:spPr>
          <a:xfrm>
            <a:off x="1039587" y="1218272"/>
            <a:ext cx="10515600" cy="1244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5000"/>
              <a:buNone/>
            </a:pPr>
            <a:r>
              <a:rPr lang="pt-BR" sz="3000"/>
              <a:t>Com o avanço da pandemia , percebemos que não precisamos mais de cardápios físicos, e podemos utilizar nossos celulares para realizarmos pedidos, trazendo como vantagens:</a:t>
            </a:r>
            <a:endParaRPr/>
          </a:p>
          <a:p>
            <a:pPr indent="-123634" lvl="0" marL="285750" rtl="0" algn="l"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r>
              <a:t/>
            </a:r>
            <a:endParaRPr/>
          </a:p>
        </p:txBody>
      </p:sp>
      <p:sp>
        <p:nvSpPr>
          <p:cNvPr id="217" name="Google Shape;217;p8"/>
          <p:cNvSpPr/>
          <p:nvPr/>
        </p:nvSpPr>
        <p:spPr>
          <a:xfrm>
            <a:off x="2253343" y="237689"/>
            <a:ext cx="7451271" cy="657529"/>
          </a:xfrm>
          <a:prstGeom prst="roundRect">
            <a:avLst>
              <a:gd fmla="val 16667" name="adj"/>
            </a:avLst>
          </a:prstGeom>
          <a:solidFill>
            <a:srgbClr val="B7CBC6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Impacto na sociedade</a:t>
            </a:r>
            <a:endParaRPr sz="4800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1684565" y="2786266"/>
            <a:ext cx="9225643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pt-BR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Diminuir os gastos com papel, consequentemente ajudando o meio ambiente.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pt-BR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Acelerar os atendimentos, pois não será necessário aguardar pelo atendimento do garçom.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pt-BR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Economia de gastos com garçons, e funcionários que o estabelecimento terá.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"/>
          <p:cNvSpPr txBox="1"/>
          <p:nvPr>
            <p:ph type="title"/>
          </p:nvPr>
        </p:nvSpPr>
        <p:spPr>
          <a:xfrm>
            <a:off x="2441900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Font typeface="Garamond"/>
              <a:buNone/>
            </a:pPr>
            <a:r>
              <a:rPr lang="pt-BR" sz="5200">
                <a:solidFill>
                  <a:srgbClr val="FF0000"/>
                </a:solidFill>
              </a:rPr>
              <a:t>Onde iremos aplicar inteligência artificial ?</a:t>
            </a:r>
            <a:endParaRPr sz="5200">
              <a:solidFill>
                <a:srgbClr val="FF0000"/>
              </a:solidFill>
            </a:endParaRPr>
          </a:p>
        </p:txBody>
      </p:sp>
      <p:sp>
        <p:nvSpPr>
          <p:cNvPr id="224" name="Google Shape;224;p9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pt-BR"/>
              <a:t>Iremos utilizar ferramentas de áudio no nosso cardápio, para que o cliente possa conversar com o Bot integrado, simulando uma conversa com o garçom onde o usuário poderá pedir, através da fala, para ele anotar seus pedidos , e até pedir recomendações de pratos baseados em seus interesses.</a:t>
            </a:r>
            <a:endParaRPr/>
          </a:p>
        </p:txBody>
      </p:sp>
      <p:pic>
        <p:nvPicPr>
          <p:cNvPr id="225" name="Google Shape;2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104" y="982132"/>
            <a:ext cx="2028238" cy="1303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8984" y="3877443"/>
            <a:ext cx="4800597" cy="2672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504847">
            <a:off x="8115485" y="4642858"/>
            <a:ext cx="1574801" cy="157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35467" y="3829514"/>
            <a:ext cx="1107621" cy="1107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ganic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2022-03-21T15:19:20Z</dcterms:created>
  <dc:creator>Logon Aluno</dc:creator>
</cp:coreProperties>
</file>